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p:sldMasterIdLst>
    <p:sldMasterId id="2147483648" r:id="rId1"/>
  </p:sldMasterIdLst>
  <p:notesMasterIdLst>
    <p:notesMasterId r:id="rId62"/>
  </p:notesMasterIdLst>
  <p:handoutMasterIdLst>
    <p:handoutMasterId r:id="rId63"/>
  </p:handoutMasterIdLst>
  <p:sldIdLst>
    <p:sldId id="774" r:id="rId2"/>
    <p:sldId id="775" r:id="rId3"/>
    <p:sldId id="776" r:id="rId4"/>
    <p:sldId id="777" r:id="rId5"/>
    <p:sldId id="778" r:id="rId6"/>
    <p:sldId id="779" r:id="rId7"/>
    <p:sldId id="780" r:id="rId8"/>
    <p:sldId id="781" r:id="rId9"/>
    <p:sldId id="782" r:id="rId10"/>
    <p:sldId id="783" r:id="rId11"/>
    <p:sldId id="784" r:id="rId12"/>
    <p:sldId id="785" r:id="rId13"/>
    <p:sldId id="786" r:id="rId14"/>
    <p:sldId id="787" r:id="rId15"/>
    <p:sldId id="788" r:id="rId16"/>
    <p:sldId id="789" r:id="rId17"/>
    <p:sldId id="790" r:id="rId18"/>
    <p:sldId id="791" r:id="rId19"/>
    <p:sldId id="792" r:id="rId20"/>
    <p:sldId id="793" r:id="rId21"/>
    <p:sldId id="794" r:id="rId22"/>
    <p:sldId id="795" r:id="rId23"/>
    <p:sldId id="796" r:id="rId24"/>
    <p:sldId id="797" r:id="rId25"/>
    <p:sldId id="768" r:id="rId26"/>
    <p:sldId id="798" r:id="rId27"/>
    <p:sldId id="799" r:id="rId28"/>
    <p:sldId id="525" r:id="rId29"/>
    <p:sldId id="527" r:id="rId30"/>
    <p:sldId id="761" r:id="rId31"/>
    <p:sldId id="762" r:id="rId32"/>
    <p:sldId id="763" r:id="rId33"/>
    <p:sldId id="531" r:id="rId34"/>
    <p:sldId id="765" r:id="rId35"/>
    <p:sldId id="766" r:id="rId36"/>
    <p:sldId id="533" r:id="rId37"/>
    <p:sldId id="764" r:id="rId38"/>
    <p:sldId id="534" r:id="rId39"/>
    <p:sldId id="767" r:id="rId40"/>
    <p:sldId id="537" r:id="rId41"/>
    <p:sldId id="543" r:id="rId42"/>
    <p:sldId id="541" r:id="rId43"/>
    <p:sldId id="769" r:id="rId44"/>
    <p:sldId id="770" r:id="rId45"/>
    <p:sldId id="771" r:id="rId46"/>
    <p:sldId id="772" r:id="rId47"/>
    <p:sldId id="538" r:id="rId48"/>
    <p:sldId id="730" r:id="rId49"/>
    <p:sldId id="731" r:id="rId50"/>
    <p:sldId id="732" r:id="rId51"/>
    <p:sldId id="773" r:id="rId52"/>
    <p:sldId id="552" r:id="rId53"/>
    <p:sldId id="553" r:id="rId54"/>
    <p:sldId id="554" r:id="rId55"/>
    <p:sldId id="754" r:id="rId56"/>
    <p:sldId id="755" r:id="rId57"/>
    <p:sldId id="756" r:id="rId58"/>
    <p:sldId id="757" r:id="rId59"/>
    <p:sldId id="753" r:id="rId60"/>
    <p:sldId id="544" r:id="rId61"/>
  </p:sldIdLst>
  <p:sldSz cx="12192000" cy="6858000"/>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 Huobin" initials="TH" lastIdx="1" clrIdx="0">
    <p:extLst>
      <p:ext uri="{19B8F6BF-5375-455C-9EA6-DF929625EA0E}">
        <p15:presenceInfo xmlns:p15="http://schemas.microsoft.com/office/powerpoint/2012/main" userId="e6c009733a3f12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105638"/>
    <a:srgbClr val="414191"/>
    <a:srgbClr val="6600CC"/>
    <a:srgbClr val="41418C"/>
    <a:srgbClr val="FFFF00"/>
    <a:srgbClr val="FFCC66"/>
    <a:srgbClr val="FF0066"/>
    <a:srgbClr val="D32D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7" autoAdjust="0"/>
    <p:restoredTop sz="73647" autoAdjust="0"/>
  </p:normalViewPr>
  <p:slideViewPr>
    <p:cSldViewPr snapToGrid="0">
      <p:cViewPr varScale="1">
        <p:scale>
          <a:sx n="84" d="100"/>
          <a:sy n="84" d="100"/>
        </p:scale>
        <p:origin x="108" y="7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45003" cy="45003"/>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defTabSz="990600" eaLnBrk="1" hangingPunct="1">
              <a:buFontTx/>
              <a:buNone/>
              <a:defRPr kumimoji="1" sz="1300">
                <a:latin typeface="Arial" panose="020B0604020202020204" pitchFamily="34" charset="0"/>
              </a:defRPr>
            </a:lvl1pPr>
          </a:lstStyle>
          <a:p>
            <a:pPr>
              <a:defRPr/>
            </a:pPr>
            <a:endParaRPr lang="en-US" altLang="zh-CN"/>
          </a:p>
        </p:txBody>
      </p:sp>
      <p:sp>
        <p:nvSpPr>
          <p:cNvPr id="118787" name="Rectangle 3"/>
          <p:cNvSpPr>
            <a:spLocks noGrp="1" noChangeArrowheads="1"/>
          </p:cNvSpPr>
          <p:nvPr>
            <p:ph type="dt" sz="quarter"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defTabSz="990600" eaLnBrk="1" hangingPunct="1">
              <a:buFontTx/>
              <a:buNone/>
              <a:defRPr kumimoji="1" sz="1300">
                <a:latin typeface="Arial" panose="020B0604020202020204" pitchFamily="34" charset="0"/>
              </a:defRPr>
            </a:lvl1pPr>
          </a:lstStyle>
          <a:p>
            <a:pPr>
              <a:defRPr/>
            </a:pPr>
            <a:endParaRPr lang="en-US" altLang="zh-CN"/>
          </a:p>
        </p:txBody>
      </p:sp>
      <p:sp>
        <p:nvSpPr>
          <p:cNvPr id="118788" name="Rectangle 4"/>
          <p:cNvSpPr>
            <a:spLocks noGrp="1" noChangeArrowheads="1"/>
          </p:cNvSpPr>
          <p:nvPr>
            <p:ph type="ftr" sz="quarter" idx="2"/>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defTabSz="990600" eaLnBrk="1" hangingPunct="1">
              <a:buFontTx/>
              <a:buNone/>
              <a:defRPr kumimoji="1" sz="1300">
                <a:latin typeface="Arial" panose="020B0604020202020204" pitchFamily="34" charset="0"/>
              </a:defRPr>
            </a:lvl1pPr>
          </a:lstStyle>
          <a:p>
            <a:pPr>
              <a:defRPr/>
            </a:pPr>
            <a:endParaRPr lang="en-US" altLang="zh-CN"/>
          </a:p>
        </p:txBody>
      </p:sp>
      <p:sp>
        <p:nvSpPr>
          <p:cNvPr id="118789" name="Rectangle 5"/>
          <p:cNvSpPr>
            <a:spLocks noGrp="1" noChangeArrowheads="1"/>
          </p:cNvSpPr>
          <p:nvPr>
            <p:ph type="sldNum" sz="quarter" idx="3"/>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defTabSz="990600" eaLnBrk="1" hangingPunct="1">
              <a:buFont typeface="Arial" panose="020B0604020202020204" pitchFamily="34" charset="0"/>
              <a:buNone/>
              <a:defRPr sz="1300" noProof="1">
                <a:latin typeface="Arial" panose="020B0604020202020204" pitchFamily="34" charset="0"/>
              </a:defRPr>
            </a:lvl1pPr>
          </a:lstStyle>
          <a:p>
            <a:pPr>
              <a:defRPr/>
            </a:pPr>
            <a:fld id="{BFCD7166-7932-4E7A-8C65-CB8B5A79E318}" type="slidenum">
              <a:rPr altLang="en-US"/>
              <a:t>‹#›</a:t>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5-01T08:05:45.797"/>
    </inkml:context>
    <inkml:brush xml:id="br0">
      <inkml:brushProperty name="width" value="0.05292" units="cm"/>
      <inkml:brushProperty name="height" value="0.05292" units="cm"/>
      <inkml:brushProperty name="color" value="#FF0000"/>
    </inkml:brush>
  </inkml:definitions>
  <inkml:trace contextRef="#ctx0" brushRef="#br0">22540 8557 358 0,'0'0'21'16,"0"0"-11"-16,0 0 107 15,0 0-88-15,0 0-13 16,0 0 13-16,0 0-29 15,-85 46 0-15,64-19 24 16,1 0-13-16,-1-2-8 0,3-2 46 16,1-4-29-16,5-5 27 15,5-1-40-15,1-1 28 16,0-3-19-16,6 1-4 16,0 3-8-16,0 1-3 15,0 5 0-15,0 4 5 16,12 4 5-16,5 0-3 15,2-3-4-15,-1-4-1 16,1-6-2-16,3-3-1 16,-3-9 0-16,2-2 0 15,4 0 5-15,3-2 16 16,1-16 7-16,2-6-5 16,0-7-4-16,-6-2 9 0,-2-2 2 15,-9 1 13 1,-7 1-10-16,-3-1-5 0,-4-2 0 15,0-2-10-15,-6-2-5 16,-7 1-6-16,1 6-6 16,-1 7 0-16,3 9 0 15,4 7 0-15,4 4-1 16,-2 4 0-16,4 0-2 16,-2 1-27-16,2 1-43 15,0 0-59-15,0 0-153 16,0 0-220-16</inkml:trace>
  <inkml:trace contextRef="#ctx0" brushRef="#br0" timeOffset="306.17">22885 8408 439 0,'0'0'67'0,"0"0"-46"15,0 0 55-15,0 0-23 16,0 0 5-16,87 6-15 16,-48 8 13-16,-2 3-26 15,-6 3 1-15,-6 3-4 16,-6 1-18-16,-13 5-6 16,-6 2 4-16,0 6 6 15,-19 1 5-15,-14 0-1 0,-8 1-10 16,-2-5 3-16,-5-3-6 15,11-5-4-15,10-12-2 16,15-6-37-16,9-8-43 16,3-8-85-16,23-22-135 15</inkml:trace>
  <inkml:trace contextRef="#ctx0" brushRef="#br0" timeOffset="613.34">23449 8461 330 0,'0'0'116'0,"0"0"49"16,0 0-38-16,0 0-57 15,0 0-26-15,-84-10-23 16,49 27-15-16,1 6-3 16,3 2-3-16,9 2 0 15,3 1-1-15,7 0 0 16,1 2-2-16,11 3 3 15,0 0 0-15,0 2 5 16,11-1-4-16,7-1-1 16,3-6 3-16,8-7-3 15,0-2 6-15,2-10-5 16,0-4 2-16,4-4-2 16,2 0-1-16,-2-18-60 0,3-12-128 15,-7-7-141-15</inkml:trace>
  <inkml:trace contextRef="#ctx0" brushRef="#br0" timeOffset="852.71">23697 8349 7 0,'0'0'563'16,"0"0"-558"-16,0 0-3 15,0 0 31-15,0 0 29 0,100 0 18 16,-47 2 1-16,5-2-36 16,-2 0-20-16,-8 0-15 15,-5 0-5-15,-8 0-5 16,-10 0-17-16,-6 0-106 16,-11 0-87-16,-8 2-122 15</inkml:trace>
  <inkml:trace contextRef="#ctx0" brushRef="#br0" timeOffset="1144.21">23842 8355 336 0,'0'0'43'0,"0"0"67"0,0 0 29 16,0 0-53-1,0 0-35-15,0 0-24 0,-25 17-18 16,15 14 4-16,-7 17 18 15,-1 15-3-15,-7 17-10 16,-6 13 4 0,0 2-9-16,-4-2-6 0,4-12-3 15,8-13-4-15,5-17 1 16,5-13-1-16,7-13 0 16,4-12-1-16,2-5-1 15,0-8-9-15,0 0-75 16,0 0-75-16,21-24-94 15,3-11-67-15</inkml:trace>
  <inkml:trace contextRef="#ctx0" brushRef="#br0" timeOffset="1363.62">23704 8776 424 0,'0'0'77'0,"0"0"-65"15,0 0 30-15,0 0-18 16,0 0 15-16,0 0 37 16,126 23-7-16,-75-17-18 15,9 0-21-15,-2-4-14 16,-8 0-10-16,-3-2-6 16,-3 0-26-16,-3 0-92 0,3-11-93 15,-5-9-128-15</inkml:trace>
  <inkml:trace contextRef="#ctx0" brushRef="#br0" timeOffset="1611.97">24359 8378 524 0,'0'0'43'0,"0"0"-30"15,0 0 57-15,120 0 49 0,-68 0-35 16,1 0-25-16,-3 0-2 16,2 0-23-16,-13 0-22 15,-4 4-9-15,-10-1-3 16,-9 0-3-16,-7 2-83 16,-9-1-113-16,0 0-82 15,-19-1-32-15</inkml:trace>
  <inkml:trace contextRef="#ctx0" brushRef="#br0" timeOffset="1897.56">24396 8403 307 0,'0'0'100'0,"0"0"-44"15,0 0 48-15,0 0-26 16,-91 46-11-16,77-21-7 15,-3 7-30-15,5 11 5 16,-5 9-17-16,5 10 6 16,-3 4 0-16,3-2 2 15,-5-4-15-15,9-8-6 16,-2-10-3-16,6-9-2 16,4-12 0-16,0-6-1 15,0-9 0-15,0-4-7 16,0-2-59-16,0-3-79 15,10-21-26-15,2-13 1 0</inkml:trace>
  <inkml:trace contextRef="#ctx0" brushRef="#br0" timeOffset="2143.3">24245 8735 203 0,'0'0'217'0,"0"0"-217"16,0 0 126-16,91 0 9 15,-39 0 20-15,6 0-10 16,6 0-35-16,2 0-21 16,8 0-3-16,1 0 2 15,3 0-25-15,-5 1-26 16,-9 5-9-16,-13 1-4 16,-9 0-16-16,-11 0-3 0,-13-2-3 15,-7-2-2-15,-11-2-3 16,0 2-105-16,-19 0-158 15,-35-3-404-15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defTabSz="990600" eaLnBrk="1" hangingPunct="1">
              <a:buFontTx/>
              <a:buNone/>
              <a:defRPr kumimoji="1" sz="1300">
                <a:latin typeface="Arial" panose="020B0604020202020204" pitchFamily="34" charset="0"/>
              </a:defRPr>
            </a:lvl1pPr>
          </a:lstStyle>
          <a:p>
            <a:pPr>
              <a:defRPr/>
            </a:pPr>
            <a:endParaRPr lang="en-US" altLang="zh-CN"/>
          </a:p>
        </p:txBody>
      </p:sp>
      <p:sp>
        <p:nvSpPr>
          <p:cNvPr id="113667"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defTabSz="990600" eaLnBrk="1" hangingPunct="1">
              <a:buFontTx/>
              <a:buNone/>
              <a:defRPr kumimoji="1" sz="1300">
                <a:latin typeface="Arial" panose="020B0604020202020204" pitchFamily="34" charset="0"/>
              </a:defRPr>
            </a:lvl1pPr>
          </a:lstStyle>
          <a:p>
            <a:pPr>
              <a:defRPr/>
            </a:pPr>
            <a:endParaRPr lang="en-US" altLang="zh-CN"/>
          </a:p>
        </p:txBody>
      </p:sp>
      <p:sp>
        <p:nvSpPr>
          <p:cNvPr id="3076" name="Rectangle 4"/>
          <p:cNvSpPr>
            <a:spLocks noGrp="1" noRot="1" noChangeAspect="1" noChangeArrowheads="1" noTextEdit="1"/>
          </p:cNvSpPr>
          <p:nvPr>
            <p:ph type="sldImg" idx="4294967295"/>
          </p:nvPr>
        </p:nvSpPr>
        <p:spPr bwMode="auto">
          <a:xfrm>
            <a:off x="139700" y="768350"/>
            <a:ext cx="6819900"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9"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13670"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defTabSz="990600" eaLnBrk="1" hangingPunct="1">
              <a:buFontTx/>
              <a:buNone/>
              <a:defRPr kumimoji="1" sz="1300">
                <a:latin typeface="Arial" panose="020B0604020202020204" pitchFamily="34" charset="0"/>
              </a:defRPr>
            </a:lvl1pPr>
          </a:lstStyle>
          <a:p>
            <a:pPr>
              <a:defRPr/>
            </a:pPr>
            <a:endParaRPr lang="en-US" altLang="zh-CN"/>
          </a:p>
        </p:txBody>
      </p:sp>
      <p:sp>
        <p:nvSpPr>
          <p:cNvPr id="113671"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defTabSz="990600" eaLnBrk="1" hangingPunct="1">
              <a:buFont typeface="Arial" panose="020B0604020202020204" pitchFamily="34" charset="0"/>
              <a:buNone/>
              <a:defRPr sz="1300" noProof="1">
                <a:latin typeface="Arial" panose="020B0604020202020204" pitchFamily="34" charset="0"/>
              </a:defRPr>
            </a:lvl1pPr>
          </a:lstStyle>
          <a:p>
            <a:pPr>
              <a:defRPr/>
            </a:pPr>
            <a:fld id="{5E80A75A-33A9-4433-A695-1BD3558F68AC}" type="slidenum">
              <a:rPr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xfrm>
            <a:off x="139700" y="768350"/>
            <a:ext cx="6819900" cy="3836988"/>
          </a:xfrm>
        </p:spPr>
      </p:sp>
      <p:sp>
        <p:nvSpPr>
          <p:cNvPr id="61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P1:</a:t>
            </a:r>
            <a:r>
              <a:rPr lang="zh-CN" altLang="en-US" dirty="0">
                <a:latin typeface="Arial" panose="020B0604020202020204" pitchFamily="34" charset="0"/>
              </a:rPr>
              <a:t>同学们好，今天我们开始讲第十讲：输入输出和文件。大家看到</a:t>
            </a:r>
            <a:r>
              <a:rPr lang="en-US" altLang="zh-CN" dirty="0" err="1">
                <a:latin typeface="Arial" panose="020B0604020202020204" pitchFamily="34" charset="0"/>
              </a:rPr>
              <a:t>ppt</a:t>
            </a:r>
            <a:r>
              <a:rPr lang="zh-CN" altLang="en-US" dirty="0">
                <a:latin typeface="Arial" panose="020B0604020202020204" pitchFamily="34" charset="0"/>
              </a:rPr>
              <a:t>上的硬盘图片，应该感到，其实我们对“文件”再熟悉不过了，每天我们打开电脑都要和各类文件打交道，此时此刻我们也正在和文件打交道。数据的输入输出是几乎每一个程序所必备的基本功能，而这一功能是与文件密切相关的。</a:t>
            </a:r>
          </a:p>
        </p:txBody>
      </p:sp>
      <p:sp>
        <p:nvSpPr>
          <p:cNvPr id="61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90600" rtl="0" eaLnBrk="1" fontAlgn="auto" latinLnBrk="0" hangingPunct="1">
              <a:lnSpc>
                <a:spcPct val="100000"/>
              </a:lnSpc>
              <a:spcBef>
                <a:spcPct val="0"/>
              </a:spcBef>
              <a:spcAft>
                <a:spcPts val="0"/>
              </a:spcAft>
              <a:buClrTx/>
              <a:buSzTx/>
              <a:buFont typeface="Arial" panose="020B0604020202020204" pitchFamily="34" charset="0"/>
              <a:buNone/>
              <a:tabLst/>
              <a:defRPr/>
            </a:pPr>
            <a:fld id="{48227D80-A7D8-4912-A388-A784B0ED6277}" type="slidenum">
              <a:rPr kumimoji="0" lang="zh-CN" altLang="en-US" sz="1300" b="0" i="0" u="none" strike="noStrike" kern="1200" cap="none" spc="0" normalizeH="0" baseline="0" noProof="1"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auto" latinLnBrk="0" hangingPunct="1">
                <a:lnSpc>
                  <a:spcPct val="100000"/>
                </a:lnSpc>
                <a:spcBef>
                  <a:spcPct val="0"/>
                </a:spcBef>
                <a:spcAft>
                  <a:spcPts val="0"/>
                </a:spcAft>
                <a:buClrTx/>
                <a:buSzTx/>
                <a:buFont typeface="Arial" panose="020B0604020202020204" pitchFamily="34" charset="0"/>
                <a:buNone/>
                <a:tabLst/>
                <a:defRPr/>
              </a:pPr>
              <a:t>1</a:t>
            </a:fld>
            <a:endParaRPr kumimoji="0" lang="en-US" altLang="zh-CN" sz="13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84793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panose="020B0604020202020204" pitchFamily="34" charset="0"/>
              </a:rPr>
              <a:t>P10:</a:t>
            </a:r>
            <a:r>
              <a:rPr lang="zh-CN" altLang="en-US" dirty="0"/>
              <a:t>刚才我们提到了设备文件这类特殊的文件，因为文件是操作系统中对各类数据输入输出设备的一种抽象，是一种按名字访问数据的机制，无论是保存在磁盘上的数据存储文件，还是各种提供和显示数据的设备，都是通过文件机制被程序访问的。为了统一对各种硬件的操作，简化接口，不同的硬件设备也都被看做一个文件。对设备文件的操作，等同于对磁盘上普通文件的操作。</a:t>
            </a:r>
            <a:r>
              <a:rPr lang="en-US" altLang="zh-CN" sz="1200" dirty="0">
                <a:latin typeface="微软雅黑" panose="020B0503020204020204" pitchFamily="34" charset="-122"/>
                <a:ea typeface="微软雅黑" panose="020B0503020204020204" pitchFamily="34" charset="-122"/>
              </a:rPr>
              <a:t>C</a:t>
            </a:r>
            <a:r>
              <a:rPr lang="zh-CN" altLang="en-US" sz="1200" dirty="0">
                <a:latin typeface="微软雅黑" panose="020B0503020204020204" pitchFamily="34" charset="-122"/>
                <a:ea typeface="微软雅黑" panose="020B0503020204020204" pitchFamily="34" charset="-122"/>
              </a:rPr>
              <a:t>程序开始运行时有三个自动打开的标准文件：一个是</a:t>
            </a:r>
            <a:r>
              <a:rPr lang="zh-CN" altLang="en-US" sz="2000" kern="1200" dirty="0">
                <a:solidFill>
                  <a:srgbClr val="FF0000"/>
                </a:solidFill>
                <a:latin typeface="微软雅黑" panose="020B0503020204020204" pitchFamily="34" charset="-122"/>
                <a:ea typeface="微软雅黑" panose="020B0503020204020204" pitchFamily="34" charset="-122"/>
              </a:rPr>
              <a:t>标准输出文件（</a:t>
            </a:r>
            <a:r>
              <a:rPr lang="en-US" altLang="zh-CN" sz="2000" kern="1200" dirty="0" err="1">
                <a:solidFill>
                  <a:srgbClr val="FF0000"/>
                </a:solidFill>
                <a:latin typeface="微软雅黑" panose="020B0503020204020204" pitchFamily="34" charset="-122"/>
                <a:ea typeface="微软雅黑" panose="020B0503020204020204" pitchFamily="34" charset="-122"/>
              </a:rPr>
              <a:t>stdout</a:t>
            </a:r>
            <a:r>
              <a:rPr lang="zh-CN" altLang="en-US" sz="2000" kern="1200" dirty="0">
                <a:solidFill>
                  <a:srgbClr val="FF0000"/>
                </a:solidFill>
                <a:latin typeface="微软雅黑" panose="020B0503020204020204" pitchFamily="34" charset="-122"/>
                <a:ea typeface="微软雅黑" panose="020B0503020204020204" pitchFamily="34" charset="-122"/>
              </a:rPr>
              <a:t>）</a:t>
            </a:r>
            <a:r>
              <a:rPr lang="zh-CN" altLang="en-US" sz="2000" kern="1200" dirty="0">
                <a:latin typeface="微软雅黑" panose="020B0503020204020204" pitchFamily="34" charset="-122"/>
                <a:ea typeface="微软雅黑" panose="020B0503020204020204" pitchFamily="34" charset="-122"/>
              </a:rPr>
              <a:t>：通常指</a:t>
            </a:r>
            <a:r>
              <a:rPr lang="zh-CN" altLang="en-US" sz="2000" kern="1200" dirty="0">
                <a:solidFill>
                  <a:srgbClr val="FF0000"/>
                </a:solidFill>
                <a:latin typeface="微软雅黑" panose="020B0503020204020204" pitchFamily="34" charset="-122"/>
                <a:ea typeface="微软雅黑" panose="020B0503020204020204" pitchFamily="34" charset="-122"/>
              </a:rPr>
              <a:t>显示器</a:t>
            </a:r>
            <a:r>
              <a:rPr lang="zh-CN" altLang="en-US" sz="2000" kern="1200" dirty="0">
                <a:latin typeface="微软雅黑" panose="020B0503020204020204" pitchFamily="34" charset="-122"/>
                <a:ea typeface="微软雅黑" panose="020B0503020204020204" pitchFamily="34" charset="-122"/>
              </a:rPr>
              <a:t>，</a:t>
            </a:r>
            <a:r>
              <a:rPr lang="en-US" altLang="zh-CN" sz="2000" kern="1200" dirty="0" err="1">
                <a:latin typeface="微软雅黑" panose="020B0503020204020204" pitchFamily="34" charset="-122"/>
                <a:ea typeface="微软雅黑" panose="020B0503020204020204" pitchFamily="34" charset="-122"/>
              </a:rPr>
              <a:t>printf</a:t>
            </a:r>
            <a:r>
              <a:rPr lang="en-US" altLang="zh-CN" sz="2000" kern="1200" dirty="0">
                <a:latin typeface="微软雅黑" panose="020B0503020204020204" pitchFamily="34" charset="-122"/>
                <a:ea typeface="微软雅黑" panose="020B0503020204020204" pitchFamily="34" charset="-122"/>
              </a:rPr>
              <a:t> </a:t>
            </a:r>
            <a:r>
              <a:rPr lang="zh-CN" altLang="en-US" sz="2000" kern="1200" dirty="0">
                <a:latin typeface="微软雅黑" panose="020B0503020204020204" pitchFamily="34" charset="-122"/>
                <a:ea typeface="微软雅黑" panose="020B0503020204020204" pitchFamily="34" charset="-122"/>
              </a:rPr>
              <a:t>就是向这个文件输出数据；另一个是</a:t>
            </a:r>
            <a:r>
              <a:rPr lang="zh-CN" altLang="en-US" sz="2000" kern="1200" dirty="0">
                <a:solidFill>
                  <a:srgbClr val="FF0000"/>
                </a:solidFill>
                <a:latin typeface="微软雅黑" panose="020B0503020204020204" pitchFamily="34" charset="-122"/>
                <a:ea typeface="微软雅黑" panose="020B0503020204020204" pitchFamily="34" charset="-122"/>
              </a:rPr>
              <a:t>标准输入文件（</a:t>
            </a:r>
            <a:r>
              <a:rPr lang="en-US" altLang="zh-CN" sz="2000" kern="1200" dirty="0" err="1">
                <a:solidFill>
                  <a:srgbClr val="FF0000"/>
                </a:solidFill>
                <a:latin typeface="微软雅黑" panose="020B0503020204020204" pitchFamily="34" charset="-122"/>
                <a:ea typeface="微软雅黑" panose="020B0503020204020204" pitchFamily="34" charset="-122"/>
              </a:rPr>
              <a:t>stdin</a:t>
            </a:r>
            <a:r>
              <a:rPr lang="zh-CN" altLang="en-US" sz="2000" kern="1200" dirty="0">
                <a:solidFill>
                  <a:srgbClr val="FF0000"/>
                </a:solidFill>
                <a:latin typeface="微软雅黑" panose="020B0503020204020204" pitchFamily="34" charset="-122"/>
                <a:ea typeface="微软雅黑" panose="020B0503020204020204" pitchFamily="34" charset="-122"/>
              </a:rPr>
              <a:t>）</a:t>
            </a:r>
            <a:r>
              <a:rPr lang="zh-CN" altLang="en-US" sz="2000" kern="1200" dirty="0">
                <a:latin typeface="微软雅黑" panose="020B0503020204020204" pitchFamily="34" charset="-122"/>
                <a:ea typeface="微软雅黑" panose="020B0503020204020204" pitchFamily="34" charset="-122"/>
              </a:rPr>
              <a:t>：通常指</a:t>
            </a:r>
            <a:r>
              <a:rPr lang="zh-CN" altLang="en-US" sz="2000" kern="1200" dirty="0">
                <a:solidFill>
                  <a:srgbClr val="FF0000"/>
                </a:solidFill>
                <a:latin typeface="微软雅黑" panose="020B0503020204020204" pitchFamily="34" charset="-122"/>
                <a:ea typeface="微软雅黑" panose="020B0503020204020204" pitchFamily="34" charset="-122"/>
              </a:rPr>
              <a:t>键盘</a:t>
            </a:r>
            <a:r>
              <a:rPr lang="zh-CN" altLang="en-US" sz="2000" kern="1200" dirty="0">
                <a:latin typeface="微软雅黑" panose="020B0503020204020204" pitchFamily="34" charset="-122"/>
                <a:ea typeface="微软雅黑" panose="020B0503020204020204" pitchFamily="34" charset="-122"/>
              </a:rPr>
              <a:t>，</a:t>
            </a:r>
            <a:r>
              <a:rPr lang="en-US" altLang="zh-CN" sz="2000" kern="1200" dirty="0" err="1">
                <a:latin typeface="微软雅黑" panose="020B0503020204020204" pitchFamily="34" charset="-122"/>
                <a:ea typeface="微软雅黑" panose="020B0503020204020204" pitchFamily="34" charset="-122"/>
              </a:rPr>
              <a:t>scanf</a:t>
            </a:r>
            <a:r>
              <a:rPr lang="en-US" altLang="zh-CN" sz="2000" kern="1200" dirty="0">
                <a:latin typeface="微软雅黑" panose="020B0503020204020204" pitchFamily="34" charset="-122"/>
                <a:ea typeface="微软雅黑" panose="020B0503020204020204" pitchFamily="34" charset="-122"/>
              </a:rPr>
              <a:t> </a:t>
            </a:r>
            <a:r>
              <a:rPr lang="zh-CN" altLang="en-US" sz="2000" kern="1200" dirty="0">
                <a:latin typeface="微软雅黑" panose="020B0503020204020204" pitchFamily="34" charset="-122"/>
                <a:ea typeface="微软雅黑" panose="020B0503020204020204" pitchFamily="34" charset="-122"/>
              </a:rPr>
              <a:t>就是从这个文件读取数据；还有一个是</a:t>
            </a:r>
            <a:r>
              <a:rPr lang="zh-CN" altLang="en-US" sz="2000" dirty="0">
                <a:solidFill>
                  <a:srgbClr val="FF0000"/>
                </a:solidFill>
                <a:latin typeface="微软雅黑" panose="020B0503020204020204" pitchFamily="34" charset="-122"/>
                <a:ea typeface="微软雅黑" panose="020B0503020204020204" pitchFamily="34" charset="-122"/>
              </a:rPr>
              <a:t>错误信息输出文件（</a:t>
            </a:r>
            <a:r>
              <a:rPr lang="en-US" altLang="zh-CN" sz="2000" dirty="0" err="1">
                <a:solidFill>
                  <a:srgbClr val="FF0000"/>
                </a:solidFill>
                <a:latin typeface="微软雅黑" panose="020B0503020204020204" pitchFamily="34" charset="-122"/>
                <a:ea typeface="微软雅黑" panose="020B0503020204020204" pitchFamily="34" charset="-122"/>
              </a:rPr>
              <a:t>stderr</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：通常指</a:t>
            </a:r>
            <a:r>
              <a:rPr lang="zh-CN" altLang="en-US" sz="2000" dirty="0">
                <a:solidFill>
                  <a:srgbClr val="FF0000"/>
                </a:solidFill>
                <a:latin typeface="微软雅黑" panose="020B0503020204020204" pitchFamily="34" charset="-122"/>
                <a:ea typeface="微软雅黑" panose="020B0503020204020204" pitchFamily="34" charset="-122"/>
              </a:rPr>
              <a:t>显示器</a:t>
            </a:r>
            <a:r>
              <a:rPr lang="zh-CN" altLang="en-US" sz="2000" dirty="0">
                <a:latin typeface="微软雅黑" panose="020B0503020204020204" pitchFamily="34" charset="-122"/>
                <a:ea typeface="微软雅黑" panose="020B0503020204020204" pitchFamily="34" charset="-122"/>
              </a:rPr>
              <a:t>，输出错误信息。</a:t>
            </a:r>
            <a:endParaRPr lang="en-US" altLang="zh-CN" sz="2000" kern="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fld id="{5E80A75A-33A9-4433-A695-1BD3558F68AC}" type="slidenum">
              <a:rPr kumimoji="0" lang="en-US" altLang="zh-CN" sz="1300" b="0" i="0" u="none" strike="noStrike" kern="1200" cap="none" spc="0" normalizeH="0" baseline="0" noProof="1"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t>10</a:t>
            </a:fld>
            <a:endParaRPr kumimoji="0" lang="zh-CN" altLang="en-US" sz="13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44985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xfrm>
            <a:off x="139700" y="768350"/>
            <a:ext cx="6819900" cy="3836988"/>
          </a:xfrm>
        </p:spPr>
      </p:sp>
      <p:sp>
        <p:nvSpPr>
          <p:cNvPr id="10243" name="备注占位符 2"/>
          <p:cNvSpPr>
            <a:spLocks noGrp="1" noChangeArrowheads="1"/>
          </p:cNvSpPr>
          <p:nvPr>
            <p:ph type="body" idx="4294967295"/>
          </p:nvPr>
        </p:nvSpPr>
        <p:spPr/>
        <p:txBody>
          <a:bodyPr/>
          <a:lstStyle/>
          <a:p>
            <a:r>
              <a:rPr lang="en-US" altLang="zh-CN" dirty="0">
                <a:latin typeface="Arial" panose="020B0604020202020204" pitchFamily="34" charset="0"/>
              </a:rPr>
              <a:t>P11:</a:t>
            </a:r>
            <a:r>
              <a:rPr lang="zh-CN" altLang="en-US" dirty="0"/>
              <a:t>下面我们进一步讲解一下正文文件和二进制文件，正文文件对字节按照字符集如</a:t>
            </a:r>
            <a:r>
              <a:rPr lang="en-US" altLang="zh-CN" dirty="0"/>
              <a:t>ASCII</a:t>
            </a:r>
            <a:r>
              <a:rPr lang="zh-CN" altLang="en-US" dirty="0"/>
              <a:t>编码形式进行编码，例如</a:t>
            </a:r>
            <a:r>
              <a:rPr lang="en-US" altLang="zh-CN" dirty="0"/>
              <a:t>123456780</a:t>
            </a:r>
            <a:r>
              <a:rPr lang="zh-CN" altLang="en-US" dirty="0"/>
              <a:t>占</a:t>
            </a:r>
            <a:r>
              <a:rPr lang="en-US" altLang="zh-CN" dirty="0"/>
              <a:t>9</a:t>
            </a:r>
            <a:r>
              <a:rPr lang="zh-CN" altLang="en-US" dirty="0"/>
              <a:t>个字节，每个字符一个字节。二进制文件按其在内存中的存储形式原样存放，例如刚才提到的</a:t>
            </a:r>
            <a:r>
              <a:rPr lang="en-US" altLang="zh-CN" dirty="0"/>
              <a:t>123456780</a:t>
            </a:r>
            <a:r>
              <a:rPr lang="zh-CN" altLang="en-US" dirty="0"/>
              <a:t>占</a:t>
            </a:r>
            <a:r>
              <a:rPr lang="en-US" altLang="zh-CN" dirty="0"/>
              <a:t>4</a:t>
            </a:r>
            <a:r>
              <a:rPr lang="zh-CN" altLang="en-US" dirty="0"/>
              <a:t>个字节，因为一个</a:t>
            </a:r>
            <a:r>
              <a:rPr lang="en-US" altLang="zh-CN" dirty="0" err="1"/>
              <a:t>int</a:t>
            </a:r>
            <a:r>
              <a:rPr lang="zh-CN" altLang="en-US" dirty="0"/>
              <a:t>占</a:t>
            </a:r>
            <a:r>
              <a:rPr lang="en-US" altLang="zh-CN" dirty="0"/>
              <a:t>4</a:t>
            </a:r>
            <a:r>
              <a:rPr lang="zh-CN" altLang="en-US" dirty="0"/>
              <a:t>个字节。</a:t>
            </a:r>
          </a:p>
        </p:txBody>
      </p:sp>
      <p:sp>
        <p:nvSpPr>
          <p:cNvPr id="102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fld id="{79E4792A-D76A-484D-B573-DBF0E7EB53CA}" type="slidenum">
              <a:rPr kumimoji="0" altLang="en-US" sz="1300" b="0" i="0" u="none" strike="noStrike" kern="1200" cap="none" spc="0" normalizeH="0" baseline="0" noProof="1"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t>11</a:t>
            </a:fld>
            <a:endParaRPr kumimoji="0" lang="zh-CN" altLang="en-US" sz="1300" b="0" i="0" u="none" strike="noStrike" kern="1200" cap="none" spc="0" normalizeH="0" baseline="0" noProof="1">
              <a:ln>
                <a:noFill/>
              </a:ln>
              <a:solidFill>
                <a:srgbClr val="000000"/>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571386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xfrm>
            <a:off x="139700" y="768350"/>
            <a:ext cx="6819900" cy="3836988"/>
          </a:xfrm>
        </p:spPr>
      </p:sp>
      <p:sp>
        <p:nvSpPr>
          <p:cNvPr id="10243" name="备注占位符 2"/>
          <p:cNvSpPr>
            <a:spLocks noGrp="1" noChangeArrowheads="1"/>
          </p:cNvSpPr>
          <p:nvPr>
            <p:ph type="body" idx="4294967295"/>
          </p:nvPr>
        </p:nvSpPr>
        <p:spPr/>
        <p:txBody>
          <a:bodyPr/>
          <a:lstStyle/>
          <a:p>
            <a:r>
              <a:rPr lang="en-US" altLang="zh-CN" dirty="0">
                <a:latin typeface="Arial" panose="020B0604020202020204" pitchFamily="34" charset="0"/>
              </a:rPr>
              <a:t>P12:</a:t>
            </a:r>
            <a:r>
              <a:rPr lang="zh-CN" altLang="en-US" dirty="0"/>
              <a:t>常见的正文文件有</a:t>
            </a:r>
            <a:r>
              <a:rPr lang="en-US" altLang="zh-CN" dirty="0"/>
              <a:t>.c</a:t>
            </a:r>
            <a:r>
              <a:rPr lang="zh-CN" altLang="en-US" dirty="0"/>
              <a:t>文件、</a:t>
            </a:r>
            <a:r>
              <a:rPr lang="en-US" altLang="zh-CN" dirty="0"/>
              <a:t>.h</a:t>
            </a:r>
            <a:r>
              <a:rPr lang="zh-CN" altLang="en-US" dirty="0"/>
              <a:t>文件、</a:t>
            </a:r>
            <a:r>
              <a:rPr lang="en-US" altLang="zh-CN" dirty="0"/>
              <a:t>.html</a:t>
            </a:r>
            <a:r>
              <a:rPr lang="zh-CN" altLang="en-US" dirty="0"/>
              <a:t>文件、</a:t>
            </a:r>
            <a:r>
              <a:rPr lang="en-US" altLang="zh-CN" dirty="0"/>
              <a:t>.txt</a:t>
            </a:r>
            <a:r>
              <a:rPr lang="zh-CN" altLang="en-US" dirty="0"/>
              <a:t>文件等。常见的二进制文件有</a:t>
            </a:r>
            <a:r>
              <a:rPr lang="en-US" altLang="zh-CN" dirty="0"/>
              <a:t>.</a:t>
            </a:r>
            <a:r>
              <a:rPr lang="en-US" altLang="zh-CN" dirty="0" err="1"/>
              <a:t>obj</a:t>
            </a:r>
            <a:r>
              <a:rPr lang="zh-CN" altLang="en-US" dirty="0"/>
              <a:t>文件、</a:t>
            </a:r>
            <a:r>
              <a:rPr lang="en-US" altLang="zh-CN" dirty="0"/>
              <a:t>.exe</a:t>
            </a:r>
            <a:r>
              <a:rPr lang="zh-CN" altLang="en-US" dirty="0"/>
              <a:t>文件、</a:t>
            </a:r>
            <a:r>
              <a:rPr lang="en-US" altLang="zh-CN" dirty="0"/>
              <a:t>.lib</a:t>
            </a:r>
            <a:r>
              <a:rPr lang="zh-CN" altLang="en-US" dirty="0"/>
              <a:t>文件、各类图片、音频、视频文件等。所有文件内容都是以二进制存储的。</a:t>
            </a:r>
            <a:r>
              <a:rPr kumimoji="1" lang="en-US" altLang="zh-CN" sz="1200" kern="0" dirty="0">
                <a:solidFill>
                  <a:prstClr val="black">
                    <a:lumMod val="65000"/>
                    <a:lumOff val="35000"/>
                  </a:prstClr>
                </a:solidFill>
                <a:latin typeface="微软雅黑" panose="020B0503020204020204" pitchFamily="34" charset="-122"/>
                <a:ea typeface="微软雅黑" panose="020B0503020204020204" pitchFamily="34" charset="-122"/>
              </a:rPr>
              <a:t>C</a:t>
            </a:r>
            <a:r>
              <a:rPr kumimoji="1" lang="zh-CN" altLang="en-US" sz="1200" kern="0" dirty="0">
                <a:solidFill>
                  <a:prstClr val="black">
                    <a:lumMod val="65000"/>
                    <a:lumOff val="35000"/>
                  </a:prstClr>
                </a:solidFill>
                <a:latin typeface="微软雅黑" panose="020B0503020204020204" pitchFamily="34" charset="-122"/>
                <a:ea typeface="微软雅黑" panose="020B0503020204020204" pitchFamily="34" charset="-122"/>
              </a:rPr>
              <a:t>把文件看成一系列连续的字节，每个字节都能单独读取。这种模式是从</a:t>
            </a:r>
            <a:r>
              <a:rPr kumimoji="1" lang="en-US" altLang="zh-CN" sz="1200" kern="0" dirty="0">
                <a:solidFill>
                  <a:prstClr val="black">
                    <a:lumMod val="65000"/>
                    <a:lumOff val="35000"/>
                  </a:prstClr>
                </a:solidFill>
                <a:latin typeface="微软雅黑" panose="020B0503020204020204" pitchFamily="34" charset="-122"/>
                <a:ea typeface="微软雅黑" panose="020B0503020204020204" pitchFamily="34" charset="-122"/>
              </a:rPr>
              <a:t>C</a:t>
            </a:r>
            <a:r>
              <a:rPr kumimoji="1" lang="zh-CN" altLang="en-US" sz="1200" kern="0" dirty="0">
                <a:solidFill>
                  <a:prstClr val="black">
                    <a:lumMod val="65000"/>
                    <a:lumOff val="35000"/>
                  </a:prstClr>
                </a:solidFill>
                <a:latin typeface="微软雅黑" panose="020B0503020204020204" pitchFamily="34" charset="-122"/>
                <a:ea typeface="微软雅黑" panose="020B0503020204020204" pitchFamily="34" charset="-122"/>
              </a:rPr>
              <a:t>发源地</a:t>
            </a:r>
            <a:r>
              <a:rPr kumimoji="1" lang="en-US" altLang="zh-CN" sz="1200" kern="0" dirty="0">
                <a:solidFill>
                  <a:prstClr val="black">
                    <a:lumMod val="65000"/>
                    <a:lumOff val="35000"/>
                  </a:prstClr>
                </a:solidFill>
                <a:latin typeface="微软雅黑" panose="020B0503020204020204" pitchFamily="34" charset="-122"/>
                <a:ea typeface="微软雅黑" panose="020B0503020204020204" pitchFamily="34" charset="-122"/>
              </a:rPr>
              <a:t>UNIX</a:t>
            </a:r>
            <a:r>
              <a:rPr kumimoji="1" lang="zh-CN" altLang="en-US" sz="1200" kern="0" dirty="0">
                <a:solidFill>
                  <a:prstClr val="black">
                    <a:lumMod val="65000"/>
                    <a:lumOff val="35000"/>
                  </a:prstClr>
                </a:solidFill>
                <a:latin typeface="微软雅黑" panose="020B0503020204020204" pitchFamily="34" charset="-122"/>
                <a:ea typeface="微软雅黑" panose="020B0503020204020204" pitchFamily="34" charset="-122"/>
              </a:rPr>
              <a:t>操作系统来的。别的操作系统可能无法跟这个模型完全一致，所以</a:t>
            </a:r>
            <a:r>
              <a:rPr kumimoji="1" lang="en-US" altLang="zh-CN" sz="1200" kern="0" dirty="0">
                <a:solidFill>
                  <a:prstClr val="black">
                    <a:lumMod val="65000"/>
                    <a:lumOff val="35000"/>
                  </a:prstClr>
                </a:solidFill>
                <a:latin typeface="微软雅黑" panose="020B0503020204020204" pitchFamily="34" charset="-122"/>
                <a:ea typeface="微软雅黑" panose="020B0503020204020204" pitchFamily="34" charset="-122"/>
              </a:rPr>
              <a:t>C</a:t>
            </a:r>
            <a:r>
              <a:rPr kumimoji="1" lang="zh-CN" altLang="en-US" sz="1200" kern="0" dirty="0">
                <a:solidFill>
                  <a:prstClr val="black">
                    <a:lumMod val="65000"/>
                    <a:lumOff val="35000"/>
                  </a:prstClr>
                </a:solidFill>
                <a:latin typeface="微软雅黑" panose="020B0503020204020204" pitchFamily="34" charset="-122"/>
                <a:ea typeface="微软雅黑" panose="020B0503020204020204" pitchFamily="34" charset="-122"/>
              </a:rPr>
              <a:t>提供了两种文件的模式。以文本模式读写文件时，是与文件的实际内容不一致的。会映射成为统一的</a:t>
            </a:r>
            <a:r>
              <a:rPr kumimoji="1" lang="en-US" altLang="zh-CN" sz="1200" kern="0" dirty="0">
                <a:solidFill>
                  <a:prstClr val="black">
                    <a:lumMod val="65000"/>
                    <a:lumOff val="35000"/>
                  </a:prstClr>
                </a:solidFill>
                <a:latin typeface="微软雅黑" panose="020B0503020204020204" pitchFamily="34" charset="-122"/>
                <a:ea typeface="微软雅黑" panose="020B0503020204020204" pitchFamily="34" charset="-122"/>
              </a:rPr>
              <a:t>C</a:t>
            </a:r>
            <a:r>
              <a:rPr kumimoji="1" lang="zh-CN" altLang="en-US" sz="1200" kern="0" dirty="0">
                <a:solidFill>
                  <a:prstClr val="black">
                    <a:lumMod val="65000"/>
                    <a:lumOff val="35000"/>
                  </a:prstClr>
                </a:solidFill>
                <a:latin typeface="微软雅黑" panose="020B0503020204020204" pitchFamily="34" charset="-122"/>
                <a:ea typeface="微软雅黑" panose="020B0503020204020204" pitchFamily="34" charset="-122"/>
              </a:rPr>
              <a:t>模式。</a:t>
            </a: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a:p>
          <a:p>
            <a:endParaRPr lang="zh-CN" altLang="en-US" dirty="0"/>
          </a:p>
        </p:txBody>
      </p:sp>
      <p:sp>
        <p:nvSpPr>
          <p:cNvPr id="102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fld id="{79E4792A-D76A-484D-B573-DBF0E7EB53CA}" type="slidenum">
              <a:rPr kumimoji="0" altLang="en-US" sz="1300" b="0" i="0" u="none" strike="noStrike" kern="1200" cap="none" spc="0" normalizeH="0" baseline="0" noProof="1"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t>12</a:t>
            </a:fld>
            <a:endParaRPr kumimoji="0" lang="zh-CN" altLang="en-US" sz="1300" b="0" i="0" u="none" strike="noStrike" kern="1200" cap="none" spc="0" normalizeH="0" baseline="0" noProof="1">
              <a:ln>
                <a:noFill/>
              </a:ln>
              <a:solidFill>
                <a:srgbClr val="000000"/>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31406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xfrm>
            <a:off x="139700" y="768350"/>
            <a:ext cx="6819900" cy="3836988"/>
          </a:xfrm>
        </p:spPr>
      </p:sp>
      <p:sp>
        <p:nvSpPr>
          <p:cNvPr id="10243" name="备注占位符 2"/>
          <p:cNvSpPr>
            <a:spLocks noGrp="1" noChangeArrowheads="1"/>
          </p:cNvSpPr>
          <p:nvPr>
            <p:ph type="body" idx="4294967295"/>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panose="020B0604020202020204" pitchFamily="34" charset="0"/>
              </a:rPr>
              <a:t>P13:</a:t>
            </a:r>
            <a:r>
              <a:rPr lang="zh-CN" altLang="en-US" sz="1200" dirty="0"/>
              <a:t>二进制文件的数据在内存中与文件中是完全一致的，格式都相同。</a:t>
            </a:r>
            <a:r>
              <a:rPr lang="zh-CN" altLang="en-US" dirty="0"/>
              <a:t>虽然正文文件（文本文件）都是包含</a:t>
            </a:r>
            <a:r>
              <a:rPr lang="en-US" altLang="zh-CN" dirty="0"/>
              <a:t>ASCII</a:t>
            </a:r>
            <a:r>
              <a:rPr lang="zh-CN" altLang="en-US" dirty="0"/>
              <a:t>码的字符，但在有些格式的处理上有不同。主要体现在读和写两方面：第一，在对以正文方式打开的文件进行读操作时，系统将文件中的字符</a:t>
            </a:r>
            <a:r>
              <a:rPr lang="en-US" altLang="zh-CN" dirty="0"/>
              <a:t>Ctrl-Z</a:t>
            </a:r>
            <a:r>
              <a:rPr lang="zh-CN" altLang="en-US" dirty="0"/>
              <a:t>解释成文件的结尾。第二，输入输出操作对回车换行符进行转换，因此程序中看到的换行符与文件中的换行符不同。</a:t>
            </a:r>
            <a:r>
              <a:rPr lang="en-US" altLang="zh-CN" dirty="0"/>
              <a:t>Windows</a:t>
            </a:r>
            <a:r>
              <a:rPr lang="zh-CN" altLang="en-US" dirty="0"/>
              <a:t>平台上的文件以回车符</a:t>
            </a:r>
            <a:r>
              <a:rPr lang="en-US" altLang="zh-CN" dirty="0"/>
              <a:t>\r</a:t>
            </a:r>
            <a:r>
              <a:rPr lang="zh-CN" altLang="en-US" dirty="0"/>
              <a:t>和换行符</a:t>
            </a:r>
            <a:r>
              <a:rPr lang="en-US" altLang="zh-CN" dirty="0"/>
              <a:t>\n</a:t>
            </a:r>
            <a:r>
              <a:rPr lang="zh-CN" altLang="en-US" dirty="0"/>
              <a:t>的组合表示一个正文行的结束，而在</a:t>
            </a:r>
            <a:r>
              <a:rPr lang="en-US" altLang="zh-CN" dirty="0"/>
              <a:t>C</a:t>
            </a:r>
            <a:r>
              <a:rPr lang="zh-CN" altLang="en-US" dirty="0"/>
              <a:t>程序中只用换行符</a:t>
            </a:r>
            <a:r>
              <a:rPr lang="en-US" altLang="zh-CN" dirty="0"/>
              <a:t>\n</a:t>
            </a:r>
            <a:r>
              <a:rPr lang="zh-CN" altLang="en-US" dirty="0"/>
              <a:t>来表示一个正文行</a:t>
            </a:r>
            <a:r>
              <a:rPr lang="zh-CN" altLang="en-US" baseline="0" dirty="0"/>
              <a:t>的结束。当以正文方式读入文件时，文件中的回车符换行符组合会被自动转换成一个换行符，而当以正文方式写入文件时，换行符会被自动转换为一个回车符换行符的组合。</a:t>
            </a:r>
            <a:endParaRPr lang="zh-CN" altLang="en-US" dirty="0"/>
          </a:p>
          <a:p>
            <a:r>
              <a:rPr kumimoji="1" lang="zh-CN" altLang="en-US" sz="1200" dirty="0">
                <a:solidFill>
                  <a:srgbClr val="FF0000"/>
                </a:solidFill>
                <a:latin typeface="微软雅黑" panose="020B0503020204020204" pitchFamily="34" charset="-122"/>
                <a:ea typeface="微软雅黑" panose="020B0503020204020204" pitchFamily="34" charset="-122"/>
              </a:rPr>
              <a:t>（</a:t>
            </a:r>
            <a:r>
              <a:rPr kumimoji="1" lang="en-US" altLang="zh-CN" sz="1200" dirty="0">
                <a:solidFill>
                  <a:srgbClr val="FF0000"/>
                </a:solidFill>
                <a:latin typeface="微软雅黑" panose="020B0503020204020204" pitchFamily="34" charset="-122"/>
                <a:ea typeface="微软雅黑" panose="020B0503020204020204" pitchFamily="34" charset="-122"/>
              </a:rPr>
              <a:t>windows</a:t>
            </a:r>
            <a:r>
              <a:rPr kumimoji="1" lang="zh-CN" altLang="en-US" sz="1200" dirty="0">
                <a:solidFill>
                  <a:srgbClr val="FF0000"/>
                </a:solidFill>
                <a:latin typeface="微软雅黑" panose="020B0503020204020204" pitchFamily="34" charset="-122"/>
                <a:ea typeface="微软雅黑" panose="020B0503020204020204" pitchFamily="34" charset="-122"/>
              </a:rPr>
              <a:t>系统，在</a:t>
            </a:r>
            <a:r>
              <a:rPr kumimoji="1" lang="en-US" altLang="zh-CN" sz="1200" dirty="0" err="1">
                <a:solidFill>
                  <a:srgbClr val="FF0000"/>
                </a:solidFill>
                <a:latin typeface="微软雅黑" panose="020B0503020204020204" pitchFamily="34" charset="-122"/>
                <a:ea typeface="微软雅黑" panose="020B0503020204020204" pitchFamily="34" charset="-122"/>
              </a:rPr>
              <a:t>cmd</a:t>
            </a:r>
            <a:r>
              <a:rPr kumimoji="1" lang="zh-CN" altLang="en-US" sz="1200" dirty="0">
                <a:solidFill>
                  <a:srgbClr val="FF0000"/>
                </a:solidFill>
                <a:latin typeface="微软雅黑" panose="020B0503020204020204" pitchFamily="34" charset="-122"/>
                <a:ea typeface="微软雅黑" panose="020B0503020204020204" pitchFamily="34" charset="-122"/>
              </a:rPr>
              <a:t>情况从文件（键盘）输入时，用</a:t>
            </a:r>
            <a:r>
              <a:rPr lang="en-US" altLang="zh-CN" dirty="0"/>
              <a:t>Ctrl-</a:t>
            </a:r>
            <a:r>
              <a:rPr kumimoji="1" lang="en-US" altLang="zh-CN" sz="1200" dirty="0">
                <a:solidFill>
                  <a:srgbClr val="FF0000"/>
                </a:solidFill>
                <a:latin typeface="微软雅黑" panose="020B0503020204020204" pitchFamily="34" charset="-122"/>
                <a:ea typeface="微软雅黑" panose="020B0503020204020204" pitchFamily="34" charset="-122"/>
              </a:rPr>
              <a:t>Z</a:t>
            </a:r>
            <a:r>
              <a:rPr kumimoji="1" lang="zh-CN" altLang="en-US" sz="1200" dirty="0">
                <a:solidFill>
                  <a:srgbClr val="FF0000"/>
                </a:solidFill>
                <a:latin typeface="微软雅黑" panose="020B0503020204020204" pitchFamily="34" charset="-122"/>
                <a:ea typeface="微软雅黑" panose="020B0503020204020204" pitchFamily="34" charset="-122"/>
              </a:rPr>
              <a:t>结束输入代表</a:t>
            </a:r>
            <a:r>
              <a:rPr kumimoji="1" lang="en-US" altLang="zh-CN" sz="1200" dirty="0">
                <a:solidFill>
                  <a:srgbClr val="FF0000"/>
                </a:solidFill>
                <a:latin typeface="微软雅黑" panose="020B0503020204020204" pitchFamily="34" charset="-122"/>
                <a:ea typeface="微软雅黑" panose="020B0503020204020204" pitchFamily="34" charset="-122"/>
              </a:rPr>
              <a:t>EOF</a:t>
            </a:r>
            <a:r>
              <a:rPr kumimoji="1" lang="zh-CN" altLang="en-US" sz="1200" dirty="0">
                <a:solidFill>
                  <a:srgbClr val="FF0000"/>
                </a:solidFill>
                <a:latin typeface="微软雅黑" panose="020B0503020204020204" pitchFamily="34" charset="-122"/>
                <a:ea typeface="微软雅黑" panose="020B0503020204020204" pitchFamily="34" charset="-122"/>
              </a:rPr>
              <a:t>。）</a:t>
            </a:r>
            <a:endParaRPr lang="zh-CN" altLang="en-US" dirty="0"/>
          </a:p>
        </p:txBody>
      </p:sp>
      <p:sp>
        <p:nvSpPr>
          <p:cNvPr id="102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fld id="{79E4792A-D76A-484D-B573-DBF0E7EB53CA}" type="slidenum">
              <a:rPr kumimoji="0" altLang="en-US" sz="1300" b="0" i="0" u="none" strike="noStrike" kern="1200" cap="none" spc="0" normalizeH="0" baseline="0" noProof="1"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t>13</a:t>
            </a:fld>
            <a:endParaRPr kumimoji="0" lang="zh-CN" altLang="en-US" sz="1300" b="0" i="0" u="none" strike="noStrike" kern="1200" cap="none" spc="0" normalizeH="0" baseline="0" noProof="1">
              <a:ln>
                <a:noFill/>
              </a:ln>
              <a:solidFill>
                <a:srgbClr val="000000"/>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56160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latin typeface="Arial" panose="020B0604020202020204" pitchFamily="34" charset="0"/>
              </a:rPr>
              <a:t>P14:</a:t>
            </a:r>
            <a:r>
              <a:rPr lang="zh-CN" altLang="en-US" dirty="0"/>
              <a:t>这是刚才我们提到的</a:t>
            </a:r>
            <a:r>
              <a:rPr lang="en-US" altLang="zh-CN" dirty="0"/>
              <a:t>Windows</a:t>
            </a:r>
            <a:r>
              <a:rPr lang="zh-CN" altLang="en-US" dirty="0"/>
              <a:t>下的正文模式和二进制模式，可见对于正文行结束、以及文件结束的表达格式不同。</a:t>
            </a:r>
          </a:p>
        </p:txBody>
      </p:sp>
      <p:sp>
        <p:nvSpPr>
          <p:cNvPr id="4" name="灯片编号占位符 3"/>
          <p:cNvSpPr>
            <a:spLocks noGrp="1"/>
          </p:cNvSpPr>
          <p:nvPr>
            <p:ph type="sldNum" sz="quarter" idx="10"/>
          </p:nvPr>
        </p:nvSpPr>
        <p:spPr/>
        <p:txBody>
          <a:bodyPr/>
          <a:lstStyle/>
          <a:p>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fld id="{5E80A75A-33A9-4433-A695-1BD3558F68AC}" type="slidenum">
              <a:rPr kumimoji="0" lang="en-US" altLang="zh-CN" sz="1300" b="0" i="0" u="none" strike="noStrike" kern="1200" cap="none" spc="0" normalizeH="0" baseline="0" noProof="1"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t>14</a:t>
            </a:fld>
            <a:endParaRPr kumimoji="0" lang="zh-CN" altLang="en-US" sz="13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10614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panose="020B0604020202020204" pitchFamily="34" charset="0"/>
              </a:rPr>
              <a:t>P15:</a:t>
            </a:r>
            <a:r>
              <a:rPr lang="zh-CN" altLang="en-US" dirty="0"/>
              <a:t>这是刚才我们提到的</a:t>
            </a:r>
            <a:r>
              <a:rPr lang="en-US" altLang="zh-CN" dirty="0"/>
              <a:t>UNIX/Linux</a:t>
            </a:r>
            <a:r>
              <a:rPr lang="zh-CN" altLang="en-US" dirty="0"/>
              <a:t>下的正文模式和二进制模式，可见表达格式是统一的。</a:t>
            </a:r>
          </a:p>
        </p:txBody>
      </p:sp>
      <p:sp>
        <p:nvSpPr>
          <p:cNvPr id="4" name="灯片编号占位符 3"/>
          <p:cNvSpPr>
            <a:spLocks noGrp="1"/>
          </p:cNvSpPr>
          <p:nvPr>
            <p:ph type="sldNum" sz="quarter" idx="10"/>
          </p:nvPr>
        </p:nvSpPr>
        <p:spPr/>
        <p:txBody>
          <a:bodyPr/>
          <a:lstStyle/>
          <a:p>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fld id="{5E80A75A-33A9-4433-A695-1BD3558F68AC}" type="slidenum">
              <a:rPr kumimoji="0" lang="en-US" altLang="zh-CN" sz="1300" b="0" i="0" u="none" strike="noStrike" kern="1200" cap="none" spc="0" normalizeH="0" baseline="0" noProof="1"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t>15</a:t>
            </a:fld>
            <a:endParaRPr kumimoji="0" lang="zh-CN" altLang="en-US" sz="13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32519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panose="020B0604020202020204" pitchFamily="34" charset="0"/>
              </a:rPr>
              <a:t>P16:</a:t>
            </a:r>
            <a:r>
              <a:rPr lang="zh-CN" altLang="en-US" dirty="0"/>
              <a:t>因此，我们可以看到，二进制模式</a:t>
            </a:r>
            <a:r>
              <a:rPr lang="zh-CN" altLang="en-US" sz="1200" dirty="0">
                <a:solidFill>
                  <a:schemeClr val="tx1"/>
                </a:solidFill>
                <a:latin typeface="Arial" panose="020B0604020202020204"/>
                <a:ea typeface="微软雅黑" panose="020B0503020204020204" pitchFamily="34" charset="-122"/>
              </a:rPr>
              <a:t>不对文件进行任何解释</a:t>
            </a:r>
            <a:r>
              <a:rPr lang="zh-CN" altLang="en-US" sz="1200" dirty="0">
                <a:solidFill>
                  <a:schemeClr val="tx1"/>
                </a:solidFill>
                <a:latin typeface="Arial" panose="020B0604020202020204" pitchFamily="34" charset="0"/>
                <a:ea typeface="宋体" panose="02010600030101010101" pitchFamily="2" charset="-122"/>
              </a:rPr>
              <a:t>，</a:t>
            </a:r>
            <a:r>
              <a:rPr lang="zh-CN" altLang="en-US" sz="1200" dirty="0">
                <a:solidFill>
                  <a:schemeClr val="tx1"/>
                </a:solidFill>
                <a:latin typeface="Arial" panose="020B0604020202020204"/>
                <a:ea typeface="微软雅黑" panose="020B0503020204020204" pitchFamily="34" charset="-122"/>
              </a:rPr>
              <a:t>不在数据流中添加任何其他字符，数据在程序内存中和在文件中是完全一致的。</a:t>
            </a:r>
          </a:p>
        </p:txBody>
      </p:sp>
      <p:sp>
        <p:nvSpPr>
          <p:cNvPr id="4" name="灯片编号占位符 3"/>
          <p:cNvSpPr>
            <a:spLocks noGrp="1"/>
          </p:cNvSpPr>
          <p:nvPr>
            <p:ph type="sldNum" sz="quarter" idx="10"/>
          </p:nvPr>
        </p:nvSpPr>
        <p:spPr/>
        <p:txBody>
          <a:bodyPr/>
          <a:lstStyle/>
          <a:p>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fld id="{5309EE2F-571E-42A7-B402-7C12F04AD352}" type="slidenum">
              <a:rPr kumimoji="0" lang="zh-CN" altLang="en-US" sz="1300" b="0" i="0" u="none" strike="noStrike" kern="1200" cap="none" spc="0" normalizeH="0" baseline="0" noProof="1"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t>16</a:t>
            </a:fld>
            <a:endParaRPr kumimoji="0" lang="en-US" altLang="zh-CN" sz="13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75635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xfrm>
            <a:off x="139700" y="768350"/>
            <a:ext cx="6819900" cy="3836988"/>
          </a:xfrm>
        </p:spPr>
      </p:sp>
      <p:sp>
        <p:nvSpPr>
          <p:cNvPr id="10243" name="备注占位符 2"/>
          <p:cNvSpPr>
            <a:spLocks noGrp="1" noChangeArrowheads="1"/>
          </p:cNvSpPr>
          <p:nvPr>
            <p:ph type="body" idx="4294967295"/>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panose="020B0604020202020204" pitchFamily="34" charset="0"/>
              </a:rPr>
              <a:t>P17:</a:t>
            </a:r>
            <a:r>
              <a:rPr lang="zh-CN" altLang="en-US" dirty="0"/>
              <a:t>我们小结一下正文文件和二进制文件的区别：</a:t>
            </a:r>
            <a:r>
              <a:rPr lang="en-US" altLang="zh-CN" dirty="0"/>
              <a:t>Windows</a:t>
            </a:r>
            <a:r>
              <a:rPr lang="zh-CN" altLang="en-US" dirty="0"/>
              <a:t>下，</a:t>
            </a:r>
            <a:r>
              <a:rPr lang="zh-CN" altLang="en-US" dirty="0">
                <a:solidFill>
                  <a:sysClr val="windowText" lastClr="000000">
                    <a:lumMod val="75000"/>
                    <a:lumOff val="25000"/>
                  </a:sysClr>
                </a:solidFill>
                <a:latin typeface="Arial" panose="020B0604020202020204"/>
                <a:ea typeface="微软雅黑" panose="020B0503020204020204" pitchFamily="34" charset="-122"/>
              </a:rPr>
              <a:t>正文模式下行结尾会自动转换</a:t>
            </a:r>
            <a:r>
              <a:rPr lang="zh-CN" altLang="en-US" dirty="0">
                <a:solidFill>
                  <a:schemeClr val="tx1"/>
                </a:solidFill>
                <a:latin typeface="Arial" panose="020B0604020202020204" pitchFamily="34" charset="0"/>
                <a:ea typeface="宋体" panose="02010600030101010101" pitchFamily="2" charset="-122"/>
              </a:rPr>
              <a:t>，</a:t>
            </a:r>
            <a:r>
              <a:rPr lang="zh-CN" altLang="en-US" dirty="0">
                <a:solidFill>
                  <a:sysClr val="windowText" lastClr="000000">
                    <a:lumMod val="75000"/>
                    <a:lumOff val="25000"/>
                  </a:sysClr>
                </a:solidFill>
                <a:latin typeface="Arial" panose="020B0604020202020204"/>
                <a:ea typeface="微软雅黑" panose="020B0503020204020204" pitchFamily="34" charset="-122"/>
              </a:rPr>
              <a:t>打开文件的默认模式是正文模式、在读写二进制文件时要当心，应遵循的原则是：正文文件用正文模式，二进制文件用二进制模式。</a:t>
            </a:r>
            <a:r>
              <a:rPr lang="en-US" altLang="zh-CN" dirty="0">
                <a:solidFill>
                  <a:sysClr val="windowText" lastClr="000000">
                    <a:lumMod val="75000"/>
                    <a:lumOff val="25000"/>
                  </a:sysClr>
                </a:solidFill>
                <a:latin typeface="Arial" panose="020B0604020202020204"/>
                <a:ea typeface="微软雅黑" panose="020B0503020204020204" pitchFamily="34" charset="-122"/>
              </a:rPr>
              <a:t>Unix/Linux</a:t>
            </a:r>
            <a:r>
              <a:rPr lang="zh-CN" altLang="en-US" dirty="0">
                <a:solidFill>
                  <a:sysClr val="windowText" lastClr="000000">
                    <a:lumMod val="75000"/>
                    <a:lumOff val="25000"/>
                  </a:sysClr>
                </a:solidFill>
                <a:latin typeface="Arial" panose="020B0604020202020204"/>
                <a:ea typeface="微软雅黑" panose="020B0503020204020204" pitchFamily="34" charset="-122"/>
              </a:rPr>
              <a:t>下，</a:t>
            </a:r>
            <a:r>
              <a:rPr lang="zh-CN" altLang="en-US" dirty="0">
                <a:solidFill>
                  <a:prstClr val="white">
                    <a:lumMod val="95000"/>
                  </a:prstClr>
                </a:solidFill>
                <a:latin typeface="Arial" panose="020B0604020202020204"/>
                <a:ea typeface="微软雅黑" panose="020B0503020204020204" pitchFamily="34" charset="-122"/>
              </a:rPr>
              <a:t>正文模式与二进制模式是一致的，都采用二进制模式，在</a:t>
            </a:r>
            <a:r>
              <a:rPr lang="en-US" altLang="zh-CN" dirty="0">
                <a:solidFill>
                  <a:prstClr val="white">
                    <a:lumMod val="95000"/>
                  </a:prstClr>
                </a:solidFill>
                <a:latin typeface="Arial" panose="020B0604020202020204"/>
                <a:ea typeface="微软雅黑" panose="020B0503020204020204" pitchFamily="34" charset="-122"/>
              </a:rPr>
              <a:t>Unix/Linux</a:t>
            </a:r>
            <a:r>
              <a:rPr lang="zh-CN" altLang="en-US" dirty="0">
                <a:solidFill>
                  <a:prstClr val="white">
                    <a:lumMod val="95000"/>
                  </a:prstClr>
                </a:solidFill>
                <a:latin typeface="Arial" panose="020B0604020202020204"/>
                <a:ea typeface="微软雅黑" panose="020B0503020204020204" pitchFamily="34" charset="-122"/>
              </a:rPr>
              <a:t>平台上读取</a:t>
            </a:r>
            <a:r>
              <a:rPr lang="en-US" altLang="zh-CN" dirty="0">
                <a:solidFill>
                  <a:prstClr val="white">
                    <a:lumMod val="95000"/>
                  </a:prstClr>
                </a:solidFill>
                <a:latin typeface="Arial" panose="020B0604020202020204"/>
                <a:ea typeface="微软雅黑" panose="020B0503020204020204" pitchFamily="34" charset="-122"/>
              </a:rPr>
              <a:t>Windows</a:t>
            </a:r>
            <a:r>
              <a:rPr lang="zh-CN" altLang="en-US" dirty="0">
                <a:solidFill>
                  <a:prstClr val="white">
                    <a:lumMod val="95000"/>
                  </a:prstClr>
                </a:solidFill>
                <a:latin typeface="Arial" panose="020B0604020202020204"/>
                <a:ea typeface="微软雅黑" panose="020B0503020204020204" pitchFamily="34" charset="-122"/>
              </a:rPr>
              <a:t>平台生成的文本文件时，要小心处理行结尾和文本结尾的问题，最好以行为单位读入数据，让库函数自动处理其中的差异。初学时尽量避免用</a:t>
            </a:r>
            <a:r>
              <a:rPr lang="en-US" altLang="zh-CN" dirty="0" err="1">
                <a:solidFill>
                  <a:prstClr val="white">
                    <a:lumMod val="95000"/>
                  </a:prstClr>
                </a:solidFill>
                <a:latin typeface="Arial" panose="020B0604020202020204"/>
                <a:ea typeface="微软雅黑" panose="020B0503020204020204" pitchFamily="34" charset="-122"/>
              </a:rPr>
              <a:t>getchar</a:t>
            </a:r>
            <a:r>
              <a:rPr lang="en-US" altLang="zh-CN" dirty="0">
                <a:solidFill>
                  <a:prstClr val="white">
                    <a:lumMod val="95000"/>
                  </a:prstClr>
                </a:solidFill>
                <a:latin typeface="Arial" panose="020B0604020202020204"/>
                <a:ea typeface="微软雅黑" panose="020B0503020204020204" pitchFamily="34" charset="-122"/>
              </a:rPr>
              <a:t>()</a:t>
            </a:r>
            <a:r>
              <a:rPr lang="zh-CN" altLang="en-US" dirty="0">
                <a:solidFill>
                  <a:prstClr val="white">
                    <a:lumMod val="95000"/>
                  </a:prstClr>
                </a:solidFill>
                <a:latin typeface="Arial" panose="020B0604020202020204"/>
                <a:ea typeface="微软雅黑" panose="020B0503020204020204" pitchFamily="34" charset="-122"/>
              </a:rPr>
              <a:t>等以字符为单位读入一行数据，建议用</a:t>
            </a:r>
            <a:r>
              <a:rPr lang="en-US" altLang="zh-CN" dirty="0" err="1">
                <a:solidFill>
                  <a:prstClr val="white">
                    <a:lumMod val="95000"/>
                  </a:prstClr>
                </a:solidFill>
                <a:latin typeface="Arial" panose="020B0604020202020204"/>
                <a:ea typeface="微软雅黑" panose="020B0503020204020204" pitchFamily="34" charset="-122"/>
              </a:rPr>
              <a:t>fgets</a:t>
            </a:r>
            <a:r>
              <a:rPr lang="en-US" altLang="zh-CN" dirty="0">
                <a:solidFill>
                  <a:prstClr val="white">
                    <a:lumMod val="95000"/>
                  </a:prstClr>
                </a:solidFill>
                <a:latin typeface="Arial" panose="020B0604020202020204"/>
                <a:ea typeface="微软雅黑" panose="020B0503020204020204" pitchFamily="34" charset="-122"/>
              </a:rPr>
              <a:t>()</a:t>
            </a:r>
            <a:r>
              <a:rPr lang="zh-CN" altLang="en-US" dirty="0">
                <a:solidFill>
                  <a:prstClr val="white">
                    <a:lumMod val="95000"/>
                  </a:prstClr>
                </a:solidFill>
                <a:latin typeface="Arial" panose="020B0604020202020204"/>
                <a:ea typeface="微软雅黑" panose="020B0503020204020204" pitchFamily="34" charset="-122"/>
              </a:rPr>
              <a:t>一次读入一行。以上就是</a:t>
            </a:r>
            <a:r>
              <a:rPr lang="en-US" altLang="zh-CN" dirty="0">
                <a:solidFill>
                  <a:prstClr val="white">
                    <a:lumMod val="95000"/>
                  </a:prstClr>
                </a:solidFill>
                <a:latin typeface="Arial" panose="020B0604020202020204"/>
                <a:ea typeface="微软雅黑" panose="020B0503020204020204" pitchFamily="34" charset="-122"/>
              </a:rPr>
              <a:t>10.1</a:t>
            </a:r>
            <a:r>
              <a:rPr lang="zh-CN" altLang="en-US" dirty="0">
                <a:solidFill>
                  <a:prstClr val="white">
                    <a:lumMod val="95000"/>
                  </a:prstClr>
                </a:solidFill>
                <a:latin typeface="Arial" panose="020B0604020202020204"/>
                <a:ea typeface="微软雅黑" panose="020B0503020204020204" pitchFamily="34" charset="-122"/>
              </a:rPr>
              <a:t>节文件基本概念的全部内容，谢谢大家。</a:t>
            </a: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a:solidFill>
                <a:sysClr val="windowText" lastClr="000000">
                  <a:lumMod val="75000"/>
                  <a:lumOff val="25000"/>
                </a:sysClr>
              </a:solidFill>
              <a:latin typeface="Arial" panose="020B0604020202020204"/>
              <a:ea typeface="微软雅黑" panose="020B0503020204020204" pitchFamily="34" charset="-122"/>
            </a:endParaRPr>
          </a:p>
        </p:txBody>
      </p:sp>
      <p:sp>
        <p:nvSpPr>
          <p:cNvPr id="102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fld id="{79E4792A-D76A-484D-B573-DBF0E7EB53CA}" type="slidenum">
              <a:rPr kumimoji="0" altLang="en-US" sz="1300" b="0" i="0" u="none" strike="noStrike" kern="1200" cap="none" spc="0" normalizeH="0" baseline="0" noProof="1"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t>17</a:t>
            </a:fld>
            <a:endParaRPr kumimoji="0" lang="zh-CN" altLang="en-US" sz="1300" b="0" i="0" u="none" strike="noStrike" kern="1200" cap="none" spc="0" normalizeH="0" baseline="0" noProof="1">
              <a:ln>
                <a:noFill/>
              </a:ln>
              <a:solidFill>
                <a:srgbClr val="000000"/>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763999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xfrm>
            <a:off x="139700" y="768350"/>
            <a:ext cx="6819900" cy="3836988"/>
          </a:xfrm>
        </p:spPr>
      </p:sp>
      <p:sp>
        <p:nvSpPr>
          <p:cNvPr id="10243" name="备注占位符 2"/>
          <p:cNvSpPr>
            <a:spLocks noGrp="1" noChangeArrowheads="1"/>
          </p:cNvSpPr>
          <p:nvPr>
            <p:ph type="body" idx="4294967295"/>
          </p:nvPr>
        </p:nvSpPr>
        <p:spPr/>
        <p:txBody>
          <a:bodyPr/>
          <a:lstStyle/>
          <a:p>
            <a:r>
              <a:rPr lang="en-US" altLang="zh-CN" dirty="0">
                <a:latin typeface="Arial" panose="020B0604020202020204" pitchFamily="34" charset="0"/>
              </a:rPr>
              <a:t>P18:</a:t>
            </a:r>
            <a:r>
              <a:rPr lang="zh-CN" altLang="en-US" dirty="0"/>
              <a:t>同学们好，下面我们讲</a:t>
            </a:r>
            <a:r>
              <a:rPr lang="en-US" altLang="zh-CN" dirty="0"/>
              <a:t>10.2</a:t>
            </a:r>
            <a:r>
              <a:rPr lang="zh-CN" altLang="en-US" dirty="0"/>
              <a:t>节，文件操作流程。通常文件操作流程主要包括三个步骤，第一步打开文件，</a:t>
            </a:r>
            <a:r>
              <a:rPr lang="zh-CN" altLang="en-US"/>
              <a:t>这时需要指定输入输出</a:t>
            </a:r>
            <a:r>
              <a:rPr lang="zh-CN" altLang="en-US" dirty="0"/>
              <a:t>的文件路径并分配资源，第二步是读写文件，进行数据输入输出操作，涉及对于正文格式或二进制格式文件的读写，第三步</a:t>
            </a:r>
            <a:r>
              <a:rPr lang="zh-CN" altLang="en-US"/>
              <a:t>是关闭文件，</a:t>
            </a:r>
            <a:r>
              <a:rPr lang="zh-CN" altLang="en-US" dirty="0"/>
              <a:t>完成文件操作，回收资源。</a:t>
            </a:r>
          </a:p>
        </p:txBody>
      </p:sp>
      <p:sp>
        <p:nvSpPr>
          <p:cNvPr id="102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fld id="{79E4792A-D76A-484D-B573-DBF0E7EB53CA}" type="slidenum">
              <a:rPr kumimoji="0" altLang="en-US" sz="1300" b="0" i="0" u="none" strike="noStrike" kern="1200" cap="none" spc="0" normalizeH="0" baseline="0" noProof="1"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t>18</a:t>
            </a:fld>
            <a:endParaRPr kumimoji="0" lang="zh-CN" altLang="en-US" sz="1300" b="0" i="0" u="none" strike="noStrike" kern="1200" cap="none" spc="0" normalizeH="0" baseline="0" noProof="1">
              <a:ln>
                <a:noFill/>
              </a:ln>
              <a:solidFill>
                <a:srgbClr val="000000"/>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494009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xfrm>
            <a:off x="139700" y="768350"/>
            <a:ext cx="6819900" cy="3836988"/>
          </a:xfrm>
        </p:spPr>
      </p:sp>
      <p:sp>
        <p:nvSpPr>
          <p:cNvPr id="10243" name="备注占位符 2"/>
          <p:cNvSpPr>
            <a:spLocks noGrp="1" noChangeArrowheads="1"/>
          </p:cNvSpPr>
          <p:nvPr>
            <p:ph type="body" idx="4294967295"/>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panose="020B0604020202020204" pitchFamily="34" charset="0"/>
              </a:rPr>
              <a:t>P19:</a:t>
            </a:r>
            <a:r>
              <a:rPr lang="zh-CN" altLang="en-US" dirty="0"/>
              <a:t>文件操作中，关键的概念是指向</a:t>
            </a:r>
            <a:r>
              <a:rPr lang="en-US" altLang="zh-CN" dirty="0"/>
              <a:t>FILE</a:t>
            </a:r>
            <a:r>
              <a:rPr lang="zh-CN" altLang="en-US" dirty="0"/>
              <a:t>类型的“文件类型指针”，简称为文件指针。</a:t>
            </a:r>
            <a:r>
              <a:rPr lang="en-US" altLang="zh-CN" dirty="0">
                <a:solidFill>
                  <a:srgbClr val="41418C"/>
                </a:solidFill>
                <a:latin typeface="微软雅黑" panose="020B0503020204020204" pitchFamily="34" charset="-122"/>
                <a:ea typeface="微软雅黑" panose="020B0503020204020204" pitchFamily="34" charset="-122"/>
              </a:rPr>
              <a:t>FILE</a:t>
            </a:r>
            <a:r>
              <a:rPr lang="zh-CN" altLang="en-US" dirty="0">
                <a:solidFill>
                  <a:srgbClr val="41418C"/>
                </a:solidFill>
                <a:latin typeface="微软雅黑" panose="020B0503020204020204" pitchFamily="34" charset="-122"/>
                <a:ea typeface="微软雅黑" panose="020B0503020204020204" pitchFamily="34" charset="-122"/>
              </a:rPr>
              <a:t>是</a:t>
            </a:r>
            <a:r>
              <a:rPr lang="en-US" altLang="zh-CN" dirty="0">
                <a:solidFill>
                  <a:srgbClr val="41418C"/>
                </a:solidFill>
                <a:latin typeface="微软雅黑" panose="020B0503020204020204" pitchFamily="34" charset="-122"/>
                <a:ea typeface="微软雅黑" panose="020B0503020204020204" pitchFamily="34" charset="-122"/>
              </a:rPr>
              <a:t>C</a:t>
            </a:r>
            <a:r>
              <a:rPr lang="zh-CN" altLang="en-US" dirty="0">
                <a:solidFill>
                  <a:srgbClr val="41418C"/>
                </a:solidFill>
                <a:latin typeface="微软雅黑" panose="020B0503020204020204" pitchFamily="34" charset="-122"/>
                <a:ea typeface="微软雅黑" panose="020B0503020204020204" pitchFamily="34" charset="-122"/>
              </a:rPr>
              <a:t>语言定义的一个结构体，会记录文件的基本信息</a:t>
            </a:r>
            <a:r>
              <a:rPr lang="zh-CN" altLang="en-US" dirty="0">
                <a:solidFill>
                  <a:schemeClr val="tx1"/>
                </a:solidFill>
                <a:latin typeface="Arial" panose="020B0604020202020204" pitchFamily="34" charset="0"/>
                <a:ea typeface="宋体" panose="02010600030101010101" pitchFamily="2" charset="-122"/>
              </a:rPr>
              <a:t>。</a:t>
            </a:r>
            <a:r>
              <a:rPr lang="zh-CN" altLang="zh-CN" dirty="0">
                <a:solidFill>
                  <a:srgbClr val="D32D17"/>
                </a:solidFill>
                <a:latin typeface="微软雅黑" panose="020B0503020204020204" pitchFamily="34" charset="-122"/>
                <a:ea typeface="微软雅黑" panose="020B0503020204020204" pitchFamily="34" charset="-122"/>
              </a:rPr>
              <a:t>文件打开</a:t>
            </a:r>
            <a:r>
              <a:rPr lang="zh-CN" altLang="zh-CN" dirty="0">
                <a:solidFill>
                  <a:srgbClr val="41418C"/>
                </a:solidFill>
                <a:latin typeface="微软雅黑" panose="020B0503020204020204" pitchFamily="34" charset="-122"/>
                <a:ea typeface="微软雅黑" panose="020B0503020204020204" pitchFamily="34" charset="-122"/>
              </a:rPr>
              <a:t>时，系统自动建立</a:t>
            </a:r>
            <a:r>
              <a:rPr lang="zh-CN" altLang="zh-CN" dirty="0">
                <a:solidFill>
                  <a:srgbClr val="6600CC"/>
                </a:solidFill>
                <a:latin typeface="微软雅黑" panose="020B0503020204020204" pitchFamily="34" charset="-122"/>
                <a:ea typeface="微软雅黑" panose="020B0503020204020204" pitchFamily="34" charset="-122"/>
              </a:rPr>
              <a:t>文件结构体</a:t>
            </a:r>
            <a:r>
              <a:rPr lang="zh-CN" altLang="zh-CN" dirty="0">
                <a:solidFill>
                  <a:srgbClr val="41418C"/>
                </a:solidFill>
                <a:latin typeface="微软雅黑" panose="020B0503020204020204" pitchFamily="34" charset="-122"/>
                <a:ea typeface="微软雅黑" panose="020B0503020204020204" pitchFamily="34" charset="-122"/>
              </a:rPr>
              <a:t>，并把指向它的指针返回来，</a:t>
            </a:r>
            <a:r>
              <a:rPr lang="zh-CN" altLang="zh-CN" dirty="0">
                <a:solidFill>
                  <a:srgbClr val="FF0000"/>
                </a:solidFill>
                <a:latin typeface="微软雅黑" panose="020B0503020204020204" pitchFamily="34" charset="-122"/>
                <a:ea typeface="微软雅黑" panose="020B0503020204020204" pitchFamily="34" charset="-122"/>
              </a:rPr>
              <a:t>程序通过这个指针获得文件信息，访问文件</a:t>
            </a:r>
            <a:r>
              <a:rPr lang="zh-CN" altLang="en-US" dirty="0">
                <a:solidFill>
                  <a:srgbClr val="41418C"/>
                </a:solidFill>
                <a:latin typeface="微软雅黑" panose="020B0503020204020204" pitchFamily="34" charset="-122"/>
                <a:ea typeface="微软雅黑" panose="020B0503020204020204" pitchFamily="34" charset="-122"/>
              </a:rPr>
              <a:t>。</a:t>
            </a:r>
            <a:r>
              <a:rPr lang="zh-CN" altLang="zh-CN" dirty="0">
                <a:solidFill>
                  <a:srgbClr val="D32D17"/>
                </a:solidFill>
                <a:latin typeface="微软雅黑" panose="020B0503020204020204" pitchFamily="34" charset="-122"/>
                <a:ea typeface="微软雅黑" panose="020B0503020204020204" pitchFamily="34" charset="-122"/>
              </a:rPr>
              <a:t>文件关闭</a:t>
            </a:r>
            <a:r>
              <a:rPr lang="zh-CN" altLang="zh-CN" dirty="0">
                <a:solidFill>
                  <a:srgbClr val="41418C"/>
                </a:solidFill>
                <a:latin typeface="微软雅黑" panose="020B0503020204020204" pitchFamily="34" charset="-122"/>
                <a:ea typeface="微软雅黑" panose="020B0503020204020204" pitchFamily="34" charset="-122"/>
              </a:rPr>
              <a:t>后，它的文件结构体被释放</a:t>
            </a:r>
            <a:r>
              <a:rPr lang="zh-CN" altLang="en-US" sz="1200" dirty="0">
                <a:solidFill>
                  <a:srgbClr val="FF0000"/>
                </a:solidFill>
                <a:latin typeface="微软雅黑" panose="020B0503020204020204" pitchFamily="34" charset="-122"/>
                <a:ea typeface="微软雅黑" panose="020B0503020204020204" pitchFamily="34" charset="-122"/>
              </a:rPr>
              <a:t>。</a:t>
            </a:r>
            <a:endParaRPr lang="zh-CN" altLang="zh-CN" dirty="0">
              <a:solidFill>
                <a:srgbClr val="41418C"/>
              </a:solidFill>
              <a:latin typeface="微软雅黑" panose="020B0503020204020204" pitchFamily="34" charset="-122"/>
              <a:ea typeface="微软雅黑" panose="020B0503020204020204" pitchFamily="34" charset="-122"/>
            </a:endParaRPr>
          </a:p>
        </p:txBody>
      </p:sp>
      <p:sp>
        <p:nvSpPr>
          <p:cNvPr id="102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fld id="{79E4792A-D76A-484D-B573-DBF0E7EB53CA}" type="slidenum">
              <a:rPr kumimoji="0" altLang="en-US" sz="1300" b="0" i="0" u="none" strike="noStrike" kern="1200" cap="none" spc="0" normalizeH="0" baseline="0" noProof="1"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t>19</a:t>
            </a:fld>
            <a:endParaRPr kumimoji="0" lang="zh-CN" altLang="en-US" sz="1300" b="0" i="0" u="none" strike="noStrike" kern="1200" cap="none" spc="0" normalizeH="0" baseline="0" noProof="1">
              <a:ln>
                <a:noFill/>
              </a:ln>
              <a:solidFill>
                <a:srgbClr val="000000"/>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534688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xfrm>
            <a:off x="139700" y="768350"/>
            <a:ext cx="6819900" cy="3836988"/>
          </a:xfrm>
        </p:spPr>
      </p:sp>
      <p:sp>
        <p:nvSpPr>
          <p:cNvPr id="61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P2: </a:t>
            </a:r>
            <a:r>
              <a:rPr lang="zh-CN" altLang="en-US" dirty="0">
                <a:latin typeface="Arial" panose="020B0604020202020204" pitchFamily="34" charset="0"/>
              </a:rPr>
              <a:t>那么，既然文件无处不在，为什么课都要结束了，才刚刚出现？其实，文件从我们课程的一开始就在，而且从来没有离开过。大家回想下第一次课我们写的第一个程序，在屏幕上输出</a:t>
            </a:r>
            <a:r>
              <a:rPr lang="en-US" altLang="zh-CN" dirty="0">
                <a:latin typeface="Arial" panose="020B0604020202020204" pitchFamily="34" charset="0"/>
              </a:rPr>
              <a:t>Hello</a:t>
            </a:r>
            <a:r>
              <a:rPr lang="en-US" altLang="zh-CN" baseline="0" dirty="0">
                <a:latin typeface="Arial" panose="020B0604020202020204" pitchFamily="34" charset="0"/>
              </a:rPr>
              <a:t> world</a:t>
            </a:r>
            <a:r>
              <a:rPr lang="zh-CN" altLang="en-US" baseline="0" dirty="0">
                <a:latin typeface="Arial" panose="020B0604020202020204" pitchFamily="34" charset="0"/>
              </a:rPr>
              <a:t>，那时候我们已经在使用文件了。而且未来，文件也将一直伴随着我们。</a:t>
            </a:r>
            <a:endParaRPr lang="zh-CN" altLang="en-US" dirty="0">
              <a:latin typeface="Arial" panose="020B0604020202020204" pitchFamily="34" charset="0"/>
            </a:endParaRPr>
          </a:p>
        </p:txBody>
      </p:sp>
      <p:sp>
        <p:nvSpPr>
          <p:cNvPr id="61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90600" rtl="0" eaLnBrk="1" fontAlgn="auto" latinLnBrk="0" hangingPunct="1">
              <a:lnSpc>
                <a:spcPct val="100000"/>
              </a:lnSpc>
              <a:spcBef>
                <a:spcPct val="0"/>
              </a:spcBef>
              <a:spcAft>
                <a:spcPts val="0"/>
              </a:spcAft>
              <a:buClrTx/>
              <a:buSzTx/>
              <a:buFont typeface="Arial" panose="020B0604020202020204" pitchFamily="34" charset="0"/>
              <a:buNone/>
              <a:tabLst/>
              <a:defRPr/>
            </a:pPr>
            <a:fld id="{48227D80-A7D8-4912-A388-A784B0ED6277}" type="slidenum">
              <a:rPr kumimoji="0" lang="zh-CN" altLang="en-US" sz="1300" b="0" i="0" u="none" strike="noStrike" kern="1200" cap="none" spc="0" normalizeH="0" baseline="0" noProof="1"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auto" latinLnBrk="0" hangingPunct="1">
                <a:lnSpc>
                  <a:spcPct val="100000"/>
                </a:lnSpc>
                <a:spcBef>
                  <a:spcPct val="0"/>
                </a:spcBef>
                <a:spcAft>
                  <a:spcPts val="0"/>
                </a:spcAft>
                <a:buClrTx/>
                <a:buSzTx/>
                <a:buFont typeface="Arial" panose="020B0604020202020204" pitchFamily="34" charset="0"/>
                <a:buNone/>
                <a:tabLst/>
                <a:defRPr/>
              </a:pPr>
              <a:t>2</a:t>
            </a:fld>
            <a:endParaRPr kumimoji="0" lang="en-US" altLang="zh-CN" sz="13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35636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xfrm>
            <a:off x="139700" y="768350"/>
            <a:ext cx="6819900" cy="3836988"/>
          </a:xfrm>
        </p:spPr>
      </p:sp>
      <p:sp>
        <p:nvSpPr>
          <p:cNvPr id="327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panose="020B0604020202020204" pitchFamily="34" charset="0"/>
              </a:rPr>
              <a:t>P20:</a:t>
            </a:r>
            <a:r>
              <a:rPr lang="zh-CN" altLang="zh-CN" dirty="0">
                <a:solidFill>
                  <a:srgbClr val="41418C"/>
                </a:solidFill>
                <a:latin typeface="微软雅黑" panose="020B0503020204020204" pitchFamily="34" charset="-122"/>
                <a:ea typeface="微软雅黑" panose="020B0503020204020204" pitchFamily="34" charset="-122"/>
              </a:rPr>
              <a:t>缓冲文件系统为每个正使用的文件在内存开辟文件信息区</a:t>
            </a:r>
            <a:r>
              <a:rPr lang="zh-CN" altLang="en-US" dirty="0">
                <a:solidFill>
                  <a:schemeClr val="tx1"/>
                </a:solidFill>
                <a:latin typeface="Arial" panose="020B0604020202020204" pitchFamily="34" charset="0"/>
                <a:ea typeface="宋体" panose="02010600030101010101" pitchFamily="2" charset="-122"/>
              </a:rPr>
              <a:t>，用来存放文件的有关信息如文件的名字、编号、缓冲区剩下的字符数、文件操作方式、文件当前读写位置、文件缓冲区位置等等，这些信息是保存在一个结构体变量中的，这个结构体类型是由系统在</a:t>
            </a:r>
            <a:r>
              <a:rPr lang="en-US" altLang="zh-CN" dirty="0" err="1">
                <a:solidFill>
                  <a:schemeClr val="tx1"/>
                </a:solidFill>
                <a:latin typeface="Arial" panose="020B0604020202020204" pitchFamily="34" charset="0"/>
                <a:ea typeface="宋体" panose="02010600030101010101" pitchFamily="2" charset="-122"/>
              </a:rPr>
              <a:t>stdio.h</a:t>
            </a:r>
            <a:r>
              <a:rPr lang="zh-CN" altLang="en-US" dirty="0">
                <a:solidFill>
                  <a:schemeClr val="tx1"/>
                </a:solidFill>
                <a:latin typeface="Arial" panose="020B0604020202020204" pitchFamily="34" charset="0"/>
                <a:ea typeface="宋体" panose="02010600030101010101" pitchFamily="2" charset="-122"/>
              </a:rPr>
              <a:t>中定义的，这就是</a:t>
            </a:r>
            <a:r>
              <a:rPr lang="en-US" altLang="zh-CN" dirty="0">
                <a:solidFill>
                  <a:schemeClr val="tx1"/>
                </a:solidFill>
                <a:latin typeface="Arial" panose="020B0604020202020204" pitchFamily="34" charset="0"/>
                <a:ea typeface="宋体" panose="02010600030101010101" pitchFamily="2" charset="-122"/>
              </a:rPr>
              <a:t>FILE</a:t>
            </a:r>
            <a:r>
              <a:rPr lang="zh-CN" altLang="en-US" dirty="0">
                <a:solidFill>
                  <a:schemeClr val="tx1"/>
                </a:solidFill>
                <a:latin typeface="Arial" panose="020B0604020202020204" pitchFamily="34" charset="0"/>
                <a:ea typeface="宋体" panose="02010600030101010101" pitchFamily="2" charset="-122"/>
              </a:rPr>
              <a:t>类型。</a:t>
            </a:r>
            <a:endParaRPr lang="zh-CN" altLang="zh-CN" dirty="0">
              <a:solidFill>
                <a:srgbClr val="41418C"/>
              </a:solidFill>
              <a:latin typeface="微软雅黑" panose="020B0503020204020204" pitchFamily="34" charset="-122"/>
              <a:ea typeface="微软雅黑" panose="020B0503020204020204" pitchFamily="34" charset="-122"/>
            </a:endParaRPr>
          </a:p>
        </p:txBody>
      </p:sp>
      <p:sp>
        <p:nvSpPr>
          <p:cNvPr id="327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8E305A8A-DB3C-430F-AC2E-65FD0F0E44F9}" type="slidenum">
              <a:rPr kumimoji="1" lang="zh-CN" altLang="en-US"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20</a:t>
            </a:fld>
            <a:endParaRPr kumimoji="1"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97328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xfrm>
            <a:off x="139700" y="768350"/>
            <a:ext cx="6819900" cy="3836988"/>
          </a:xfrm>
        </p:spPr>
      </p:sp>
      <p:sp>
        <p:nvSpPr>
          <p:cNvPr id="10243" name="备注占位符 2"/>
          <p:cNvSpPr>
            <a:spLocks noGrp="1" noChangeArrowheads="1"/>
          </p:cNvSpPr>
          <p:nvPr>
            <p:ph type="body" idx="4294967295"/>
          </p:nvPr>
        </p:nvSpPr>
        <p:spPr/>
        <p:txBody>
          <a:bodyPr/>
          <a:lstStyle/>
          <a:p>
            <a:r>
              <a:rPr lang="en-US" altLang="zh-CN" dirty="0">
                <a:latin typeface="Arial" panose="020B0604020202020204" pitchFamily="34" charset="0"/>
              </a:rPr>
              <a:t>P21:</a:t>
            </a:r>
            <a:r>
              <a:rPr lang="zh-CN" altLang="en-US" sz="1200" dirty="0">
                <a:latin typeface="Arial" panose="020B0604020202020204" pitchFamily="34" charset="0"/>
              </a:rPr>
              <a:t>下面我们讲一下打开文件的函数是</a:t>
            </a:r>
            <a:r>
              <a:rPr lang="en-US" altLang="zh-CN" sz="1200" dirty="0" err="1">
                <a:latin typeface="Arial" panose="020B0604020202020204" pitchFamily="34" charset="0"/>
              </a:rPr>
              <a:t>fopen</a:t>
            </a:r>
            <a:r>
              <a:rPr lang="en-US" altLang="zh-CN" sz="1200" dirty="0">
                <a:latin typeface="Arial" panose="020B0604020202020204" pitchFamily="34" charset="0"/>
              </a:rPr>
              <a:t>()</a:t>
            </a:r>
            <a:r>
              <a:rPr lang="zh-CN" altLang="en-US" sz="1200" dirty="0">
                <a:latin typeface="Arial" panose="020B0604020202020204" pitchFamily="34" charset="0"/>
              </a:rPr>
              <a:t>，第一个参数</a:t>
            </a:r>
            <a:r>
              <a:rPr lang="en-US" altLang="zh-CN" sz="1200" dirty="0">
                <a:latin typeface="Arial" panose="020B0604020202020204" pitchFamily="34" charset="0"/>
              </a:rPr>
              <a:t>path</a:t>
            </a:r>
            <a:r>
              <a:rPr lang="zh-CN" altLang="en-US" sz="1200" dirty="0">
                <a:latin typeface="Arial" panose="020B0604020202020204" pitchFamily="34" charset="0"/>
              </a:rPr>
              <a:t>是一个字符串，指定需要打开的文件的路径名。需要注意，</a:t>
            </a:r>
            <a:r>
              <a:rPr lang="en-US" altLang="zh-CN" sz="1200" dirty="0">
                <a:latin typeface="Arial" panose="020B0604020202020204" pitchFamily="34" charset="0"/>
              </a:rPr>
              <a:t>windows</a:t>
            </a:r>
            <a:r>
              <a:rPr lang="zh-CN" altLang="en-US" sz="1200" dirty="0">
                <a:latin typeface="Arial" panose="020B0604020202020204" pitchFamily="34" charset="0"/>
              </a:rPr>
              <a:t>平台上使用反斜线</a:t>
            </a:r>
            <a:r>
              <a:rPr lang="en-US" altLang="zh-CN" sz="1200" dirty="0">
                <a:latin typeface="Arial" panose="020B0604020202020204" pitchFamily="34" charset="0"/>
              </a:rPr>
              <a:t>\</a:t>
            </a:r>
            <a:r>
              <a:rPr lang="zh-CN" altLang="en-US" sz="1200" dirty="0">
                <a:latin typeface="Arial" panose="020B0604020202020204" pitchFamily="34" charset="0"/>
              </a:rPr>
              <a:t>作为目录界限符，而我们还记得，反斜线</a:t>
            </a:r>
            <a:r>
              <a:rPr lang="en-US" altLang="zh-CN" sz="1200" dirty="0">
                <a:latin typeface="Arial" panose="020B0604020202020204" pitchFamily="34" charset="0"/>
              </a:rPr>
              <a:t>\</a:t>
            </a:r>
            <a:r>
              <a:rPr lang="zh-CN" altLang="en-US" sz="1200" dirty="0">
                <a:latin typeface="Arial" panose="020B0604020202020204" pitchFamily="34" charset="0"/>
              </a:rPr>
              <a:t>在</a:t>
            </a:r>
            <a:r>
              <a:rPr lang="en-US" altLang="zh-CN" sz="1200" dirty="0">
                <a:latin typeface="Arial" panose="020B0604020202020204" pitchFamily="34" charset="0"/>
              </a:rPr>
              <a:t>c</a:t>
            </a:r>
            <a:r>
              <a:rPr lang="zh-CN" altLang="en-US" sz="1200" dirty="0">
                <a:latin typeface="Arial" panose="020B0604020202020204" pitchFamily="34" charset="0"/>
              </a:rPr>
              <a:t>语言中是作为转义引导字符使用的。因此在</a:t>
            </a:r>
            <a:r>
              <a:rPr lang="en-US" altLang="zh-CN" sz="1200" dirty="0">
                <a:latin typeface="Arial" panose="020B0604020202020204" pitchFamily="34" charset="0"/>
              </a:rPr>
              <a:t>c</a:t>
            </a:r>
            <a:r>
              <a:rPr lang="zh-CN" altLang="en-US" sz="1200" dirty="0">
                <a:latin typeface="Arial" panose="020B0604020202020204" pitchFamily="34" charset="0"/>
              </a:rPr>
              <a:t>程序中，带目录名的路径必需双写反斜线符。另外，需要注意在</a:t>
            </a:r>
            <a:r>
              <a:rPr lang="en-US" altLang="zh-CN" sz="1200" dirty="0">
                <a:latin typeface="Arial" panose="020B0604020202020204" pitchFamily="34" charset="0"/>
              </a:rPr>
              <a:t>windows</a:t>
            </a:r>
            <a:r>
              <a:rPr lang="zh-CN" altLang="en-US" sz="1200" dirty="0">
                <a:latin typeface="Arial" panose="020B0604020202020204" pitchFamily="34" charset="0"/>
              </a:rPr>
              <a:t>上文件名不区分大小写，而在</a:t>
            </a:r>
            <a:r>
              <a:rPr lang="en-US" altLang="zh-CN" sz="1200" dirty="0">
                <a:latin typeface="Arial" panose="020B0604020202020204" pitchFamily="34" charset="0"/>
              </a:rPr>
              <a:t>UNIX/Linux</a:t>
            </a:r>
            <a:r>
              <a:rPr lang="zh-CN" altLang="en-US" sz="1200" dirty="0">
                <a:latin typeface="Arial" panose="020B0604020202020204" pitchFamily="34" charset="0"/>
              </a:rPr>
              <a:t>平台中，是严格区分的。</a:t>
            </a:r>
          </a:p>
          <a:p>
            <a:endParaRPr lang="zh-CN" altLang="en-US" dirty="0"/>
          </a:p>
        </p:txBody>
      </p:sp>
      <p:sp>
        <p:nvSpPr>
          <p:cNvPr id="102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fld id="{79E4792A-D76A-484D-B573-DBF0E7EB53CA}" type="slidenum">
              <a:rPr kumimoji="0" altLang="en-US" sz="1300" b="0" i="0" u="none" strike="noStrike" kern="1200" cap="none" spc="0" normalizeH="0" baseline="0" noProof="1"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t>21</a:t>
            </a:fld>
            <a:endParaRPr kumimoji="0" lang="zh-CN" altLang="en-US" sz="1300" b="0" i="0" u="none" strike="noStrike" kern="1200" cap="none" spc="0" normalizeH="0" baseline="0" noProof="1">
              <a:ln>
                <a:noFill/>
              </a:ln>
              <a:solidFill>
                <a:srgbClr val="000000"/>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298501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xfrm>
            <a:off x="139700" y="768350"/>
            <a:ext cx="6819900" cy="3836988"/>
          </a:xfrm>
        </p:spPr>
      </p:sp>
      <p:sp>
        <p:nvSpPr>
          <p:cNvPr id="10243" name="备注占位符 2"/>
          <p:cNvSpPr>
            <a:spLocks noGrp="1" noChangeArrowheads="1"/>
          </p:cNvSpPr>
          <p:nvPr>
            <p:ph type="body" idx="4294967295"/>
          </p:nvPr>
        </p:nvSpPr>
        <p:spPr/>
        <p:txBody>
          <a:bodyPr/>
          <a:lstStyle/>
          <a:p>
            <a:r>
              <a:rPr lang="en-US" altLang="zh-CN" dirty="0">
                <a:latin typeface="Arial" panose="020B0604020202020204" pitchFamily="34" charset="0"/>
              </a:rPr>
              <a:t>P22:</a:t>
            </a:r>
            <a:r>
              <a:rPr lang="en-US" altLang="zh-CN" dirty="0"/>
              <a:t>fopen()</a:t>
            </a:r>
            <a:r>
              <a:rPr lang="zh-CN" altLang="en-US" dirty="0"/>
              <a:t>函数的第二个参数</a:t>
            </a:r>
            <a:r>
              <a:rPr lang="en-US" altLang="zh-CN" dirty="0"/>
              <a:t>mode</a:t>
            </a:r>
            <a:r>
              <a:rPr lang="zh-CN" altLang="en-US" dirty="0"/>
              <a:t>也是一个字符串，指定打开文件的方式。该字符串由一个或多个字符组成，这个表中列出了常用的</a:t>
            </a:r>
            <a:r>
              <a:rPr lang="en-US" altLang="zh-CN" dirty="0"/>
              <a:t>mode</a:t>
            </a:r>
            <a:r>
              <a:rPr lang="zh-CN" altLang="en-US" dirty="0"/>
              <a:t>参数字符串，例如</a:t>
            </a:r>
            <a:r>
              <a:rPr lang="en-US" altLang="zh-CN" dirty="0"/>
              <a:t>r</a:t>
            </a:r>
            <a:r>
              <a:rPr lang="zh-CN" altLang="en-US" dirty="0"/>
              <a:t>表示读方式、</a:t>
            </a:r>
            <a:r>
              <a:rPr lang="zh-CN" altLang="en-US" sz="1200" kern="1200" dirty="0">
                <a:solidFill>
                  <a:schemeClr val="tx1"/>
                </a:solidFill>
                <a:latin typeface="Arial" panose="020B0604020202020204" pitchFamily="34" charset="0"/>
                <a:ea typeface="宋体" panose="02010600030101010101" pitchFamily="2" charset="-122"/>
                <a:cs typeface="+mn-cs"/>
              </a:rPr>
              <a:t>当文件不存在时打开失败；</a:t>
            </a:r>
            <a:r>
              <a:rPr lang="en-US" altLang="zh-CN" sz="1200" kern="1200" dirty="0">
                <a:solidFill>
                  <a:schemeClr val="tx1"/>
                </a:solidFill>
                <a:latin typeface="Arial" panose="020B0604020202020204" pitchFamily="34" charset="0"/>
                <a:ea typeface="宋体" panose="02010600030101010101" pitchFamily="2" charset="-122"/>
                <a:cs typeface="+mn-cs"/>
              </a:rPr>
              <a:t>w</a:t>
            </a:r>
            <a:r>
              <a:rPr lang="zh-CN" altLang="en-US" sz="1200" kern="1200" dirty="0">
                <a:solidFill>
                  <a:schemeClr val="tx1"/>
                </a:solidFill>
                <a:latin typeface="Arial" panose="020B0604020202020204" pitchFamily="34" charset="0"/>
                <a:ea typeface="宋体" panose="02010600030101010101" pitchFamily="2" charset="-122"/>
                <a:cs typeface="+mn-cs"/>
              </a:rPr>
              <a:t>表示写方式、当文件存在时内容被清空；</a:t>
            </a:r>
            <a:r>
              <a:rPr lang="en-US" altLang="zh-CN" sz="1200" kern="1200" dirty="0">
                <a:solidFill>
                  <a:schemeClr val="tx1"/>
                </a:solidFill>
                <a:latin typeface="Arial" panose="020B0604020202020204" pitchFamily="34" charset="0"/>
                <a:ea typeface="宋体" panose="02010600030101010101" pitchFamily="2" charset="-122"/>
                <a:cs typeface="+mn-cs"/>
              </a:rPr>
              <a:t>a</a:t>
            </a:r>
            <a:r>
              <a:rPr lang="zh-CN" altLang="en-US" sz="1200" kern="1200" dirty="0">
                <a:solidFill>
                  <a:schemeClr val="tx1"/>
                </a:solidFill>
                <a:latin typeface="Arial" panose="020B0604020202020204" pitchFamily="34" charset="0"/>
                <a:ea typeface="宋体" panose="02010600030101010101" pitchFamily="2" charset="-122"/>
                <a:cs typeface="+mn-cs"/>
              </a:rPr>
              <a:t>表示追加方式，将数据写到文件末尾，当文件不存在时创建该文件；还有</a:t>
            </a:r>
            <a:r>
              <a:rPr lang="en-US" altLang="zh-CN" sz="1200" kern="1200" dirty="0">
                <a:solidFill>
                  <a:schemeClr val="tx1"/>
                </a:solidFill>
                <a:latin typeface="Arial" panose="020B0604020202020204" pitchFamily="34" charset="0"/>
                <a:ea typeface="宋体" panose="02010600030101010101" pitchFamily="2" charset="-122"/>
                <a:cs typeface="+mn-cs"/>
              </a:rPr>
              <a:t>r+</a:t>
            </a:r>
            <a:r>
              <a:rPr lang="zh-CN" altLang="en-US" sz="1200" kern="1200" dirty="0">
                <a:solidFill>
                  <a:schemeClr val="tx1"/>
                </a:solidFill>
                <a:latin typeface="Arial" panose="020B0604020202020204" pitchFamily="34" charset="0"/>
                <a:ea typeface="宋体" panose="02010600030101010101" pitchFamily="2" charset="-122"/>
                <a:cs typeface="+mn-cs"/>
              </a:rPr>
              <a:t>、</a:t>
            </a:r>
            <a:r>
              <a:rPr lang="en-US" altLang="zh-CN" sz="1200" kern="1200" dirty="0">
                <a:solidFill>
                  <a:schemeClr val="tx1"/>
                </a:solidFill>
                <a:latin typeface="Arial" panose="020B0604020202020204" pitchFamily="34" charset="0"/>
                <a:ea typeface="宋体" panose="02010600030101010101" pitchFamily="2" charset="-122"/>
                <a:cs typeface="+mn-cs"/>
              </a:rPr>
              <a:t>w+</a:t>
            </a:r>
            <a:r>
              <a:rPr lang="zh-CN" altLang="en-US" sz="1200" kern="1200" dirty="0">
                <a:solidFill>
                  <a:schemeClr val="tx1"/>
                </a:solidFill>
                <a:latin typeface="Arial" panose="020B0604020202020204" pitchFamily="34" charset="0"/>
                <a:ea typeface="宋体" panose="02010600030101010101" pitchFamily="2" charset="-122"/>
                <a:cs typeface="+mn-cs"/>
              </a:rPr>
              <a:t>等读写方式，</a:t>
            </a:r>
            <a:r>
              <a:rPr lang="en-US" altLang="zh-CN" sz="1200" kern="1200" dirty="0">
                <a:solidFill>
                  <a:schemeClr val="tx1"/>
                </a:solidFill>
                <a:latin typeface="Arial" panose="020B0604020202020204" pitchFamily="34" charset="0"/>
                <a:ea typeface="宋体" panose="02010600030101010101" pitchFamily="2" charset="-122"/>
                <a:cs typeface="+mn-cs"/>
              </a:rPr>
              <a:t>r+</a:t>
            </a:r>
            <a:r>
              <a:rPr lang="zh-CN" altLang="en-US" sz="1200" kern="1200" dirty="0">
                <a:solidFill>
                  <a:schemeClr val="tx1"/>
                </a:solidFill>
                <a:latin typeface="Arial" panose="020B0604020202020204" pitchFamily="34" charset="0"/>
                <a:ea typeface="宋体" panose="02010600030101010101" pitchFamily="2" charset="-122"/>
                <a:cs typeface="+mn-cs"/>
              </a:rPr>
              <a:t>的读写位置在文件开头处，</a:t>
            </a:r>
            <a:r>
              <a:rPr lang="en-US" altLang="zh-CN" sz="1200" kern="1200" dirty="0">
                <a:solidFill>
                  <a:schemeClr val="tx1"/>
                </a:solidFill>
                <a:latin typeface="Arial" panose="020B0604020202020204" pitchFamily="34" charset="0"/>
                <a:ea typeface="宋体" panose="02010600030101010101" pitchFamily="2" charset="-122"/>
                <a:cs typeface="+mn-cs"/>
              </a:rPr>
              <a:t>w+</a:t>
            </a:r>
            <a:r>
              <a:rPr lang="zh-CN" altLang="en-US" sz="1200" kern="1200" dirty="0">
                <a:solidFill>
                  <a:schemeClr val="tx1"/>
                </a:solidFill>
                <a:latin typeface="Arial" panose="020B0604020202020204" pitchFamily="34" charset="0"/>
                <a:ea typeface="宋体" panose="02010600030101010101" pitchFamily="2" charset="-122"/>
                <a:cs typeface="+mn-cs"/>
              </a:rPr>
              <a:t>当文件存在时清空该文件。用</a:t>
            </a:r>
            <a:r>
              <a:rPr lang="en-US" altLang="zh-CN" sz="1200" kern="1200" dirty="0">
                <a:solidFill>
                  <a:schemeClr val="tx1"/>
                </a:solidFill>
                <a:latin typeface="Arial" panose="020B0604020202020204" pitchFamily="34" charset="0"/>
                <a:ea typeface="宋体" panose="02010600030101010101" pitchFamily="2" charset="-122"/>
                <a:cs typeface="+mn-cs"/>
              </a:rPr>
              <a:t>a+</a:t>
            </a:r>
            <a:r>
              <a:rPr lang="zh-CN" altLang="en-US" sz="1200" kern="1200" dirty="0">
                <a:solidFill>
                  <a:schemeClr val="tx1"/>
                </a:solidFill>
                <a:latin typeface="Arial" panose="020B0604020202020204" pitchFamily="34" charset="0"/>
                <a:ea typeface="宋体" panose="02010600030101010101" pitchFamily="2" charset="-122"/>
                <a:cs typeface="+mn-cs"/>
              </a:rPr>
              <a:t>方式打开的文件，文件读写位置移到文件末尾，可以追加也可以读。在</a:t>
            </a:r>
            <a:r>
              <a:rPr lang="en-US" altLang="zh-CN" sz="1200" kern="1200" dirty="0">
                <a:solidFill>
                  <a:schemeClr val="tx1"/>
                </a:solidFill>
                <a:latin typeface="Arial" panose="020B0604020202020204" pitchFamily="34" charset="0"/>
                <a:ea typeface="宋体" panose="02010600030101010101" pitchFamily="2" charset="-122"/>
                <a:cs typeface="+mn-cs"/>
              </a:rPr>
              <a:t>windows</a:t>
            </a:r>
            <a:r>
              <a:rPr lang="zh-CN" altLang="en-US" sz="1200" kern="1200" dirty="0">
                <a:solidFill>
                  <a:schemeClr val="tx1"/>
                </a:solidFill>
                <a:latin typeface="Arial" panose="020B0604020202020204" pitchFamily="34" charset="0"/>
                <a:ea typeface="宋体" panose="02010600030101010101" pitchFamily="2" charset="-122"/>
                <a:cs typeface="+mn-cs"/>
              </a:rPr>
              <a:t>平台上，还可以加入字符</a:t>
            </a:r>
            <a:r>
              <a:rPr lang="en-US" altLang="zh-CN" sz="1200" kern="1200" dirty="0">
                <a:solidFill>
                  <a:schemeClr val="tx1"/>
                </a:solidFill>
                <a:latin typeface="Arial" panose="020B0604020202020204" pitchFamily="34" charset="0"/>
                <a:ea typeface="宋体" panose="02010600030101010101" pitchFamily="2" charset="-122"/>
                <a:cs typeface="+mn-cs"/>
              </a:rPr>
              <a:t>b</a:t>
            </a:r>
            <a:r>
              <a:rPr lang="zh-CN" altLang="en-US" sz="1200" kern="1200" dirty="0">
                <a:solidFill>
                  <a:schemeClr val="tx1"/>
                </a:solidFill>
                <a:latin typeface="Arial" panose="020B0604020202020204" pitchFamily="34" charset="0"/>
                <a:ea typeface="宋体" panose="02010600030101010101" pitchFamily="2" charset="-122"/>
                <a:cs typeface="+mn-cs"/>
              </a:rPr>
              <a:t>或</a:t>
            </a:r>
            <a:r>
              <a:rPr lang="en-US" altLang="zh-CN" sz="1200" kern="1200" dirty="0">
                <a:solidFill>
                  <a:schemeClr val="tx1"/>
                </a:solidFill>
                <a:latin typeface="Arial" panose="020B0604020202020204" pitchFamily="34" charset="0"/>
                <a:ea typeface="宋体" panose="02010600030101010101" pitchFamily="2" charset="-122"/>
                <a:cs typeface="+mn-cs"/>
              </a:rPr>
              <a:t>t</a:t>
            </a:r>
            <a:r>
              <a:rPr lang="zh-CN" altLang="en-US" sz="1200" kern="1200" dirty="0">
                <a:solidFill>
                  <a:schemeClr val="tx1"/>
                </a:solidFill>
                <a:latin typeface="Arial" panose="020B0604020202020204" pitchFamily="34" charset="0"/>
                <a:ea typeface="宋体" panose="02010600030101010101" pitchFamily="2" charset="-122"/>
                <a:cs typeface="+mn-cs"/>
              </a:rPr>
              <a:t>，分别表示文件按照二进制方式和正文方式打开。例如</a:t>
            </a:r>
            <a:r>
              <a:rPr lang="en-US" altLang="zh-CN" sz="1200" kern="1200" dirty="0" err="1">
                <a:solidFill>
                  <a:schemeClr val="tx1"/>
                </a:solidFill>
                <a:latin typeface="Arial" panose="020B0604020202020204" pitchFamily="34" charset="0"/>
                <a:ea typeface="宋体" panose="02010600030101010101" pitchFamily="2" charset="-122"/>
                <a:cs typeface="+mn-cs"/>
              </a:rPr>
              <a:t>rb</a:t>
            </a:r>
            <a:r>
              <a:rPr lang="zh-CN" altLang="en-US" sz="1200" kern="1200" dirty="0">
                <a:solidFill>
                  <a:schemeClr val="tx1"/>
                </a:solidFill>
                <a:latin typeface="Arial" panose="020B0604020202020204" pitchFamily="34" charset="0"/>
                <a:ea typeface="宋体" panose="02010600030101010101" pitchFamily="2" charset="-122"/>
                <a:cs typeface="+mn-cs"/>
              </a:rPr>
              <a:t>表示按二进制的读方式打开文件。</a:t>
            </a:r>
            <a:endParaRPr lang="en-US"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102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fld id="{79E4792A-D76A-484D-B573-DBF0E7EB53CA}" type="slidenum">
              <a:rPr kumimoji="0" altLang="en-US" sz="1300" b="0" i="0" u="none" strike="noStrike" kern="1200" cap="none" spc="0" normalizeH="0" baseline="0" noProof="1"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t>22</a:t>
            </a:fld>
            <a:endParaRPr kumimoji="0" lang="zh-CN" altLang="en-US" sz="1300" b="0" i="0" u="none" strike="noStrike" kern="1200" cap="none" spc="0" normalizeH="0" baseline="0" noProof="1">
              <a:ln>
                <a:noFill/>
              </a:ln>
              <a:solidFill>
                <a:srgbClr val="000000"/>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4024986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panose="020B0604020202020204" pitchFamily="34" charset="0"/>
              </a:rPr>
              <a:t>P23:</a:t>
            </a:r>
            <a:r>
              <a:rPr lang="en-US" altLang="zh-CN" dirty="0"/>
              <a:t>fopen()</a:t>
            </a:r>
            <a:r>
              <a:rPr lang="zh-CN" altLang="en-US" dirty="0"/>
              <a:t>的返回值是指向</a:t>
            </a:r>
            <a:r>
              <a:rPr lang="en-US" altLang="zh-CN" dirty="0"/>
              <a:t>FILE</a:t>
            </a:r>
            <a:r>
              <a:rPr lang="zh-CN" altLang="en-US" dirty="0"/>
              <a:t>类型的指针，指向被打开的文件。在随后的读写操作中，相应的函数需要使用这一指针说明所操作的文件。当</a:t>
            </a:r>
            <a:r>
              <a:rPr lang="en-US" altLang="zh-CN" dirty="0" err="1"/>
              <a:t>fopen</a:t>
            </a:r>
            <a:r>
              <a:rPr lang="en-US" altLang="zh-CN" dirty="0"/>
              <a:t>()</a:t>
            </a:r>
            <a:r>
              <a:rPr lang="zh-CN" altLang="en-US" dirty="0"/>
              <a:t>无法打开指定的文件时，返回</a:t>
            </a:r>
            <a:r>
              <a:rPr lang="en-US" altLang="zh-CN" dirty="0"/>
              <a:t>NULL</a:t>
            </a:r>
            <a:r>
              <a:rPr lang="zh-CN" altLang="en-US" dirty="0"/>
              <a:t>。</a:t>
            </a:r>
            <a:r>
              <a:rPr kumimoji="1" lang="zh-CN" altLang="en-US" sz="1200" kern="0" dirty="0">
                <a:solidFill>
                  <a:prstClr val="white">
                    <a:lumMod val="95000"/>
                  </a:prstClr>
                </a:solidFill>
                <a:latin typeface="微软雅黑" panose="020B0503020204020204" pitchFamily="34" charset="-122"/>
                <a:ea typeface="微软雅黑" panose="020B0503020204020204" pitchFamily="34" charset="-122"/>
              </a:rPr>
              <a:t>需要报告错误原因时，可用</a:t>
            </a:r>
            <a:r>
              <a:rPr kumimoji="1" lang="en-US" altLang="zh-CN" sz="1200" kern="0" dirty="0" err="1">
                <a:solidFill>
                  <a:prstClr val="white">
                    <a:lumMod val="95000"/>
                  </a:prstClr>
                </a:solidFill>
                <a:latin typeface="微软雅黑" panose="020B0503020204020204" pitchFamily="34" charset="-122"/>
                <a:ea typeface="微软雅黑" panose="020B0503020204020204" pitchFamily="34" charset="-122"/>
              </a:rPr>
              <a:t>perror</a:t>
            </a:r>
            <a:r>
              <a:rPr kumimoji="1" lang="en-US" altLang="zh-CN" sz="1200" kern="0" dirty="0">
                <a:solidFill>
                  <a:prstClr val="white">
                    <a:lumMod val="95000"/>
                  </a:prstClr>
                </a:solidFill>
                <a:latin typeface="微软雅黑" panose="020B0503020204020204" pitchFamily="34" charset="-122"/>
                <a:ea typeface="微软雅黑" panose="020B0503020204020204" pitchFamily="34" charset="-122"/>
              </a:rPr>
              <a:t>()</a:t>
            </a:r>
            <a:r>
              <a:rPr kumimoji="1" lang="zh-CN" altLang="en-US" sz="1200" kern="0" dirty="0">
                <a:solidFill>
                  <a:prstClr val="white">
                    <a:lumMod val="95000"/>
                  </a:prstClr>
                </a:solidFill>
                <a:latin typeface="微软雅黑" panose="020B0503020204020204" pitchFamily="34" charset="-122"/>
                <a:ea typeface="微软雅黑" panose="020B0503020204020204" pitchFamily="34" charset="-122"/>
              </a:rPr>
              <a:t>函数。</a:t>
            </a:r>
            <a:r>
              <a:rPr kumimoji="1" lang="en-US" altLang="zh-CN" sz="1200" kern="0" dirty="0" err="1">
                <a:solidFill>
                  <a:prstClr val="white">
                    <a:lumMod val="95000"/>
                  </a:prstClr>
                </a:solidFill>
                <a:latin typeface="微软雅黑" panose="020B0503020204020204" pitchFamily="34" charset="-122"/>
                <a:ea typeface="微软雅黑" panose="020B0503020204020204" pitchFamily="34" charset="-122"/>
              </a:rPr>
              <a:t>perror</a:t>
            </a:r>
            <a:r>
              <a:rPr kumimoji="1" lang="en-US" altLang="zh-CN" sz="1200" kern="0" dirty="0">
                <a:solidFill>
                  <a:prstClr val="white">
                    <a:lumMod val="95000"/>
                  </a:prstClr>
                </a:solidFill>
                <a:latin typeface="微软雅黑" panose="020B0503020204020204" pitchFamily="34" charset="-122"/>
                <a:ea typeface="微软雅黑" panose="020B0503020204020204" pitchFamily="34" charset="-122"/>
              </a:rPr>
              <a:t>()</a:t>
            </a:r>
            <a:r>
              <a:rPr kumimoji="1" lang="zh-CN" altLang="en-US" sz="1200" kern="0" dirty="0">
                <a:solidFill>
                  <a:prstClr val="white">
                    <a:lumMod val="95000"/>
                  </a:prstClr>
                </a:solidFill>
                <a:latin typeface="微软雅黑" panose="020B0503020204020204" pitchFamily="34" charset="-122"/>
                <a:ea typeface="微软雅黑" panose="020B0503020204020204" pitchFamily="34" charset="-122"/>
              </a:rPr>
              <a:t>首先在标准错误输出</a:t>
            </a:r>
            <a:r>
              <a:rPr kumimoji="1" lang="en-US" altLang="zh-CN" sz="1200" kern="0" dirty="0" err="1">
                <a:solidFill>
                  <a:prstClr val="white">
                    <a:lumMod val="95000"/>
                  </a:prstClr>
                </a:solidFill>
                <a:latin typeface="微软雅黑" panose="020B0503020204020204" pitchFamily="34" charset="-122"/>
                <a:ea typeface="微软雅黑" panose="020B0503020204020204" pitchFamily="34" charset="-122"/>
              </a:rPr>
              <a:t>stderr</a:t>
            </a:r>
            <a:r>
              <a:rPr kumimoji="1" lang="zh-CN" altLang="en-US" sz="1200" kern="0" dirty="0">
                <a:solidFill>
                  <a:prstClr val="white">
                    <a:lumMod val="95000"/>
                  </a:prstClr>
                </a:solidFill>
                <a:latin typeface="微软雅黑" panose="020B0503020204020204" pitchFamily="34" charset="-122"/>
                <a:ea typeface="微软雅黑" panose="020B0503020204020204" pitchFamily="34" charset="-122"/>
              </a:rPr>
              <a:t>上输出参数</a:t>
            </a:r>
            <a:r>
              <a:rPr kumimoji="1" lang="en-US" altLang="zh-CN" sz="1200" kern="0" dirty="0">
                <a:solidFill>
                  <a:prstClr val="white">
                    <a:lumMod val="95000"/>
                  </a:prstClr>
                </a:solidFill>
                <a:latin typeface="微软雅黑" panose="020B0503020204020204" pitchFamily="34" charset="-122"/>
                <a:ea typeface="微软雅黑" panose="020B0503020204020204" pitchFamily="34" charset="-122"/>
              </a:rPr>
              <a:t>string</a:t>
            </a:r>
            <a:r>
              <a:rPr kumimoji="1" lang="zh-CN" altLang="en-US" sz="1200" kern="0" dirty="0">
                <a:solidFill>
                  <a:prstClr val="white">
                    <a:lumMod val="95000"/>
                  </a:prstClr>
                </a:solidFill>
                <a:latin typeface="微软雅黑" panose="020B0503020204020204" pitchFamily="34" charset="-122"/>
                <a:ea typeface="微软雅黑" panose="020B0503020204020204" pitchFamily="34" charset="-122"/>
              </a:rPr>
              <a:t>，然后再输出前一个执行失败的库函数所产生的错误信息，说明错误产生的原因。例如这个例</a:t>
            </a:r>
            <a:r>
              <a:rPr kumimoji="1" lang="en-US" altLang="zh-CN" sz="1200" kern="0" dirty="0">
                <a:solidFill>
                  <a:prstClr val="white">
                    <a:lumMod val="95000"/>
                  </a:prstClr>
                </a:solidFill>
                <a:latin typeface="微软雅黑" panose="020B0503020204020204" pitchFamily="34" charset="-122"/>
                <a:ea typeface="微软雅黑" panose="020B0503020204020204" pitchFamily="34" charset="-122"/>
              </a:rPr>
              <a:t>10-1</a:t>
            </a:r>
            <a:r>
              <a:rPr kumimoji="1" lang="zh-CN" altLang="en-US" sz="1200" kern="0" dirty="0">
                <a:solidFill>
                  <a:prstClr val="white">
                    <a:lumMod val="95000"/>
                  </a:prstClr>
                </a:solidFill>
                <a:latin typeface="微软雅黑" panose="020B0503020204020204" pitchFamily="34" charset="-122"/>
                <a:ea typeface="微软雅黑" panose="020B0503020204020204" pitchFamily="34" charset="-122"/>
              </a:rPr>
              <a:t>中，输出的是：</a:t>
            </a:r>
            <a:r>
              <a:rPr kumimoji="1" lang="en-US" altLang="zh-CN" sz="1200" kern="0" dirty="0">
                <a:solidFill>
                  <a:prstClr val="white">
                    <a:lumMod val="95000"/>
                  </a:prstClr>
                </a:solidFill>
                <a:latin typeface="微软雅黑" panose="020B0503020204020204" pitchFamily="34" charset="-122"/>
                <a:ea typeface="微软雅黑" panose="020B0503020204020204" pitchFamily="34" charset="-122"/>
              </a:rPr>
              <a:t>Can't open </a:t>
            </a:r>
            <a:r>
              <a:rPr kumimoji="1" lang="en-US" altLang="zh-CN" sz="1200" kern="0" dirty="0" err="1">
                <a:solidFill>
                  <a:prstClr val="white">
                    <a:lumMod val="95000"/>
                  </a:prstClr>
                </a:solidFill>
                <a:latin typeface="微软雅黑" panose="020B0503020204020204" pitchFamily="34" charset="-122"/>
                <a:ea typeface="微软雅黑" panose="020B0503020204020204" pitchFamily="34" charset="-122"/>
              </a:rPr>
              <a:t>file_a</a:t>
            </a:r>
            <a:r>
              <a:rPr kumimoji="1" lang="en-US" altLang="zh-CN" sz="1200" kern="0" dirty="0">
                <a:solidFill>
                  <a:prstClr val="white">
                    <a:lumMod val="95000"/>
                  </a:prstClr>
                </a:solidFill>
                <a:latin typeface="微软雅黑" panose="020B0503020204020204" pitchFamily="34" charset="-122"/>
                <a:ea typeface="微软雅黑" panose="020B0503020204020204" pitchFamily="34" charset="-122"/>
              </a:rPr>
              <a:t>: No such file or directory </a:t>
            </a:r>
            <a:endParaRPr kumimoji="1" lang="zh-CN" altLang="en-US" sz="1200" kern="0" dirty="0">
              <a:solidFill>
                <a:prstClr val="white">
                  <a:lumMod val="95000"/>
                </a:prst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fld id="{5E80A75A-33A9-4433-A695-1BD3558F68AC}" type="slidenum">
              <a:rPr kumimoji="0" lang="en-US" altLang="zh-CN" sz="1300" b="0" i="0" u="none" strike="noStrike" kern="1200" cap="none" spc="0" normalizeH="0" baseline="0" noProof="1"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t>23</a:t>
            </a:fld>
            <a:endParaRPr kumimoji="0" lang="zh-CN" altLang="en-US" sz="13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24202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xfrm>
            <a:off x="139700" y="768350"/>
            <a:ext cx="6819900" cy="3836988"/>
          </a:xfrm>
        </p:spPr>
      </p:sp>
      <p:sp>
        <p:nvSpPr>
          <p:cNvPr id="10243" name="备注占位符 2"/>
          <p:cNvSpPr>
            <a:spLocks noGrp="1" noChangeArrowheads="1"/>
          </p:cNvSpPr>
          <p:nvPr>
            <p:ph type="body" idx="4294967295"/>
          </p:nvPr>
        </p:nvSpPr>
        <p:spPr/>
        <p:txBody>
          <a:bodyPr/>
          <a:lstStyle/>
          <a:p>
            <a:r>
              <a:rPr lang="en-US" altLang="zh-CN" dirty="0">
                <a:latin typeface="Arial" panose="020B0604020202020204" pitchFamily="34" charset="0"/>
              </a:rPr>
              <a:t>P24:</a:t>
            </a:r>
            <a:r>
              <a:rPr lang="zh-CN" altLang="en-US" dirty="0"/>
              <a:t>关闭文件函数是</a:t>
            </a:r>
            <a:r>
              <a:rPr lang="en-US" altLang="zh-CN" dirty="0" err="1"/>
              <a:t>fclose</a:t>
            </a:r>
            <a:r>
              <a:rPr lang="zh-CN" altLang="en-US" dirty="0"/>
              <a:t>，参数</a:t>
            </a:r>
            <a:r>
              <a:rPr lang="en-US" altLang="zh-CN" dirty="0" err="1"/>
              <a:t>fp</a:t>
            </a:r>
            <a:r>
              <a:rPr lang="zh-CN" altLang="en-US" sz="1200" dirty="0">
                <a:solidFill>
                  <a:sysClr val="windowText" lastClr="000000">
                    <a:lumMod val="75000"/>
                    <a:lumOff val="25000"/>
                  </a:sysClr>
                </a:solidFill>
                <a:latin typeface="Arial" panose="020B0604020202020204"/>
                <a:ea typeface="微软雅黑" panose="020B0503020204020204" pitchFamily="34" charset="-122"/>
              </a:rPr>
              <a:t>是打开文件时得到的指针，指向被打开的文件，</a:t>
            </a:r>
            <a:r>
              <a:rPr lang="en-US" altLang="zh-CN" sz="1200" dirty="0" err="1">
                <a:solidFill>
                  <a:sysClr val="windowText" lastClr="000000">
                    <a:lumMod val="75000"/>
                    <a:lumOff val="25000"/>
                  </a:sysClr>
                </a:solidFill>
                <a:latin typeface="Arial" panose="020B0604020202020204"/>
                <a:ea typeface="微软雅黑" panose="020B0503020204020204" pitchFamily="34" charset="-122"/>
              </a:rPr>
              <a:t>fclose</a:t>
            </a:r>
            <a:r>
              <a:rPr lang="zh-CN" altLang="en-US" sz="1200" dirty="0">
                <a:solidFill>
                  <a:sysClr val="windowText" lastClr="000000">
                    <a:lumMod val="75000"/>
                    <a:lumOff val="25000"/>
                  </a:sysClr>
                </a:solidFill>
                <a:latin typeface="Arial" panose="020B0604020202020204"/>
                <a:ea typeface="微软雅黑" panose="020B0503020204020204" pitchFamily="34" charset="-122"/>
              </a:rPr>
              <a:t>的主要功能是关闭</a:t>
            </a:r>
            <a:r>
              <a:rPr lang="en-US" altLang="zh-CN" sz="1200" dirty="0" err="1">
                <a:solidFill>
                  <a:sysClr val="windowText" lastClr="000000">
                    <a:lumMod val="75000"/>
                    <a:lumOff val="25000"/>
                  </a:sysClr>
                </a:solidFill>
                <a:latin typeface="Arial" panose="020B0604020202020204"/>
                <a:ea typeface="微软雅黑" panose="020B0503020204020204" pitchFamily="34" charset="-122"/>
              </a:rPr>
              <a:t>fp</a:t>
            </a:r>
            <a:r>
              <a:rPr lang="zh-CN" altLang="en-US" sz="1200" dirty="0">
                <a:solidFill>
                  <a:sysClr val="windowText" lastClr="000000">
                    <a:lumMod val="75000"/>
                    <a:lumOff val="25000"/>
                  </a:sysClr>
                </a:solidFill>
                <a:latin typeface="Arial" panose="020B0604020202020204"/>
                <a:ea typeface="微软雅黑" panose="020B0503020204020204" pitchFamily="34" charset="-122"/>
              </a:rPr>
              <a:t>指向的文件，使文件指针与文件“脱钩”，释放文件结构体和文件指针，正常关闭返回</a:t>
            </a:r>
            <a:r>
              <a:rPr lang="en-US" altLang="zh-CN" sz="1200" dirty="0">
                <a:solidFill>
                  <a:sysClr val="windowText" lastClr="000000">
                    <a:lumMod val="75000"/>
                    <a:lumOff val="25000"/>
                  </a:sysClr>
                </a:solidFill>
                <a:latin typeface="Arial" panose="020B0604020202020204"/>
                <a:ea typeface="微软雅黑" panose="020B0503020204020204" pitchFamily="34" charset="-122"/>
              </a:rPr>
              <a:t>0</a:t>
            </a:r>
            <a:r>
              <a:rPr lang="zh-CN" altLang="en-US" sz="1200" dirty="0">
                <a:solidFill>
                  <a:sysClr val="windowText" lastClr="000000">
                    <a:lumMod val="75000"/>
                    <a:lumOff val="25000"/>
                  </a:sysClr>
                </a:solidFill>
                <a:latin typeface="Arial" panose="020B0604020202020204"/>
                <a:ea typeface="微软雅黑" panose="020B0503020204020204" pitchFamily="34" charset="-122"/>
              </a:rPr>
              <a:t>、出错时返回非</a:t>
            </a:r>
            <a:r>
              <a:rPr lang="en-US" altLang="zh-CN" sz="1200" dirty="0">
                <a:solidFill>
                  <a:sysClr val="windowText" lastClr="000000">
                    <a:lumMod val="75000"/>
                    <a:lumOff val="25000"/>
                  </a:sysClr>
                </a:solidFill>
                <a:latin typeface="Arial" panose="020B0604020202020204"/>
                <a:ea typeface="微软雅黑" panose="020B0503020204020204" pitchFamily="34" charset="-122"/>
              </a:rPr>
              <a:t>0</a:t>
            </a:r>
            <a:r>
              <a:rPr lang="zh-CN" altLang="en-US" sz="1200" dirty="0">
                <a:solidFill>
                  <a:sysClr val="windowText" lastClr="000000">
                    <a:lumMod val="75000"/>
                    <a:lumOff val="25000"/>
                  </a:sysClr>
                </a:solidFill>
                <a:latin typeface="Arial" panose="020B0604020202020204"/>
                <a:ea typeface="微软雅黑" panose="020B0503020204020204" pitchFamily="34" charset="-122"/>
              </a:rPr>
              <a:t>。这里需要注意的是，如果不关闭文件可能会丢失数据，因为在向文件写数据时，是先将数据输出到缓冲区，待缓冲区满后才正式输出给文件。如果当数据未充满缓冲区而程序结束运行，就有可能使缓冲区的数据丢失。我们应当养成在程序终止前关闭所有文件的好习惯。</a:t>
            </a:r>
            <a:endParaRPr lang="zh-CN" altLang="en-US" dirty="0"/>
          </a:p>
        </p:txBody>
      </p:sp>
      <p:sp>
        <p:nvSpPr>
          <p:cNvPr id="102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fld id="{79E4792A-D76A-484D-B573-DBF0E7EB53CA}" type="slidenum">
              <a:rPr kumimoji="0" altLang="en-US" sz="1300" b="0" i="0" u="none" strike="noStrike" kern="1200" cap="none" spc="0" normalizeH="0" baseline="0" noProof="1"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t>24</a:t>
            </a:fld>
            <a:endParaRPr kumimoji="0" lang="zh-CN" altLang="en-US" sz="1300" b="0" i="0" u="none" strike="noStrike" kern="1200" cap="none" spc="0" normalizeH="0" baseline="0" noProof="1">
              <a:ln>
                <a:noFill/>
              </a:ln>
              <a:solidFill>
                <a:srgbClr val="000000"/>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906233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xfrm>
            <a:off x="139700" y="768350"/>
            <a:ext cx="6819900" cy="3836988"/>
          </a:xfrm>
        </p:spPr>
      </p:sp>
      <p:sp>
        <p:nvSpPr>
          <p:cNvPr id="10243" name="备注占位符 2"/>
          <p:cNvSpPr>
            <a:spLocks noGrp="1" noChangeArrowheads="1"/>
          </p:cNvSpPr>
          <p:nvPr>
            <p:ph type="body" idx="4294967295"/>
          </p:nvPr>
        </p:nvSpPr>
        <p:spPr/>
        <p:txBody>
          <a:bodyPr/>
          <a:lstStyle/>
          <a:p>
            <a:r>
              <a:rPr lang="en-US" altLang="zh-CN" dirty="0">
                <a:latin typeface="Arial" panose="020B0604020202020204" pitchFamily="34" charset="0"/>
              </a:rPr>
              <a:t>P25:</a:t>
            </a:r>
            <a:r>
              <a:rPr lang="zh-CN" altLang="en-US" dirty="0"/>
              <a:t>这里我们列出了大部分常用的文件操作函数，除了基本的</a:t>
            </a:r>
            <a:r>
              <a:rPr lang="en-US" altLang="zh-CN" dirty="0" err="1"/>
              <a:t>fopen</a:t>
            </a:r>
            <a:r>
              <a:rPr lang="zh-CN" altLang="en-US" dirty="0"/>
              <a:t>和</a:t>
            </a:r>
            <a:r>
              <a:rPr lang="en-US" altLang="zh-CN" dirty="0" err="1"/>
              <a:t>fclose</a:t>
            </a:r>
            <a:r>
              <a:rPr lang="zh-CN" altLang="en-US" dirty="0"/>
              <a:t>外，还有用于文件和缓冲区之间多个数据项相互读写的函数</a:t>
            </a:r>
            <a:r>
              <a:rPr lang="en-US" altLang="zh-CN" dirty="0" err="1"/>
              <a:t>fread</a:t>
            </a:r>
            <a:r>
              <a:rPr lang="zh-CN" altLang="en-US" dirty="0"/>
              <a:t>和</a:t>
            </a:r>
            <a:r>
              <a:rPr lang="en-US" altLang="zh-CN" dirty="0" err="1"/>
              <a:t>fwrite</a:t>
            </a:r>
            <a:r>
              <a:rPr lang="zh-CN" altLang="en-US" dirty="0"/>
              <a:t>，文件读写位置操作函数</a:t>
            </a:r>
            <a:r>
              <a:rPr lang="en-US" altLang="zh-CN" dirty="0" err="1"/>
              <a:t>fseek</a:t>
            </a:r>
            <a:r>
              <a:rPr lang="zh-CN" altLang="en-US" dirty="0"/>
              <a:t>和</a:t>
            </a:r>
            <a:r>
              <a:rPr lang="en-US" altLang="zh-CN" dirty="0" err="1"/>
              <a:t>ftell</a:t>
            </a:r>
            <a:r>
              <a:rPr lang="zh-CN" altLang="en-US" dirty="0"/>
              <a:t>等</a:t>
            </a:r>
          </a:p>
        </p:txBody>
      </p:sp>
      <p:sp>
        <p:nvSpPr>
          <p:cNvPr id="102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fld id="{79E4792A-D76A-484D-B573-DBF0E7EB53CA}" type="slidenum">
              <a:rPr kumimoji="0" altLang="en-US" sz="1300" b="0" i="0" u="none" strike="noStrike" kern="1200" cap="none" spc="0" normalizeH="0" baseline="0" noProof="1"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t>25</a:t>
            </a:fld>
            <a:endParaRPr kumimoji="0" lang="zh-CN" altLang="en-US" sz="1300" b="0" i="0" u="none" strike="noStrike" kern="1200" cap="none" spc="0" normalizeH="0" baseline="0" noProof="1">
              <a:ln>
                <a:noFill/>
              </a:ln>
              <a:solidFill>
                <a:srgbClr val="000000"/>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735351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xfrm>
            <a:off x="139700" y="768350"/>
            <a:ext cx="6819900" cy="3836988"/>
          </a:xfrm>
        </p:spPr>
      </p:sp>
      <p:sp>
        <p:nvSpPr>
          <p:cNvPr id="10243" name="备注占位符 2"/>
          <p:cNvSpPr>
            <a:spLocks noGrp="1" noChangeArrowheads="1"/>
          </p:cNvSpPr>
          <p:nvPr>
            <p:ph type="body" idx="4294967295"/>
          </p:nvPr>
        </p:nvSpPr>
        <p:spPr/>
        <p:txBody>
          <a:bodyPr/>
          <a:lstStyle/>
          <a:p>
            <a:r>
              <a:rPr lang="en-US" altLang="zh-CN" dirty="0">
                <a:latin typeface="Arial" panose="020B0604020202020204" pitchFamily="34" charset="0"/>
              </a:rPr>
              <a:t>P26:</a:t>
            </a:r>
            <a:r>
              <a:rPr lang="zh-CN" altLang="en-US" dirty="0"/>
              <a:t>以及从文件字符流中读取或写入一个字符的函数</a:t>
            </a:r>
            <a:r>
              <a:rPr lang="en-US" altLang="zh-CN" dirty="0" err="1"/>
              <a:t>fgetc</a:t>
            </a:r>
            <a:r>
              <a:rPr lang="zh-CN" altLang="en-US" dirty="0"/>
              <a:t>和</a:t>
            </a:r>
            <a:r>
              <a:rPr lang="en-US" altLang="zh-CN" dirty="0" err="1"/>
              <a:t>fputc</a:t>
            </a:r>
            <a:r>
              <a:rPr lang="zh-CN" altLang="en-US" dirty="0"/>
              <a:t>，读入或写入一行字符串的函数</a:t>
            </a:r>
            <a:r>
              <a:rPr lang="en-US" altLang="zh-CN" dirty="0" err="1"/>
              <a:t>fgets</a:t>
            </a:r>
            <a:r>
              <a:rPr lang="zh-CN" altLang="en-US" dirty="0"/>
              <a:t>和</a:t>
            </a:r>
            <a:r>
              <a:rPr lang="en-US" altLang="zh-CN" dirty="0" err="1"/>
              <a:t>fputs</a:t>
            </a:r>
            <a:r>
              <a:rPr lang="zh-CN" altLang="en-US" dirty="0"/>
              <a:t>，按格式从字符流中读入或写出数据的函数</a:t>
            </a:r>
            <a:r>
              <a:rPr lang="en-US" altLang="zh-CN" dirty="0" err="1"/>
              <a:t>fscanf</a:t>
            </a:r>
            <a:r>
              <a:rPr lang="zh-CN" altLang="en-US" dirty="0"/>
              <a:t>和</a:t>
            </a:r>
            <a:r>
              <a:rPr lang="en-US" altLang="zh-CN" dirty="0" err="1"/>
              <a:t>fprintf</a:t>
            </a:r>
            <a:r>
              <a:rPr lang="zh-CN" altLang="en-US" dirty="0"/>
              <a:t>函数等等，同学们在后面的课程中会学习到部分常用函数的用法。</a:t>
            </a:r>
          </a:p>
        </p:txBody>
      </p:sp>
      <p:sp>
        <p:nvSpPr>
          <p:cNvPr id="102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fld id="{79E4792A-D76A-484D-B573-DBF0E7EB53CA}" type="slidenum">
              <a:rPr kumimoji="0" altLang="en-US" sz="1300" b="0" i="0" u="none" strike="noStrike" kern="1200" cap="none" spc="0" normalizeH="0" baseline="0" noProof="1"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t>26</a:t>
            </a:fld>
            <a:endParaRPr kumimoji="0" lang="zh-CN" altLang="en-US" sz="1300" b="0" i="0" u="none" strike="noStrike" kern="1200" cap="none" spc="0" normalizeH="0" baseline="0" noProof="1">
              <a:ln>
                <a:noFill/>
              </a:ln>
              <a:solidFill>
                <a:srgbClr val="000000"/>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962031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xfrm>
            <a:off x="139700" y="768350"/>
            <a:ext cx="6819900" cy="3836988"/>
          </a:xfrm>
        </p:spPr>
      </p:sp>
      <p:sp>
        <p:nvSpPr>
          <p:cNvPr id="327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P27:</a:t>
            </a:r>
            <a:r>
              <a:rPr lang="zh-CN" altLang="en-US" dirty="0">
                <a:latin typeface="Arial" panose="020B0604020202020204" pitchFamily="34" charset="0"/>
              </a:rPr>
              <a:t>最后，我们再回顾一下之前提到的三个标准设备文件，标准输入</a:t>
            </a:r>
            <a:r>
              <a:rPr lang="en-US" altLang="zh-CN" dirty="0" err="1">
                <a:latin typeface="Arial" panose="020B0604020202020204" pitchFamily="34" charset="0"/>
              </a:rPr>
              <a:t>stdin</a:t>
            </a:r>
            <a:r>
              <a:rPr lang="zh-CN" altLang="en-US" dirty="0">
                <a:latin typeface="Arial" panose="020B0604020202020204" pitchFamily="34" charset="0"/>
              </a:rPr>
              <a:t>，标准输出</a:t>
            </a:r>
            <a:r>
              <a:rPr lang="en-US" altLang="zh-CN" dirty="0" err="1">
                <a:latin typeface="Arial" panose="020B0604020202020204" pitchFamily="34" charset="0"/>
              </a:rPr>
              <a:t>stdout</a:t>
            </a:r>
            <a:r>
              <a:rPr lang="zh-CN" altLang="en-US" dirty="0">
                <a:latin typeface="Arial" panose="020B0604020202020204" pitchFamily="34" charset="0"/>
              </a:rPr>
              <a:t>，错误信息输出</a:t>
            </a:r>
            <a:r>
              <a:rPr lang="en-US" altLang="zh-CN" dirty="0" err="1">
                <a:latin typeface="Arial" panose="020B0604020202020204" pitchFamily="34" charset="0"/>
              </a:rPr>
              <a:t>stderr</a:t>
            </a:r>
            <a:r>
              <a:rPr lang="zh-CN" altLang="en-US" dirty="0">
                <a:latin typeface="Arial" panose="020B0604020202020204" pitchFamily="34" charset="0"/>
              </a:rPr>
              <a:t>。</a:t>
            </a:r>
            <a:r>
              <a:rPr lang="zh-CN" altLang="en-US" sz="1200" kern="0" dirty="0">
                <a:latin typeface="微软雅黑" panose="020B0503020204020204" pitchFamily="34" charset="-122"/>
                <a:ea typeface="微软雅黑" panose="020B0503020204020204" pitchFamily="34" charset="-122"/>
              </a:rPr>
              <a:t>每个</a:t>
            </a:r>
            <a:r>
              <a:rPr lang="en-US" altLang="zh-CN" sz="1200" kern="0" dirty="0">
                <a:latin typeface="微软雅黑" panose="020B0503020204020204" pitchFamily="34" charset="-122"/>
                <a:ea typeface="微软雅黑" panose="020B0503020204020204" pitchFamily="34" charset="-122"/>
              </a:rPr>
              <a:t>C</a:t>
            </a:r>
            <a:r>
              <a:rPr lang="zh-CN" altLang="en-US" sz="1200" kern="0" dirty="0">
                <a:latin typeface="微软雅黑" panose="020B0503020204020204" pitchFamily="34" charset="-122"/>
                <a:ea typeface="微软雅黑" panose="020B0503020204020204" pitchFamily="34" charset="-122"/>
              </a:rPr>
              <a:t>程序运行时，系统都需要</a:t>
            </a:r>
            <a:r>
              <a:rPr lang="zh-CN" altLang="en-US" sz="1200" kern="0" dirty="0">
                <a:solidFill>
                  <a:srgbClr val="FF0000"/>
                </a:solidFill>
                <a:latin typeface="微软雅黑" panose="020B0503020204020204" pitchFamily="34" charset="-122"/>
                <a:ea typeface="微软雅黑" panose="020B0503020204020204" pitchFamily="34" charset="-122"/>
              </a:rPr>
              <a:t>自动打开和关闭</a:t>
            </a:r>
            <a:r>
              <a:rPr lang="zh-CN" altLang="en-US" sz="1200" kern="0" dirty="0">
                <a:latin typeface="微软雅黑" panose="020B0503020204020204" pitchFamily="34" charset="-122"/>
                <a:ea typeface="微软雅黑" panose="020B0503020204020204" pitchFamily="34" charset="-122"/>
              </a:rPr>
              <a:t>三个标准设备，才能保证程序正常运行。对标准文件的输入输出函数省略了对这些文件的说明和打开关闭操作。以上是</a:t>
            </a:r>
            <a:r>
              <a:rPr lang="en-US" altLang="zh-CN" sz="1200" kern="0" dirty="0">
                <a:latin typeface="微软雅黑" panose="020B0503020204020204" pitchFamily="34" charset="-122"/>
                <a:ea typeface="微软雅黑" panose="020B0503020204020204" pitchFamily="34" charset="-122"/>
              </a:rPr>
              <a:t>10.2</a:t>
            </a:r>
            <a:r>
              <a:rPr lang="zh-CN" altLang="en-US" sz="1200" kern="0" dirty="0">
                <a:latin typeface="微软雅黑" panose="020B0503020204020204" pitchFamily="34" charset="-122"/>
                <a:ea typeface="微软雅黑" panose="020B0503020204020204" pitchFamily="34" charset="-122"/>
              </a:rPr>
              <a:t>节文件操作流程的全部内容，谢谢大家。</a:t>
            </a:r>
            <a:endParaRPr lang="zh-CN" altLang="en-US" dirty="0">
              <a:latin typeface="Arial" panose="020B0604020202020204" pitchFamily="34" charset="0"/>
            </a:endParaRPr>
          </a:p>
        </p:txBody>
      </p:sp>
      <p:sp>
        <p:nvSpPr>
          <p:cNvPr id="327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8E305A8A-DB3C-430F-AC2E-65FD0F0E44F9}" type="slidenum">
              <a:rPr kumimoji="1" lang="zh-CN" altLang="en-US"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27</a:t>
            </a:fld>
            <a:endParaRPr kumimoji="1"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60010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xfrm>
            <a:off x="139700" y="768350"/>
            <a:ext cx="6819900" cy="3836988"/>
          </a:xfrm>
        </p:spPr>
      </p:sp>
      <p:sp>
        <p:nvSpPr>
          <p:cNvPr id="10243" name="备注占位符 2"/>
          <p:cNvSpPr>
            <a:spLocks noGrp="1" noChangeArrowheads="1"/>
          </p:cNvSpPr>
          <p:nvPr>
            <p:ph type="body" idx="4294967295"/>
          </p:nvPr>
        </p:nvSpPr>
        <p:spPr/>
        <p:txBody>
          <a:bodyPr/>
          <a:lstStyle/>
          <a:p>
            <a:r>
              <a:rPr lang="zh-CN" altLang="en-US" dirty="0"/>
              <a:t>学习了文件的操作流程，下面我们详细讲解正文格式文件（也就是文本文件）的读写。正文文件的读写操作其实非常简单，因为我们之前一直在使用标准输入输出设备的</a:t>
            </a:r>
            <a:r>
              <a:rPr lang="en-US" altLang="zh-CN" dirty="0"/>
              <a:t>I/O</a:t>
            </a:r>
            <a:r>
              <a:rPr lang="zh-CN" altLang="en-US" dirty="0"/>
              <a:t>操作，正如刚刚所讲到的，标准输入输出</a:t>
            </a:r>
            <a:r>
              <a:rPr lang="zh-CN" altLang="en-US"/>
              <a:t>其实就是一种特殊</a:t>
            </a:r>
            <a:r>
              <a:rPr lang="zh-CN" altLang="en-US" dirty="0"/>
              <a:t>的正文文件。因此针对标准设备的</a:t>
            </a:r>
            <a:r>
              <a:rPr lang="en-US" altLang="zh-CN" dirty="0"/>
              <a:t>I/O</a:t>
            </a:r>
            <a:r>
              <a:rPr lang="zh-CN" altLang="en-US" dirty="0"/>
              <a:t>操作函数，其实都有对应的正文文件操作的</a:t>
            </a:r>
            <a:r>
              <a:rPr lang="en-US" altLang="zh-CN" dirty="0"/>
              <a:t>I/O</a:t>
            </a:r>
            <a:r>
              <a:rPr lang="zh-CN" altLang="en-US" dirty="0"/>
              <a:t>函数。如表所示。</a:t>
            </a:r>
            <a:endParaRPr lang="en-US" altLang="zh-CN" dirty="0"/>
          </a:p>
          <a:p>
            <a:r>
              <a:rPr lang="zh-CN" altLang="en-US" dirty="0"/>
              <a:t>对于单子字符读写的</a:t>
            </a:r>
            <a:r>
              <a:rPr lang="en-US" altLang="zh-CN" dirty="0" err="1"/>
              <a:t>getchar</a:t>
            </a:r>
            <a:r>
              <a:rPr lang="zh-CN" altLang="en-US" dirty="0"/>
              <a:t>和</a:t>
            </a:r>
            <a:r>
              <a:rPr lang="en-US" altLang="zh-CN" dirty="0" err="1"/>
              <a:t>putchar</a:t>
            </a:r>
            <a:r>
              <a:rPr lang="zh-CN" altLang="en-US" dirty="0"/>
              <a:t>函数，其对应正文文件操作的函数为</a:t>
            </a:r>
            <a:r>
              <a:rPr lang="en-US" altLang="zh-CN" dirty="0" err="1"/>
              <a:t>fgetc</a:t>
            </a:r>
            <a:r>
              <a:rPr lang="zh-CN" altLang="en-US" dirty="0"/>
              <a:t>、</a:t>
            </a:r>
            <a:r>
              <a:rPr lang="en-US" altLang="zh-CN" dirty="0" err="1"/>
              <a:t>fputc</a:t>
            </a:r>
            <a:r>
              <a:rPr lang="zh-CN" altLang="en-US" dirty="0"/>
              <a:t>以及</a:t>
            </a:r>
            <a:r>
              <a:rPr lang="en-US" altLang="zh-CN" dirty="0" err="1"/>
              <a:t>getc</a:t>
            </a:r>
            <a:r>
              <a:rPr lang="zh-CN" altLang="en-US" dirty="0"/>
              <a:t>和</a:t>
            </a:r>
            <a:r>
              <a:rPr lang="en-US" altLang="zh-CN" dirty="0" err="1"/>
              <a:t>putc</a:t>
            </a:r>
            <a:r>
              <a:rPr lang="zh-CN" altLang="en-US" dirty="0"/>
              <a:t>；这里说明一下</a:t>
            </a:r>
            <a:r>
              <a:rPr lang="en-US" altLang="zh-CN" dirty="0" err="1"/>
              <a:t>fgetc</a:t>
            </a:r>
            <a:r>
              <a:rPr lang="zh-CN" altLang="en-US" dirty="0"/>
              <a:t>和</a:t>
            </a:r>
            <a:r>
              <a:rPr lang="en-US" altLang="zh-CN" dirty="0" err="1"/>
              <a:t>getc</a:t>
            </a:r>
            <a:r>
              <a:rPr lang="zh-CN" altLang="en-US" dirty="0"/>
              <a:t>使用上没什么区别，有些编译器在内部实现时将</a:t>
            </a:r>
            <a:r>
              <a:rPr lang="en-US" altLang="zh-CN" dirty="0" err="1"/>
              <a:t>getc</a:t>
            </a:r>
            <a:r>
              <a:rPr lang="zh-CN" altLang="en-US" dirty="0"/>
              <a:t>使用宏而不是函数来实现的，不过对于普通程序员来说并不需要关系，考虑文件操作函数一般都是</a:t>
            </a:r>
            <a:r>
              <a:rPr lang="en-US" altLang="zh-CN" dirty="0"/>
              <a:t>f</a:t>
            </a:r>
            <a:r>
              <a:rPr lang="zh-CN" altLang="en-US" dirty="0"/>
              <a:t>开头，我们的课程建议大家优先使用</a:t>
            </a:r>
            <a:r>
              <a:rPr lang="en-US" altLang="zh-CN" dirty="0" err="1"/>
              <a:t>fgetc</a:t>
            </a:r>
            <a:r>
              <a:rPr lang="zh-CN" altLang="en-US" dirty="0"/>
              <a:t>、</a:t>
            </a:r>
            <a:r>
              <a:rPr lang="en-US" altLang="zh-CN" dirty="0" err="1"/>
              <a:t>fputc</a:t>
            </a:r>
            <a:endParaRPr lang="en-US" altLang="zh-CN" dirty="0"/>
          </a:p>
          <a:p>
            <a:r>
              <a:rPr lang="zh-CN" altLang="en-US" dirty="0"/>
              <a:t>格式化读写的</a:t>
            </a:r>
            <a:r>
              <a:rPr lang="en-US" altLang="zh-CN" dirty="0" err="1"/>
              <a:t>printf</a:t>
            </a:r>
            <a:r>
              <a:rPr lang="zh-CN" altLang="en-US" dirty="0"/>
              <a:t>、</a:t>
            </a:r>
            <a:r>
              <a:rPr lang="en-US" altLang="zh-CN" dirty="0" err="1"/>
              <a:t>scanf</a:t>
            </a:r>
            <a:r>
              <a:rPr lang="zh-CN" altLang="en-US" dirty="0"/>
              <a:t>对应有</a:t>
            </a:r>
            <a:r>
              <a:rPr lang="en-US" altLang="zh-CN" dirty="0" err="1"/>
              <a:t>fprintf</a:t>
            </a:r>
            <a:r>
              <a:rPr lang="zh-CN" altLang="en-US" dirty="0"/>
              <a:t>和</a:t>
            </a:r>
            <a:r>
              <a:rPr lang="en-US" altLang="zh-CN" dirty="0" err="1"/>
              <a:t>fscanf</a:t>
            </a:r>
            <a:r>
              <a:rPr lang="zh-CN" altLang="en-US" dirty="0"/>
              <a:t>；字符串读写的</a:t>
            </a:r>
            <a:r>
              <a:rPr lang="en-US" altLang="zh-CN" dirty="0"/>
              <a:t>gets</a:t>
            </a:r>
            <a:r>
              <a:rPr lang="zh-CN" altLang="en-US" dirty="0"/>
              <a:t>和</a:t>
            </a:r>
            <a:r>
              <a:rPr lang="en-US" altLang="zh-CN" dirty="0"/>
              <a:t>puts</a:t>
            </a:r>
            <a:r>
              <a:rPr lang="zh-CN" altLang="en-US" dirty="0"/>
              <a:t>对应有</a:t>
            </a:r>
            <a:r>
              <a:rPr lang="en-US" altLang="zh-CN" dirty="0" err="1"/>
              <a:t>fgets</a:t>
            </a:r>
            <a:r>
              <a:rPr lang="zh-CN" altLang="en-US" dirty="0"/>
              <a:t>和</a:t>
            </a:r>
            <a:r>
              <a:rPr lang="en-US" altLang="zh-CN" dirty="0" err="1"/>
              <a:t>fputs</a:t>
            </a:r>
            <a:r>
              <a:rPr lang="zh-CN" altLang="en-US" dirty="0"/>
              <a:t>函数。</a:t>
            </a:r>
            <a:endParaRPr lang="en-US" altLang="zh-CN" dirty="0"/>
          </a:p>
          <a:p>
            <a:r>
              <a:rPr lang="zh-CN" altLang="en-US" dirty="0"/>
              <a:t>这些正文文件的函数大部分以</a:t>
            </a:r>
            <a:r>
              <a:rPr lang="en-US" altLang="zh-CN" dirty="0"/>
              <a:t>f</a:t>
            </a:r>
            <a:r>
              <a:rPr lang="zh-CN" altLang="en-US" dirty="0"/>
              <a:t>开头，其参数相比标准</a:t>
            </a:r>
            <a:r>
              <a:rPr lang="en-US" altLang="zh-CN" dirty="0"/>
              <a:t>I/O</a:t>
            </a:r>
            <a:r>
              <a:rPr lang="zh-CN" altLang="en-US" dirty="0"/>
              <a:t>函数，一般都多一个文件指针的参数，用于指定需要读写的文件。</a:t>
            </a:r>
            <a:endParaRPr lang="en-US" altLang="zh-CN" dirty="0"/>
          </a:p>
          <a:p>
            <a:r>
              <a:rPr lang="zh-CN" altLang="en-US" dirty="0"/>
              <a:t>还需要说明一点的是，其实这些正文文件操作函数也可以用于操作标准设备，将文件参数替换成标准并设备名即可，比如我们要在屏幕上打印</a:t>
            </a:r>
            <a:r>
              <a:rPr lang="en-US" altLang="zh-CN" dirty="0"/>
              <a:t>Hello</a:t>
            </a:r>
            <a:r>
              <a:rPr lang="zh-CN" altLang="en-US" dirty="0"/>
              <a:t>这个字符串，也可以对应的用</a:t>
            </a:r>
            <a:r>
              <a:rPr lang="en-US" altLang="zh-CN" dirty="0" err="1"/>
              <a:t>fprintf</a:t>
            </a:r>
            <a:r>
              <a:rPr lang="zh-CN" altLang="en-US" dirty="0"/>
              <a:t>函数，将其打印到</a:t>
            </a:r>
            <a:r>
              <a:rPr lang="en-US" altLang="zh-CN" dirty="0" err="1"/>
              <a:t>stdout</a:t>
            </a:r>
            <a:r>
              <a:rPr lang="zh-CN" altLang="en-US" dirty="0"/>
              <a:t>这个标准输出设备上。</a:t>
            </a:r>
            <a:endParaRPr lang="en-US" altLang="zh-CN" dirty="0"/>
          </a:p>
          <a:p>
            <a:r>
              <a:rPr lang="zh-CN" altLang="en-US" dirty="0"/>
              <a:t>下面我们来结合具体的实例详细讲解各个函数的使用。</a:t>
            </a:r>
            <a:endParaRPr lang="en-US" altLang="zh-CN" dirty="0"/>
          </a:p>
        </p:txBody>
      </p:sp>
      <p:sp>
        <p:nvSpPr>
          <p:cNvPr id="102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79E4792A-D76A-484D-B573-DBF0E7EB53CA}" type="slidenum">
              <a:rPr altLang="en-US" sz="1300" smtClean="0"/>
              <a:t>28</a:t>
            </a:fld>
            <a:endParaRPr lang="zh-CN" altLang="en-US"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xfrm>
            <a:off x="139700" y="768350"/>
            <a:ext cx="6819900" cy="3836988"/>
          </a:xfrm>
        </p:spPr>
      </p:sp>
      <p:sp>
        <p:nvSpPr>
          <p:cNvPr id="10243" name="备注占位符 2"/>
          <p:cNvSpPr>
            <a:spLocks noGrp="1" noChangeArrowheads="1"/>
          </p:cNvSpPr>
          <p:nvPr>
            <p:ph type="body" idx="4294967295"/>
          </p:nvPr>
        </p:nvSpPr>
        <p:spPr/>
        <p:txBody>
          <a:bodyPr/>
          <a:lstStyle/>
          <a:p>
            <a:r>
              <a:rPr lang="zh-CN" altLang="en-US" dirty="0"/>
              <a:t>首先我们来学习单个字符读写函数</a:t>
            </a:r>
            <a:r>
              <a:rPr lang="en-US" altLang="zh-CN" dirty="0" err="1"/>
              <a:t>fputc</a:t>
            </a:r>
            <a:r>
              <a:rPr lang="zh-CN" altLang="en-US" dirty="0"/>
              <a:t>和</a:t>
            </a:r>
            <a:r>
              <a:rPr lang="en-US" altLang="zh-CN" dirty="0" err="1"/>
              <a:t>fgetc</a:t>
            </a:r>
            <a:endParaRPr lang="en-US" altLang="zh-CN" dirty="0"/>
          </a:p>
          <a:p>
            <a:r>
              <a:rPr lang="zh-CN" altLang="en-US" dirty="0"/>
              <a:t>写文件函数</a:t>
            </a:r>
            <a:r>
              <a:rPr lang="en-US" altLang="zh-CN" dirty="0" err="1"/>
              <a:t>fputc</a:t>
            </a:r>
            <a:r>
              <a:rPr lang="zh-CN" altLang="en-US" dirty="0"/>
              <a:t>，将一个字符</a:t>
            </a:r>
            <a:r>
              <a:rPr lang="en-US" altLang="zh-CN" dirty="0"/>
              <a:t>c</a:t>
            </a:r>
            <a:r>
              <a:rPr lang="zh-CN" altLang="en-US" dirty="0"/>
              <a:t>输出到</a:t>
            </a:r>
            <a:r>
              <a:rPr lang="en-US" altLang="zh-CN" dirty="0" err="1"/>
              <a:t>fp</a:t>
            </a:r>
            <a:r>
              <a:rPr lang="zh-CN" altLang="en-US" dirty="0"/>
              <a:t>指向的文件中，通常用于通常用于往文本文件中写入一个字符</a:t>
            </a:r>
            <a:r>
              <a:rPr lang="en-US" altLang="zh-CN" dirty="0"/>
              <a:t>c</a:t>
            </a:r>
            <a:r>
              <a:rPr lang="zh-CN" altLang="en-US" dirty="0"/>
              <a:t>。但输出成功时则返回所输出的字符</a:t>
            </a:r>
            <a:r>
              <a:rPr lang="en-US" altLang="zh-CN" dirty="0"/>
              <a:t>c</a:t>
            </a:r>
            <a:r>
              <a:rPr lang="zh-CN" altLang="en-US" dirty="0"/>
              <a:t>，失败则返回</a:t>
            </a:r>
            <a:r>
              <a:rPr lang="en-US" altLang="zh-CN" dirty="0"/>
              <a:t>EOF</a:t>
            </a:r>
            <a:r>
              <a:rPr lang="zh-CN" altLang="en-US" dirty="0"/>
              <a:t>。</a:t>
            </a:r>
            <a:endParaRPr lang="en-US" altLang="zh-CN" dirty="0"/>
          </a:p>
          <a:p>
            <a:r>
              <a:rPr lang="zh-CN" altLang="en-US" dirty="0"/>
              <a:t>读文件函数</a:t>
            </a:r>
            <a:r>
              <a:rPr lang="en-US" altLang="zh-CN" dirty="0" err="1"/>
              <a:t>fgetc</a:t>
            </a:r>
            <a:r>
              <a:rPr lang="zh-CN" altLang="en-US" dirty="0"/>
              <a:t>，将从</a:t>
            </a:r>
            <a:r>
              <a:rPr lang="en-US" altLang="zh-CN" dirty="0" err="1"/>
              <a:t>fp</a:t>
            </a:r>
            <a:r>
              <a:rPr lang="zh-CN" altLang="en-US" dirty="0"/>
              <a:t>所指向的文件中读入一个字节代码，通常用于从文本文件</a:t>
            </a:r>
            <a:r>
              <a:rPr lang="en-US" altLang="zh-CN" dirty="0" err="1"/>
              <a:t>fp</a:t>
            </a:r>
            <a:r>
              <a:rPr lang="zh-CN" altLang="en-US" dirty="0"/>
              <a:t>中读取一个字符</a:t>
            </a:r>
            <a:r>
              <a:rPr lang="en-US" altLang="zh-CN" dirty="0"/>
              <a:t>c</a:t>
            </a:r>
            <a:r>
              <a:rPr lang="zh-CN" altLang="en-US" dirty="0"/>
              <a:t>。返回所读的代码值，如发生错误或读到文件结束符失败则返回</a:t>
            </a:r>
            <a:r>
              <a:rPr lang="en-US" altLang="zh-CN" dirty="0"/>
              <a:t>EOF</a:t>
            </a:r>
            <a:r>
              <a:rPr lang="zh-CN" altLang="en-US" dirty="0"/>
              <a:t>。</a:t>
            </a:r>
            <a:endParaRPr lang="en-US" altLang="zh-CN" dirty="0"/>
          </a:p>
          <a:p>
            <a:r>
              <a:rPr lang="zh-CN" altLang="en-US" dirty="0"/>
              <a:t>此处，需要注意一个细节，这两个函数原型读写的都是单个字节。但参数和返回值却使用了</a:t>
            </a:r>
            <a:r>
              <a:rPr lang="en-US" altLang="zh-CN" dirty="0"/>
              <a:t>4</a:t>
            </a:r>
            <a:r>
              <a:rPr lang="zh-CN" altLang="en-US" dirty="0"/>
              <a:t>个字节的</a:t>
            </a:r>
            <a:r>
              <a:rPr lang="en-US" altLang="zh-CN" dirty="0"/>
              <a:t>int</a:t>
            </a:r>
            <a:r>
              <a:rPr lang="zh-CN" altLang="en-US" dirty="0"/>
              <a:t>类型，而不用</a:t>
            </a:r>
            <a:r>
              <a:rPr lang="en-US" altLang="zh-CN" dirty="0"/>
              <a:t>char</a:t>
            </a:r>
            <a:r>
              <a:rPr lang="zh-CN" altLang="en-US" dirty="0"/>
              <a:t>类型。这是因为返回值还有一个</a:t>
            </a:r>
            <a:r>
              <a:rPr lang="en-US" altLang="zh-CN" dirty="0"/>
              <a:t>EOF</a:t>
            </a:r>
            <a:r>
              <a:rPr lang="zh-CN" altLang="en-US" dirty="0"/>
              <a:t>的情况，而</a:t>
            </a:r>
            <a:r>
              <a:rPr lang="en-US" altLang="zh-CN" dirty="0"/>
              <a:t>EOF</a:t>
            </a:r>
            <a:r>
              <a:rPr lang="zh-CN" altLang="en-US" dirty="0"/>
              <a:t>这个宏实际上是</a:t>
            </a:r>
            <a:r>
              <a:rPr lang="en-US" altLang="zh-CN" dirty="0"/>
              <a:t>-1</a:t>
            </a:r>
            <a:r>
              <a:rPr lang="zh-CN" altLang="en-US" dirty="0"/>
              <a:t>，如果用</a:t>
            </a:r>
            <a:r>
              <a:rPr lang="en-US" altLang="zh-CN" dirty="0"/>
              <a:t>char</a:t>
            </a:r>
            <a:r>
              <a:rPr lang="zh-CN" altLang="en-US" dirty="0"/>
              <a:t>类型的话，这个</a:t>
            </a:r>
            <a:r>
              <a:rPr lang="en-US" altLang="zh-CN" dirty="0"/>
              <a:t>-1</a:t>
            </a:r>
            <a:r>
              <a:rPr lang="zh-CN" altLang="en-US" dirty="0"/>
              <a:t>就是</a:t>
            </a:r>
            <a:r>
              <a:rPr lang="en-US" altLang="zh-CN" dirty="0"/>
              <a:t>0xFF</a:t>
            </a:r>
            <a:r>
              <a:rPr lang="zh-CN" altLang="en-US" dirty="0"/>
              <a:t>这个值，但不排除读写的字符也会存在</a:t>
            </a:r>
            <a:r>
              <a:rPr lang="en-US" altLang="zh-CN" dirty="0"/>
              <a:t>0xFF</a:t>
            </a:r>
            <a:r>
              <a:rPr lang="zh-CN" altLang="en-US" dirty="0"/>
              <a:t>，而如果用</a:t>
            </a:r>
            <a:r>
              <a:rPr lang="en-US" altLang="zh-CN" dirty="0"/>
              <a:t>int</a:t>
            </a:r>
            <a:r>
              <a:rPr lang="zh-CN" altLang="en-US" dirty="0"/>
              <a:t>的话，</a:t>
            </a:r>
            <a:r>
              <a:rPr lang="en-US" altLang="zh-CN" dirty="0"/>
              <a:t>32</a:t>
            </a:r>
            <a:r>
              <a:rPr lang="zh-CN" altLang="en-US" dirty="0"/>
              <a:t>位</a:t>
            </a:r>
            <a:r>
              <a:rPr lang="en-US" altLang="zh-CN" dirty="0"/>
              <a:t>int</a:t>
            </a:r>
            <a:r>
              <a:rPr lang="zh-CN" altLang="en-US" dirty="0"/>
              <a:t>的</a:t>
            </a:r>
            <a:r>
              <a:rPr lang="en-US" altLang="zh-CN" dirty="0"/>
              <a:t>-1</a:t>
            </a:r>
            <a:r>
              <a:rPr lang="zh-CN" altLang="en-US" dirty="0"/>
              <a:t>就不会和</a:t>
            </a:r>
            <a:r>
              <a:rPr lang="en-US" altLang="zh-CN" dirty="0"/>
              <a:t>0xFF</a:t>
            </a:r>
            <a:r>
              <a:rPr lang="zh-CN" altLang="en-US" dirty="0"/>
              <a:t>这个字符冲突了，也就可以表示文件结束了。</a:t>
            </a:r>
            <a:endParaRPr lang="en-US" altLang="zh-CN" dirty="0"/>
          </a:p>
        </p:txBody>
      </p:sp>
      <p:sp>
        <p:nvSpPr>
          <p:cNvPr id="102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79E4792A-D76A-484D-B573-DBF0E7EB53CA}" type="slidenum">
              <a:rPr altLang="en-US" sz="1300" smtClean="0"/>
              <a:t>29</a:t>
            </a:fld>
            <a:endParaRPr lang="zh-CN" altLang="en-US"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xfrm>
            <a:off x="139700" y="768350"/>
            <a:ext cx="6819900" cy="3836988"/>
          </a:xfrm>
        </p:spPr>
      </p:sp>
      <p:sp>
        <p:nvSpPr>
          <p:cNvPr id="10243" name="备注占位符 2"/>
          <p:cNvSpPr>
            <a:spLocks noGrp="1" noChangeArrowheads="1"/>
          </p:cNvSpPr>
          <p:nvPr>
            <p:ph type="body" idx="4294967295"/>
          </p:nvPr>
        </p:nvSpPr>
        <p:spPr/>
        <p:txBody>
          <a:bodyPr/>
          <a:lstStyle/>
          <a:p>
            <a:r>
              <a:rPr lang="en-US" altLang="zh-CN" dirty="0">
                <a:latin typeface="Arial" panose="020B0604020202020204" pitchFamily="34" charset="0"/>
              </a:rPr>
              <a:t>P3:</a:t>
            </a:r>
            <a:r>
              <a:rPr lang="zh-CN" altLang="en-US" dirty="0"/>
              <a:t>本章的学习要点主要包括四个方面：第一，我们要理解文件的基本概念，第二，我们要掌握文件的操作流程，第三，我们要掌握正文格式也就是文本文件的读写方法及常用函数，第四，我们要掌握读写定位与二进制文件操作方法及常用函数。</a:t>
            </a:r>
          </a:p>
        </p:txBody>
      </p:sp>
      <p:sp>
        <p:nvSpPr>
          <p:cNvPr id="102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fld id="{79E4792A-D76A-484D-B573-DBF0E7EB53CA}" type="slidenum">
              <a:rPr kumimoji="0" altLang="en-US" sz="1300" b="0" i="0" u="none" strike="noStrike" kern="1200" cap="none" spc="0" normalizeH="0" baseline="0" noProof="1"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t>3</a:t>
            </a:fld>
            <a:endParaRPr kumimoji="0" lang="zh-CN" altLang="en-US" sz="1300" b="0" i="0" u="none" strike="noStrike" kern="1200" cap="none" spc="0" normalizeH="0" baseline="0" noProof="1">
              <a:ln>
                <a:noFill/>
              </a:ln>
              <a:solidFill>
                <a:srgbClr val="000000"/>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888513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E80A75A-33A9-4433-A695-1BD3558F68AC}" type="slidenum">
              <a:rPr lang="en-US" altLang="zh-CN" smtClean="0"/>
              <a:t>32</a:t>
            </a:fld>
            <a:endParaRPr lang="zh-CN" altLang="en-US"/>
          </a:p>
        </p:txBody>
      </p:sp>
    </p:spTree>
    <p:extLst>
      <p:ext uri="{BB962C8B-B14F-4D97-AF65-F5344CB8AC3E}">
        <p14:creationId xmlns:p14="http://schemas.microsoft.com/office/powerpoint/2010/main" val="3201891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xfrm>
            <a:off x="139700" y="768350"/>
            <a:ext cx="6819900" cy="3836988"/>
          </a:xfrm>
        </p:spPr>
      </p:sp>
      <p:sp>
        <p:nvSpPr>
          <p:cNvPr id="10243" name="备注占位符 2"/>
          <p:cNvSpPr>
            <a:spLocks noGrp="1" noChangeArrowheads="1"/>
          </p:cNvSpPr>
          <p:nvPr>
            <p:ph type="body" idx="4294967295"/>
          </p:nvPr>
        </p:nvSpPr>
        <p:spPr/>
        <p:txBody>
          <a:bodyPr/>
          <a:lstStyle/>
          <a:p>
            <a:endParaRPr lang="zh-CN" altLang="en-US"/>
          </a:p>
        </p:txBody>
      </p:sp>
      <p:sp>
        <p:nvSpPr>
          <p:cNvPr id="102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79E4792A-D76A-484D-B573-DBF0E7EB53CA}" type="slidenum">
              <a:rPr altLang="en-US" sz="1300" smtClean="0"/>
              <a:t>33</a:t>
            </a:fld>
            <a:endParaRPr lang="zh-CN" altLang="en-US"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xfrm>
            <a:off x="139700" y="768350"/>
            <a:ext cx="6819900" cy="3836988"/>
          </a:xfrm>
        </p:spPr>
      </p:sp>
      <p:sp>
        <p:nvSpPr>
          <p:cNvPr id="10243" name="备注占位符 2"/>
          <p:cNvSpPr>
            <a:spLocks noGrp="1" noChangeArrowheads="1"/>
          </p:cNvSpPr>
          <p:nvPr>
            <p:ph type="body" idx="4294967295"/>
          </p:nvPr>
        </p:nvSpPr>
        <p:spPr/>
        <p:txBody>
          <a:bodyPr/>
          <a:lstStyle/>
          <a:p>
            <a:r>
              <a:rPr lang="en-US" altLang="zh-CN" dirty="0" err="1">
                <a:latin typeface="Arial" panose="020B0604020202020204" pitchFamily="34" charset="0"/>
              </a:rPr>
              <a:t>fgets</a:t>
            </a:r>
            <a:r>
              <a:rPr lang="zh-CN" altLang="en-US" dirty="0">
                <a:latin typeface="Arial" panose="020B0604020202020204" pitchFamily="34" charset="0"/>
              </a:rPr>
              <a:t>读入结束的标志是</a:t>
            </a:r>
            <a:r>
              <a:rPr lang="en-US" altLang="zh-CN" dirty="0">
                <a:latin typeface="Arial" panose="020B0604020202020204" pitchFamily="34" charset="0"/>
              </a:rPr>
              <a:t>n-1,</a:t>
            </a:r>
            <a:r>
              <a:rPr lang="zh-CN" altLang="en-US" dirty="0">
                <a:latin typeface="Arial" panose="020B0604020202020204" pitchFamily="34" charset="0"/>
              </a:rPr>
              <a:t>所以如果缓冲区足够，换行符也会被读入。</a:t>
            </a:r>
          </a:p>
        </p:txBody>
      </p:sp>
      <p:sp>
        <p:nvSpPr>
          <p:cNvPr id="102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79E4792A-D76A-484D-B573-DBF0E7EB53CA}" type="slidenum">
              <a:rPr altLang="en-US" sz="1300" smtClean="0"/>
              <a:t>36</a:t>
            </a:fld>
            <a:endParaRPr lang="zh-CN" altLang="en-US"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xfrm>
            <a:off x="139700" y="768350"/>
            <a:ext cx="6819900" cy="3836988"/>
          </a:xfrm>
        </p:spPr>
      </p:sp>
      <p:sp>
        <p:nvSpPr>
          <p:cNvPr id="10243" name="备注占位符 2"/>
          <p:cNvSpPr>
            <a:spLocks noGrp="1" noChangeArrowheads="1"/>
          </p:cNvSpPr>
          <p:nvPr>
            <p:ph type="body" idx="4294967295"/>
          </p:nvPr>
        </p:nvSpPr>
        <p:spPr/>
        <p:txBody>
          <a:bodyPr/>
          <a:lstStyle/>
          <a:p>
            <a:r>
              <a:rPr lang="zh-CN" altLang="en-US" dirty="0"/>
              <a:t>文字不讲了，直接看下一页的例子</a:t>
            </a:r>
          </a:p>
        </p:txBody>
      </p:sp>
      <p:sp>
        <p:nvSpPr>
          <p:cNvPr id="102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79E4792A-D76A-484D-B573-DBF0E7EB53CA}" type="slidenum">
              <a:rPr altLang="en-US" sz="1300" smtClean="0"/>
              <a:t>38</a:t>
            </a:fld>
            <a:endParaRPr lang="zh-CN" altLang="en-US"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xfrm>
            <a:off x="139700" y="768350"/>
            <a:ext cx="6819900" cy="3836988"/>
          </a:xfrm>
        </p:spPr>
      </p:sp>
      <p:sp>
        <p:nvSpPr>
          <p:cNvPr id="10243" name="备注占位符 2"/>
          <p:cNvSpPr>
            <a:spLocks noGrp="1" noChangeArrowheads="1"/>
          </p:cNvSpPr>
          <p:nvPr>
            <p:ph type="body" idx="4294967295"/>
          </p:nvPr>
        </p:nvSpPr>
        <p:spPr/>
        <p:txBody>
          <a:bodyPr/>
          <a:lstStyle/>
          <a:p>
            <a:endParaRPr lang="zh-CN" altLang="en-US"/>
          </a:p>
        </p:txBody>
      </p:sp>
      <p:sp>
        <p:nvSpPr>
          <p:cNvPr id="102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79E4792A-D76A-484D-B573-DBF0E7EB53CA}" type="slidenum">
              <a:rPr altLang="en-US" sz="1300" smtClean="0"/>
              <a:t>40</a:t>
            </a:fld>
            <a:endParaRPr lang="zh-CN" altLang="en-US"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xfrm>
            <a:off x="139700" y="768350"/>
            <a:ext cx="6819900" cy="3836988"/>
          </a:xfrm>
        </p:spPr>
      </p:sp>
      <p:sp>
        <p:nvSpPr>
          <p:cNvPr id="10243" name="备注占位符 2"/>
          <p:cNvSpPr>
            <a:spLocks noGrp="1" noChangeArrowheads="1"/>
          </p:cNvSpPr>
          <p:nvPr>
            <p:ph type="body" idx="4294967295"/>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所谓随机读写，是指读完上一个字符后，并不一定要读写其后继的字符，而可以读写文件中任意所需的字符。</a:t>
            </a:r>
          </a:p>
          <a:p>
            <a:endParaRPr lang="zh-CN" altLang="en-US" dirty="0"/>
          </a:p>
        </p:txBody>
      </p:sp>
      <p:sp>
        <p:nvSpPr>
          <p:cNvPr id="102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79E4792A-D76A-484D-B573-DBF0E7EB53CA}" type="slidenum">
              <a:rPr altLang="en-US" sz="1300" smtClean="0"/>
              <a:t>41</a:t>
            </a:fld>
            <a:endParaRPr lang="zh-CN" altLang="en-US"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xfrm>
            <a:off x="139700" y="768350"/>
            <a:ext cx="6819900" cy="3836988"/>
          </a:xfrm>
        </p:spPr>
      </p:sp>
      <p:sp>
        <p:nvSpPr>
          <p:cNvPr id="10243" name="备注占位符 2"/>
          <p:cNvSpPr>
            <a:spLocks noGrp="1" noChangeArrowheads="1"/>
          </p:cNvSpPr>
          <p:nvPr>
            <p:ph type="body" idx="4294967295"/>
          </p:nvPr>
        </p:nvSpPr>
        <p:spPr/>
        <p:txBody>
          <a:bodyPr/>
          <a:lstStyle/>
          <a:p>
            <a:endParaRPr lang="zh-CN" altLang="en-US" dirty="0"/>
          </a:p>
        </p:txBody>
      </p:sp>
      <p:sp>
        <p:nvSpPr>
          <p:cNvPr id="102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79E4792A-D76A-484D-B573-DBF0E7EB53CA}" type="slidenum">
              <a:rPr altLang="en-US" sz="1300" smtClean="0"/>
              <a:t>42</a:t>
            </a:fld>
            <a:endParaRPr lang="zh-CN" altLang="en-US"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xfrm>
            <a:off x="139700" y="768350"/>
            <a:ext cx="6819900" cy="3836988"/>
          </a:xfrm>
        </p:spPr>
      </p:sp>
      <p:sp>
        <p:nvSpPr>
          <p:cNvPr id="10243" name="备注占位符 2"/>
          <p:cNvSpPr>
            <a:spLocks noGrp="1" noChangeArrowheads="1"/>
          </p:cNvSpPr>
          <p:nvPr>
            <p:ph type="body" idx="4294967295"/>
          </p:nvPr>
        </p:nvSpPr>
        <p:spPr/>
        <p:txBody>
          <a:bodyPr/>
          <a:lstStyle/>
          <a:p>
            <a:endParaRPr lang="zh-CN" altLang="en-US"/>
          </a:p>
        </p:txBody>
      </p:sp>
      <p:sp>
        <p:nvSpPr>
          <p:cNvPr id="102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79E4792A-D76A-484D-B573-DBF0E7EB53CA}" type="slidenum">
              <a:rPr altLang="en-US" sz="1300" smtClean="0"/>
              <a:t>47</a:t>
            </a:fld>
            <a:endParaRPr lang="zh-CN" altLang="en-US"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lang="en-US" altLang="zh-CN" dirty="0" err="1">
                <a:latin typeface="Arial" panose="020B0604020202020204" pitchFamily="34" charset="0"/>
              </a:rPr>
              <a:t>fread</a:t>
            </a:r>
            <a:r>
              <a:rPr lang="en-US" altLang="zh-CN" dirty="0">
                <a:latin typeface="Arial" panose="020B0604020202020204" pitchFamily="34" charset="0"/>
              </a:rPr>
              <a:t>(f, 4, 2, </a:t>
            </a:r>
            <a:r>
              <a:rPr lang="en-US" altLang="zh-CN" dirty="0" err="1">
                <a:latin typeface="Arial" panose="020B0604020202020204" pitchFamily="34" charset="0"/>
              </a:rPr>
              <a:t>fp</a:t>
            </a:r>
            <a:r>
              <a:rPr lang="en-US" altLang="zh-CN" dirty="0">
                <a:latin typeface="Arial" panose="020B0604020202020204" pitchFamily="34" charset="0"/>
              </a:rPr>
              <a:t>)</a:t>
            </a:r>
          </a:p>
          <a:p>
            <a:r>
              <a:rPr lang="zh-CN" altLang="en-US" dirty="0">
                <a:latin typeface="Arial" panose="020B0604020202020204" pitchFamily="34" charset="0"/>
              </a:rPr>
              <a:t>从 </a:t>
            </a:r>
            <a:r>
              <a:rPr lang="en-US" altLang="zh-CN" dirty="0">
                <a:latin typeface="Arial" panose="020B0604020202020204" pitchFamily="34" charset="0"/>
              </a:rPr>
              <a:t>f </a:t>
            </a:r>
            <a:r>
              <a:rPr lang="zh-CN" altLang="en-US" dirty="0">
                <a:latin typeface="Arial" panose="020B0604020202020204" pitchFamily="34" charset="0"/>
              </a:rPr>
              <a:t>开始，读入</a:t>
            </a:r>
            <a:r>
              <a:rPr lang="en-US" altLang="zh-CN" dirty="0">
                <a:latin typeface="Arial" panose="020B0604020202020204" pitchFamily="34" charset="0"/>
              </a:rPr>
              <a:t>4</a:t>
            </a:r>
            <a:r>
              <a:rPr lang="zh-CN" altLang="en-US" dirty="0">
                <a:latin typeface="Arial" panose="020B0604020202020204" pitchFamily="34" charset="0"/>
              </a:rPr>
              <a:t>个字节，</a:t>
            </a:r>
            <a:r>
              <a:rPr lang="en-US" altLang="zh-CN" dirty="0">
                <a:latin typeface="Arial" panose="020B0604020202020204" pitchFamily="34" charset="0"/>
              </a:rPr>
              <a:t>2</a:t>
            </a:r>
            <a:r>
              <a:rPr lang="zh-CN" altLang="en-US" dirty="0">
                <a:latin typeface="Arial" panose="020B0604020202020204" pitchFamily="34" charset="0"/>
              </a:rPr>
              <a:t>个这样的数据（</a:t>
            </a:r>
            <a:r>
              <a:rPr lang="en-US" altLang="zh-CN" dirty="0">
                <a:latin typeface="Arial" panose="020B0604020202020204" pitchFamily="34" charset="0"/>
              </a:rPr>
              <a:t>4</a:t>
            </a:r>
            <a:r>
              <a:rPr lang="zh-CN" altLang="en-US" dirty="0">
                <a:latin typeface="Arial" panose="020B0604020202020204" pitchFamily="34" charset="0"/>
              </a:rPr>
              <a:t>个字节）</a:t>
            </a:r>
          </a:p>
          <a:p>
            <a:pPr eaLnBrk="1" hangingPunct="1">
              <a:lnSpc>
                <a:spcPct val="125000"/>
              </a:lnSpc>
            </a:pPr>
            <a:endParaRPr lang="en-US" altLang="zh-CN" dirty="0">
              <a:latin typeface="Times New Roman" panose="02020603050405020304" pitchFamily="18" charset="0"/>
            </a:endParaRPr>
          </a:p>
          <a:p>
            <a:pPr eaLnBrk="1" hangingPunct="1">
              <a:lnSpc>
                <a:spcPct val="125000"/>
              </a:lnSpc>
            </a:pPr>
            <a:r>
              <a:rPr lang="zh-CN" altLang="en-US" dirty="0">
                <a:latin typeface="Times New Roman" panose="02020603050405020304" pitchFamily="18" charset="0"/>
              </a:rPr>
              <a:t>实例需要换一个</a:t>
            </a:r>
            <a:endParaRPr lang="en-US" altLang="zh-CN" dirty="0">
              <a:latin typeface="Times New Roman" panose="02020603050405020304" pitchFamily="18" charset="0"/>
            </a:endParaRPr>
          </a:p>
          <a:p>
            <a:pPr eaLnBrk="1" hangingPunct="1">
              <a:lnSpc>
                <a:spcPct val="125000"/>
              </a:lnSpc>
            </a:pPr>
            <a:r>
              <a:rPr lang="en-US" altLang="zh-CN" dirty="0">
                <a:latin typeface="Times New Roman" panose="02020603050405020304" pitchFamily="18" charset="0"/>
              </a:rPr>
              <a:t>a10-8</a:t>
            </a:r>
          </a:p>
          <a:p>
            <a:endParaRPr lang="zh-CN" altLang="en-US" dirty="0"/>
          </a:p>
        </p:txBody>
      </p:sp>
      <p:sp>
        <p:nvSpPr>
          <p:cNvPr id="4" name="灯片编号占位符 3"/>
          <p:cNvSpPr>
            <a:spLocks noGrp="1"/>
          </p:cNvSpPr>
          <p:nvPr>
            <p:ph type="sldNum" sz="quarter" idx="10"/>
          </p:nvPr>
        </p:nvSpPr>
        <p:spPr/>
        <p:txBody>
          <a:bodyPr/>
          <a:lstStyle/>
          <a:p>
            <a:pPr>
              <a:defRPr/>
            </a:pPr>
            <a:fld id="{5309EE2F-571E-42A7-B402-7C12F04AD352}" type="slidenum">
              <a:rPr lang="zh-CN" altLang="en-US" smtClean="0"/>
              <a:t>48</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ChangeArrowheads="1" noTextEdit="1"/>
          </p:cNvSpPr>
          <p:nvPr>
            <p:ph type="sldImg"/>
          </p:nvPr>
        </p:nvSpPr>
        <p:spPr>
          <a:xfrm>
            <a:off x="139700" y="768350"/>
            <a:ext cx="6819900" cy="3836988"/>
          </a:xfrm>
        </p:spPr>
      </p:sp>
      <p:sp>
        <p:nvSpPr>
          <p:cNvPr id="942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25000"/>
              </a:lnSpc>
            </a:pPr>
            <a:r>
              <a:rPr lang="zh-CN" altLang="en-US" dirty="0">
                <a:latin typeface="Times New Roman" panose="02020603050405020304" pitchFamily="18" charset="0"/>
              </a:rPr>
              <a:t>打开计算器，在程序员模式下分别输入每个数，转换为</a:t>
            </a:r>
            <a:r>
              <a:rPr lang="en-US" altLang="zh-CN" dirty="0">
                <a:latin typeface="Times New Roman" panose="02020603050405020304" pitchFamily="18" charset="0"/>
              </a:rPr>
              <a:t>16</a:t>
            </a:r>
            <a:r>
              <a:rPr lang="zh-CN" altLang="en-US" dirty="0">
                <a:latin typeface="Times New Roman" panose="02020603050405020304" pitchFamily="18" charset="0"/>
              </a:rPr>
              <a:t>进制。</a:t>
            </a:r>
            <a:endParaRPr lang="en-US" altLang="zh-CN" dirty="0">
              <a:latin typeface="Times New Roman" panose="02020603050405020304" pitchFamily="18" charset="0"/>
            </a:endParaRPr>
          </a:p>
          <a:p>
            <a:pPr eaLnBrk="1" hangingPunct="1">
              <a:lnSpc>
                <a:spcPct val="125000"/>
              </a:lnSpc>
            </a:pPr>
            <a:endParaRPr lang="en-US" altLang="zh-CN" dirty="0">
              <a:latin typeface="Times New Roman" panose="02020603050405020304" pitchFamily="18" charset="0"/>
            </a:endParaRPr>
          </a:p>
          <a:p>
            <a:pPr eaLnBrk="1" hangingPunct="1">
              <a:lnSpc>
                <a:spcPct val="125000"/>
              </a:lnSpc>
            </a:pPr>
            <a:r>
              <a:rPr lang="zh-CN" altLang="en-US" dirty="0">
                <a:latin typeface="Times New Roman" panose="02020603050405020304" pitchFamily="18" charset="0"/>
              </a:rPr>
              <a:t>在计算机中，大量的数据并非字符串，而是</a:t>
            </a:r>
            <a:r>
              <a:rPr lang="en-US" altLang="zh-CN" dirty="0">
                <a:latin typeface="Times New Roman" panose="02020603050405020304" pitchFamily="18" charset="0"/>
              </a:rPr>
              <a:t>int</a:t>
            </a:r>
            <a:r>
              <a:rPr lang="zh-CN" altLang="en-US" dirty="0">
                <a:latin typeface="Times New Roman" panose="02020603050405020304" pitchFamily="18" charset="0"/>
              </a:rPr>
              <a:t>、</a:t>
            </a:r>
            <a:r>
              <a:rPr lang="en-US" altLang="zh-CN" dirty="0">
                <a:latin typeface="Times New Roman" panose="02020603050405020304" pitchFamily="18" charset="0"/>
              </a:rPr>
              <a:t>double</a:t>
            </a:r>
            <a:r>
              <a:rPr lang="zh-CN" altLang="en-US" dirty="0">
                <a:latin typeface="Times New Roman" panose="02020603050405020304" pitchFamily="18" charset="0"/>
              </a:rPr>
              <a:t>等基本类型的数值，或者由这些基本类型组成的结构类型。这些基本类型的数据在内存中的长度与其转换成为字符串之后的长度之间没有固定的关系。例如在</a:t>
            </a:r>
            <a:r>
              <a:rPr lang="en-US" altLang="zh-CN" dirty="0">
                <a:latin typeface="Times New Roman" panose="02020603050405020304" pitchFamily="18" charset="0"/>
              </a:rPr>
              <a:t>32</a:t>
            </a:r>
            <a:r>
              <a:rPr lang="zh-CN" altLang="en-US" dirty="0">
                <a:latin typeface="Times New Roman" panose="02020603050405020304" pitchFamily="18" charset="0"/>
              </a:rPr>
              <a:t>位平台，</a:t>
            </a:r>
            <a:r>
              <a:rPr lang="en-US" altLang="zh-CN" dirty="0">
                <a:latin typeface="Times New Roman" panose="02020603050405020304" pitchFamily="18" charset="0"/>
              </a:rPr>
              <a:t>int</a:t>
            </a:r>
            <a:r>
              <a:rPr lang="zh-CN" altLang="en-US" dirty="0">
                <a:latin typeface="Times New Roman" panose="02020603050405020304" pitchFamily="18" charset="0"/>
              </a:rPr>
              <a:t>类型占用</a:t>
            </a:r>
            <a:r>
              <a:rPr lang="en-US" altLang="zh-CN" dirty="0">
                <a:latin typeface="Times New Roman" panose="02020603050405020304" pitchFamily="18" charset="0"/>
              </a:rPr>
              <a:t>4</a:t>
            </a:r>
            <a:r>
              <a:rPr lang="zh-CN" altLang="en-US" dirty="0">
                <a:latin typeface="Times New Roman" panose="02020603050405020304" pitchFamily="18" charset="0"/>
              </a:rPr>
              <a:t>个字节，无论</a:t>
            </a:r>
            <a:r>
              <a:rPr lang="en-US" altLang="zh-CN" dirty="0">
                <a:latin typeface="Times New Roman" panose="02020603050405020304" pitchFamily="18" charset="0"/>
              </a:rPr>
              <a:t>int</a:t>
            </a:r>
            <a:r>
              <a:rPr lang="zh-CN" altLang="en-US" dirty="0">
                <a:latin typeface="Times New Roman" panose="02020603050405020304" pitchFamily="18" charset="0"/>
              </a:rPr>
              <a:t>值的大小是多少，当使用二进制读写方式时，该数据在文件中与其在内存在一样，固定占据</a:t>
            </a:r>
            <a:r>
              <a:rPr lang="en-US" altLang="zh-CN" dirty="0">
                <a:latin typeface="Times New Roman" panose="02020603050405020304" pitchFamily="18" charset="0"/>
              </a:rPr>
              <a:t>4</a:t>
            </a:r>
            <a:r>
              <a:rPr lang="zh-CN" altLang="en-US" dirty="0">
                <a:latin typeface="Times New Roman" panose="02020603050405020304" pitchFamily="18" charset="0"/>
              </a:rPr>
              <a:t>个字节的磁盘空间。</a:t>
            </a:r>
            <a:endParaRPr lang="en-US" altLang="zh-CN" dirty="0">
              <a:latin typeface="Times New Roman" panose="02020603050405020304" pitchFamily="18" charset="0"/>
            </a:endParaRPr>
          </a:p>
        </p:txBody>
      </p:sp>
      <p:sp>
        <p:nvSpPr>
          <p:cNvPr id="942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86D9798-C7FE-414E-B76B-56C02F0DD86F}" type="slidenum">
              <a:rPr lang="zh-CN" altLang="en-US" sz="1300" smtClean="0"/>
              <a:t>52</a:t>
            </a:fld>
            <a:endParaRPr lang="en-US" altLang="zh-CN"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a:xfrm>
            <a:off x="139700" y="768350"/>
            <a:ext cx="6819900" cy="3836988"/>
          </a:xfrm>
        </p:spPr>
      </p:sp>
      <p:sp>
        <p:nvSpPr>
          <p:cNvPr id="6147" name="备注占位符 2"/>
          <p:cNvSpPr>
            <a:spLocks noGrp="1" noChangeArrowheads="1"/>
          </p:cNvSpPr>
          <p:nvPr>
            <p:ph type="body" idx="4294967295"/>
          </p:nvPr>
        </p:nvSpPr>
        <p:spPr/>
        <p:txBody>
          <a:bodyPr/>
          <a:lstStyle/>
          <a:p>
            <a:r>
              <a:rPr lang="en-US" altLang="zh-CN" dirty="0">
                <a:latin typeface="Arial" panose="020B0604020202020204" pitchFamily="34" charset="0"/>
              </a:rPr>
              <a:t>P4:</a:t>
            </a:r>
            <a:r>
              <a:rPr lang="zh-CN" altLang="en-US" dirty="0"/>
              <a:t>同学们已经编写了大量的程序，绝大部分程序都是采用</a:t>
            </a:r>
            <a:r>
              <a:rPr lang="en-US" altLang="zh-CN" dirty="0"/>
              <a:t>IPO</a:t>
            </a:r>
            <a:r>
              <a:rPr lang="zh-CN" altLang="en-US" dirty="0"/>
              <a:t>的编程模式，也就是键盘输入、程序处理、屏幕输出，程序的运行是在内存中，程序处理的数据也存储在内存中，每一次程序重新运行都需要重新从键盘读取数据，一旦输出屏幕关闭后计算的结果也就没有了，比如我们可以回想下计算班级所有学生平均成绩的例子。那么，如何能长期保存和访问数据呢，比如存在硬盘、优盘或光盘等外部介质，文件就是计算机系统提供的将数据与硬盘等外部存储设备关联起来的技术。</a:t>
            </a:r>
          </a:p>
        </p:txBody>
      </p:sp>
      <p:sp>
        <p:nvSpPr>
          <p:cNvPr id="614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fld id="{53D0A767-7292-4BDB-82D6-34A0D3768573}" type="slidenum">
              <a:rPr kumimoji="0" altLang="en-US" sz="1300" b="0" i="0" u="none" strike="noStrike" kern="1200" cap="none" spc="0" normalizeH="0" baseline="0" noProof="1"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t>4</a:t>
            </a:fld>
            <a:endParaRPr kumimoji="0" lang="zh-CN" altLang="en-US" sz="1300" b="0" i="0" u="none" strike="noStrike" kern="1200" cap="none" spc="0" normalizeH="0" baseline="0" noProof="1">
              <a:ln>
                <a:noFill/>
              </a:ln>
              <a:solidFill>
                <a:srgbClr val="000000"/>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6261212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ChangeArrowheads="1" noTextEdit="1"/>
          </p:cNvSpPr>
          <p:nvPr>
            <p:ph type="sldImg"/>
          </p:nvPr>
        </p:nvSpPr>
        <p:spPr>
          <a:xfrm>
            <a:off x="139700" y="768350"/>
            <a:ext cx="6819900" cy="3836988"/>
          </a:xfrm>
        </p:spPr>
      </p:sp>
      <p:sp>
        <p:nvSpPr>
          <p:cNvPr id="942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25000"/>
              </a:lnSpc>
            </a:pPr>
            <a:endParaRPr lang="en-US" altLang="zh-CN" dirty="0">
              <a:latin typeface="Times New Roman" panose="02020603050405020304" pitchFamily="18" charset="0"/>
            </a:endParaRPr>
          </a:p>
        </p:txBody>
      </p:sp>
      <p:sp>
        <p:nvSpPr>
          <p:cNvPr id="942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86D9798-C7FE-414E-B76B-56C02F0DD86F}" type="slidenum">
              <a:rPr lang="zh-CN" altLang="en-US" sz="1300" smtClean="0"/>
              <a:t>53</a:t>
            </a:fld>
            <a:endParaRPr lang="en-US" altLang="zh-CN"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ChangeArrowheads="1" noTextEdit="1"/>
          </p:cNvSpPr>
          <p:nvPr>
            <p:ph type="sldImg"/>
          </p:nvPr>
        </p:nvSpPr>
        <p:spPr>
          <a:xfrm>
            <a:off x="139700" y="768350"/>
            <a:ext cx="6819900" cy="3836988"/>
          </a:xfrm>
        </p:spPr>
      </p:sp>
      <p:sp>
        <p:nvSpPr>
          <p:cNvPr id="962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25000"/>
              </a:lnSpc>
            </a:pPr>
            <a:endParaRPr lang="en-US" altLang="zh-CN">
              <a:latin typeface="Times New Roman" panose="02020603050405020304" pitchFamily="18" charset="0"/>
            </a:endParaRPr>
          </a:p>
        </p:txBody>
      </p:sp>
      <p:sp>
        <p:nvSpPr>
          <p:cNvPr id="962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03B4181-C51B-46A6-A5A2-60AF516F818C}" type="slidenum">
              <a:rPr lang="zh-CN" altLang="en-US" sz="1300" smtClean="0"/>
              <a:t>54</a:t>
            </a:fld>
            <a:endParaRPr lang="en-US" altLang="zh-CN" sz="13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a:buFont typeface="Arial" panose="020B0604020202020204" pitchFamily="34" charset="0"/>
              <a:buNone/>
            </a:pPr>
            <a:fld id="{923FD470-7EBB-44BE-A72A-729D67B8554B}" type="slidenum">
              <a:rPr lang="en-US" altLang="zh-CN" sz="1300" smtClean="0"/>
              <a:t>60</a:t>
            </a:fld>
            <a:endParaRPr lang="en-US" altLang="zh-CN" sz="1300"/>
          </a:p>
        </p:txBody>
      </p:sp>
      <p:sp>
        <p:nvSpPr>
          <p:cNvPr id="91139" name="Rectangle 2"/>
          <p:cNvSpPr>
            <a:spLocks noGrp="1" noRot="1" noChangeAspect="1" noChangeArrowheads="1" noTextEdit="1"/>
          </p:cNvSpPr>
          <p:nvPr>
            <p:ph type="sldImg" idx="4294967295"/>
          </p:nvPr>
        </p:nvSpPr>
        <p:spPr>
          <a:xfrm>
            <a:off x="139700" y="768350"/>
            <a:ext cx="6819900" cy="3836988"/>
          </a:xfrm>
        </p:spPr>
      </p:sp>
      <p:sp>
        <p:nvSpPr>
          <p:cNvPr id="91140"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kumimoji="1" lang="zh-CN" altLang="en-US" sz="1200" kern="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例</a:t>
            </a:r>
            <a:r>
              <a:rPr kumimoji="1" lang="en-US" altLang="zh-CN" sz="1200" kern="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c10-2</a:t>
            </a:r>
            <a:r>
              <a:rPr kumimoji="1" lang="zh-CN" altLang="en-US" sz="1200" kern="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，以空行结束输入，可以考虑作为将来的一个考点！</a:t>
            </a:r>
            <a:endParaRPr lang="zh-CN" altLang="en-US" dirty="0"/>
          </a:p>
          <a:p>
            <a:pPr eaLnBrk="1" hangingPunct="1"/>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latin typeface="Arial" panose="020B0604020202020204" pitchFamily="34" charset="0"/>
              </a:rPr>
              <a:t>P5:</a:t>
            </a:r>
            <a:r>
              <a:rPr lang="zh-CN" altLang="en-US" dirty="0"/>
              <a:t>下边让我们来理解一下文件的含义：所有文件都需要载入内存才能处理，所有的数据必须写入文件才不会丢失，输入输出是数据传送的过程，数据就像流水一样从一处流向另一处，因此将数据在文件和内存之间传递的过程称为文件流。流表示了数据从源到目的端的流动，将数据从文件读入到内存的过程称为输入流，而从内存写入到文件的过程叫做输出流。</a:t>
            </a:r>
          </a:p>
        </p:txBody>
      </p:sp>
      <p:sp>
        <p:nvSpPr>
          <p:cNvPr id="4" name="灯片编号占位符 3"/>
          <p:cNvSpPr>
            <a:spLocks noGrp="1"/>
          </p:cNvSpPr>
          <p:nvPr>
            <p:ph type="sldNum" sz="quarter" idx="10"/>
          </p:nvPr>
        </p:nvSpPr>
        <p:spPr/>
        <p:txBody>
          <a:bodyPr/>
          <a:lstStyle/>
          <a:p>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fld id="{5E80A75A-33A9-4433-A695-1BD3558F68AC}" type="slidenum">
              <a:rPr kumimoji="0" lang="en-US" altLang="zh-CN" sz="1300" b="0" i="0" u="none" strike="noStrike" kern="1200" cap="none" spc="0" normalizeH="0" baseline="0" noProof="1"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t>5</a:t>
            </a:fld>
            <a:endParaRPr kumimoji="0" lang="zh-CN" altLang="en-US" sz="13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94984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xfrm>
            <a:off x="139700" y="768350"/>
            <a:ext cx="6819900" cy="3836988"/>
          </a:xfrm>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P6:</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所谓文件一般指存储在外部介质（硬盘、</a:t>
            </a:r>
            <a:r>
              <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rPr>
              <a:t>U</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盘、</a:t>
            </a:r>
            <a:r>
              <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rPr>
              <a:t>DVD</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等）上的数据的有命名的集合。要利用长期保存的数据，就需要内存跟文件进行相互的数据复制，也就是输入输出。从内存复制到文件，是输出；从文件复制到内存是输入。后来，大家又发现其实操作系统所有的输入输出都是这种模式，有名称标志设备，相互复制数据。包括网络、终端等。所以把文件的概念抽象化，把所有这些设备都统一也叫做文件。因此，操作系统所有的输入输出都统一采用这种文件的机制。</a:t>
            </a:r>
            <a:endParaRPr lang="zh-CN" altLang="en-US" dirty="0"/>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A5ABEB46-CC93-496B-A4D4-2668514080A4}" type="slidenum">
              <a:rPr kumimoji="1" lang="zh-CN" altLang="en-US"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6</a:t>
            </a:fld>
            <a:endParaRPr kumimoji="1"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26464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lang="en-US" altLang="zh-CN" dirty="0">
                <a:latin typeface="Arial" panose="020B0604020202020204" pitchFamily="34" charset="0"/>
              </a:rPr>
              <a:t>P7:</a:t>
            </a:r>
            <a:r>
              <a:rPr lang="zh-CN" altLang="en-US" dirty="0"/>
              <a:t>我们再进一步理解一下“流”的概念，像河流、电流、车流等，“流”通常具有以下特征：点到点、批量传输、有限速度、队列顺序，像</a:t>
            </a:r>
            <a:r>
              <a:rPr lang="en-US" altLang="zh-CN" dirty="0" err="1"/>
              <a:t>ppt</a:t>
            </a:r>
            <a:r>
              <a:rPr lang="zh-CN" altLang="en-US" dirty="0"/>
              <a:t>中广播、航班、</a:t>
            </a:r>
            <a:r>
              <a:rPr lang="en-US" altLang="zh-CN" dirty="0"/>
              <a:t>ATM</a:t>
            </a:r>
            <a:r>
              <a:rPr lang="zh-CN" altLang="en-US" dirty="0"/>
              <a:t>转账这些例子因不符合以上特征，都不能成为流。</a:t>
            </a:r>
          </a:p>
        </p:txBody>
      </p:sp>
      <p:sp>
        <p:nvSpPr>
          <p:cNvPr id="4" name="灯片编号占位符 3"/>
          <p:cNvSpPr>
            <a:spLocks noGrp="1"/>
          </p:cNvSpPr>
          <p:nvPr>
            <p:ph type="sldNum" sz="quarter" idx="5"/>
          </p:nvPr>
        </p:nvSpPr>
        <p:spPr/>
        <p:txBody>
          <a:bodyPr/>
          <a:lstStyle/>
          <a:p>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fld id="{5E80A75A-33A9-4433-A695-1BD3558F68AC}" type="slidenum">
              <a:rPr kumimoji="0" lang="en-US" altLang="zh-CN" sz="1300" b="0" i="0" u="none" strike="noStrike" kern="1200" cap="none" spc="0" normalizeH="0" baseline="0" noProof="1"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t>7</a:t>
            </a:fld>
            <a:endParaRPr kumimoji="0" lang="zh-CN" altLang="en-US" sz="13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49565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latin typeface="Arial" panose="020B0604020202020204" pitchFamily="34" charset="0"/>
              </a:rPr>
              <a:t>P8:</a:t>
            </a:r>
            <a:r>
              <a:rPr lang="zh-CN" altLang="en-US" dirty="0"/>
              <a:t>那么对于文件流来讲，除了刚才提到的几个特征，我们需要知道文件流是可以打开和关闭的，可以输入或输出，读写速度也不对等。文件的读写速度与地址相关，而内存读写速度与地址无关。文件的操作可以是整体性操作也可以逐个操作，也可以逐批操作，当进行批处理的时候需要缓存。总体来讲，文件操作比较复杂。</a:t>
            </a:r>
          </a:p>
        </p:txBody>
      </p:sp>
      <p:sp>
        <p:nvSpPr>
          <p:cNvPr id="4" name="灯片编号占位符 3"/>
          <p:cNvSpPr>
            <a:spLocks noGrp="1"/>
          </p:cNvSpPr>
          <p:nvPr>
            <p:ph type="sldNum" sz="quarter" idx="10"/>
          </p:nvPr>
        </p:nvSpPr>
        <p:spPr/>
        <p:txBody>
          <a:bodyPr/>
          <a:lstStyle/>
          <a:p>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fld id="{5E80A75A-33A9-4433-A695-1BD3558F68AC}" type="slidenum">
              <a:rPr kumimoji="0" lang="en-US" altLang="zh-CN" sz="1300" b="0" i="0" u="none" strike="noStrike" kern="1200" cap="none" spc="0" normalizeH="0" baseline="0" noProof="1"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 typeface="Arial" panose="020B0604020202020204" pitchFamily="34" charset="0"/>
                <a:buNone/>
                <a:tabLst/>
                <a:defRPr/>
              </a:pPr>
              <a:t>8</a:t>
            </a:fld>
            <a:endParaRPr kumimoji="0" lang="zh-CN" altLang="en-US" sz="13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03039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xfrm>
            <a:off x="139700" y="768350"/>
            <a:ext cx="6819900" cy="3836988"/>
          </a:xfrm>
        </p:spPr>
      </p:sp>
      <p:sp>
        <p:nvSpPr>
          <p:cNvPr id="122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P9:</a:t>
            </a:r>
            <a:r>
              <a:rPr lang="zh-CN" altLang="en-US" dirty="0">
                <a:latin typeface="Arial" panose="020B0604020202020204" pitchFamily="34" charset="0"/>
              </a:rPr>
              <a:t>下面我们看一看文件的分类：按照存储介质来分，分为普通文件和设备文件。普通文件主要指的是存储介质文件，涉及磁盘、磁带、光盘、闪存等。设备文件指的是非存储介质类，如键盘、显示器、打印机等，后面会进一步讲解。按照数据的组织形式来分，分为正文文件和二进制文件。正文文件也就是文本文件，例如</a:t>
            </a:r>
            <a:r>
              <a:rPr lang="en-US" altLang="zh-CN" dirty="0">
                <a:latin typeface="Arial" panose="020B0604020202020204" pitchFamily="34" charset="0"/>
              </a:rPr>
              <a:t>ASCII</a:t>
            </a:r>
            <a:r>
              <a:rPr lang="zh-CN" altLang="en-US" dirty="0">
                <a:latin typeface="Arial" panose="020B0604020202020204" pitchFamily="34" charset="0"/>
              </a:rPr>
              <a:t>文件，每个字节存放一个字符的</a:t>
            </a:r>
            <a:r>
              <a:rPr lang="en-US" altLang="zh-CN" dirty="0">
                <a:latin typeface="Arial" panose="020B0604020202020204" pitchFamily="34" charset="0"/>
              </a:rPr>
              <a:t>ASCII</a:t>
            </a:r>
            <a:r>
              <a:rPr lang="zh-CN" altLang="en-US" dirty="0">
                <a:latin typeface="Arial" panose="020B0604020202020204" pitchFamily="34" charset="0"/>
              </a:rPr>
              <a:t>码。二进制文件则是将数据按照其在内存中的存储形式原样存放。还有其他分类，这里不再赘述。</a:t>
            </a:r>
            <a:endParaRPr lang="en-US" altLang="zh-CN" dirty="0">
              <a:latin typeface="Arial" panose="020B0604020202020204" pitchFamily="34" charset="0"/>
            </a:endParaRPr>
          </a:p>
        </p:txBody>
      </p:sp>
      <p:sp>
        <p:nvSpPr>
          <p:cNvPr id="122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44E9836E-0B71-4F60-BCA1-214D9A46F2B2}" type="slidenum">
              <a:rPr kumimoji="1" lang="zh-CN" altLang="en-US"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9</a:t>
            </a:fld>
            <a:endParaRPr kumimoji="1"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27668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5/14/2020</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5/14/2020</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49301" y="542925"/>
            <a:ext cx="11010900" cy="588168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空标题">
    <p:spTree>
      <p:nvGrpSpPr>
        <p:cNvPr id="1" name=""/>
        <p:cNvGrpSpPr/>
        <p:nvPr/>
      </p:nvGrpSpPr>
      <p:grpSpPr>
        <a:xfrm>
          <a:off x="0" y="0"/>
          <a:ext cx="0" cy="0"/>
          <a:chOff x="0" y="0"/>
          <a:chExt cx="0" cy="0"/>
        </a:xfrm>
      </p:grpSpPr>
      <p:cxnSp>
        <p:nvCxnSpPr>
          <p:cNvPr id="4" name="直接连接符 3"/>
          <p:cNvCxnSpPr/>
          <p:nvPr userDrawn="1"/>
        </p:nvCxnSpPr>
        <p:spPr>
          <a:xfrm>
            <a:off x="488521" y="692150"/>
            <a:ext cx="1065741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431371" y="660401"/>
            <a:ext cx="97367" cy="730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defRPr kumimoji="1" sz="3600">
                <a:solidFill>
                  <a:srgbClr val="FFFFFF"/>
                </a:solidFill>
                <a:latin typeface="Times New Roman" panose="02020603050405020304" pitchFamily="18" charset="0"/>
                <a:ea typeface="隶书" panose="02010509060101010101" pitchFamily="49" charset="-122"/>
              </a:defRPr>
            </a:lvl1pPr>
            <a:lvl2pPr marL="742950" indent="-285750" algn="ctr">
              <a:defRPr kumimoji="1" sz="3600">
                <a:solidFill>
                  <a:srgbClr val="FFFFFF"/>
                </a:solidFill>
                <a:latin typeface="Times New Roman" panose="02020603050405020304" pitchFamily="18" charset="0"/>
                <a:ea typeface="隶书" panose="02010509060101010101" pitchFamily="49" charset="-122"/>
              </a:defRPr>
            </a:lvl2pPr>
            <a:lvl3pPr marL="1143000" indent="-228600" algn="ctr">
              <a:defRPr kumimoji="1" sz="3600">
                <a:solidFill>
                  <a:srgbClr val="FFFFFF"/>
                </a:solidFill>
                <a:latin typeface="Times New Roman" panose="02020603050405020304" pitchFamily="18" charset="0"/>
                <a:ea typeface="隶书" panose="02010509060101010101" pitchFamily="49" charset="-122"/>
              </a:defRPr>
            </a:lvl3pPr>
            <a:lvl4pPr marL="1600200" indent="-228600" algn="ctr">
              <a:defRPr kumimoji="1" sz="3600">
                <a:solidFill>
                  <a:srgbClr val="FFFFFF"/>
                </a:solidFill>
                <a:latin typeface="Times New Roman" panose="02020603050405020304" pitchFamily="18" charset="0"/>
                <a:ea typeface="隶书" panose="02010509060101010101" pitchFamily="49" charset="-122"/>
              </a:defRPr>
            </a:lvl4pPr>
            <a:lvl5pPr marL="2057400" indent="-228600" algn="ctr">
              <a:defRPr kumimoji="1" sz="3600">
                <a:solidFill>
                  <a:srgbClr val="FFFFFF"/>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3600">
                <a:solidFill>
                  <a:srgbClr val="FFFFFF"/>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3600">
                <a:solidFill>
                  <a:srgbClr val="FFFFFF"/>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3600">
                <a:solidFill>
                  <a:srgbClr val="FFFFFF"/>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3600">
                <a:solidFill>
                  <a:srgbClr val="FFFFFF"/>
                </a:solidFill>
                <a:latin typeface="Times New Roman" panose="02020603050405020304" pitchFamily="18" charset="0"/>
                <a:ea typeface="隶书" panose="02010509060101010101" pitchFamily="49" charset="-122"/>
              </a:defRPr>
            </a:lvl9pPr>
          </a:lstStyle>
          <a:p>
            <a:pPr eaLnBrk="1" hangingPunct="1">
              <a:defRPr/>
            </a:pPr>
            <a:endParaRPr lang="zh-CN" altLang="en-US" sz="3600">
              <a:latin typeface="Arial" panose="020B0604020202020204" pitchFamily="34" charset="0"/>
              <a:ea typeface="微软雅黑" panose="020B0503020204020204" pitchFamily="34" charset="-122"/>
            </a:endParaRPr>
          </a:p>
        </p:txBody>
      </p:sp>
      <p:sp>
        <p:nvSpPr>
          <p:cNvPr id="10" name="灯片编号占位符 3"/>
          <p:cNvSpPr>
            <a:spLocks noGrp="1"/>
          </p:cNvSpPr>
          <p:nvPr>
            <p:ph type="sldNum" sz="quarter" idx="17"/>
          </p:nvPr>
        </p:nvSpPr>
        <p:spPr>
          <a:xfrm>
            <a:off x="8610600" y="6356351"/>
            <a:ext cx="2743200" cy="365125"/>
          </a:xfrm>
          <a:prstGeom prst="rect">
            <a:avLst/>
          </a:prstGeom>
        </p:spPr>
        <p:txBody>
          <a:bodyPr/>
          <a:lstStyle>
            <a:lvl1pPr>
              <a:defRPr smtClean="0"/>
            </a:lvl1pPr>
          </a:lstStyle>
          <a:p>
            <a:pPr>
              <a:defRPr/>
            </a:pPr>
            <a:fld id="{C67A5911-7F07-4BEF-9AE9-36E39E966A64}" type="slidenum">
              <a:rPr lang="zh-CN" altLang="en-US"/>
              <a:t>‹#›</a:t>
            </a:fld>
            <a:endParaRPr lang="en-US" altLang="zh-CN"/>
          </a:p>
        </p:txBody>
      </p:sp>
    </p:spTree>
  </p:cSld>
  <p:clrMapOvr>
    <a:masterClrMapping/>
  </p:clrMapOvr>
  <p:transition spd="med">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5/14/2020</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5/14/2020</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5/14/2020</a:t>
            </a:fld>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5/14/2020</a:t>
            </a:fld>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5/14/2020</a:t>
            </a:fld>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5/14/2020</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5/14/2020</a:t>
            </a:fld>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5/14/2020</a:t>
            </a:fld>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5/14/2020</a:t>
            </a:fld>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cxnSp>
        <p:nvCxnSpPr>
          <p:cNvPr id="8" name="直接连接符 7"/>
          <p:cNvCxnSpPr/>
          <p:nvPr userDrawn="1"/>
        </p:nvCxnSpPr>
        <p:spPr>
          <a:xfrm>
            <a:off x="0" y="825500"/>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example/a10-2.c" TargetMode="Externa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hyperlink" Target="example/a10-3_readfile.c" TargetMode="Externa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example/a10-4_FileCopy.c"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a-example/c6-24-longest_s.c" TargetMode="External"/><Relationship Id="rId2" Type="http://schemas.openxmlformats.org/officeDocument/2006/relationships/hyperlink" Target="example/a10-5_OutputMaxLine.c" TargetMode="Externa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zh.cppreference.com/w/c/io/fseek"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hyperlink" Target="http://zh.cppreference.com/w/c/io"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6EE974-10A6-43E7-AD45-5AC4928DD41E}"/>
              </a:ext>
            </a:extLst>
          </p:cNvPr>
          <p:cNvSpPr>
            <a:spLocks noChangeArrowheads="1"/>
          </p:cNvSpPr>
          <p:nvPr/>
        </p:nvSpPr>
        <p:spPr bwMode="auto">
          <a:xfrm>
            <a:off x="905691" y="930121"/>
            <a:ext cx="10180320" cy="232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l"/>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45000"/>
              <a:buFont typeface="Wingdings" panose="05000000000000000000" pitchFamily="2" charset="2"/>
              <a:buChar char="u"/>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5400" b="1" i="0" u="none" strike="noStrike" kern="1200" cap="none" spc="0" normalizeH="0" baseline="0" noProof="0" dirty="0">
                <a:ln>
                  <a:noFill/>
                </a:ln>
                <a:solidFill>
                  <a:srgbClr val="D32D17"/>
                </a:solidFill>
                <a:effectLst/>
                <a:uLnTx/>
                <a:uFillTx/>
                <a:latin typeface="华文新魏"/>
                <a:ea typeface="华文新魏"/>
                <a:cs typeface="Times New Roman" panose="02020603050405020304" pitchFamily="18" charset="0"/>
              </a:rPr>
              <a:t>第十讲</a:t>
            </a:r>
            <a:endParaRPr kumimoji="1" lang="en-US" altLang="zh-CN" sz="5400" b="1" i="0" u="none" strike="noStrike" kern="1200" cap="none" spc="0" normalizeH="0" baseline="0" noProof="0" dirty="0">
              <a:ln>
                <a:noFill/>
              </a:ln>
              <a:solidFill>
                <a:srgbClr val="D32D17"/>
              </a:solidFill>
              <a:effectLst/>
              <a:uLnTx/>
              <a:uFillTx/>
              <a:latin typeface="华文新魏"/>
              <a:ea typeface="华文新魏"/>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2000" b="1" i="0" u="none" strike="noStrike" kern="1200" cap="none" spc="0" normalizeH="0" baseline="0" noProof="0" dirty="0">
              <a:ln>
                <a:noFill/>
              </a:ln>
              <a:solidFill>
                <a:srgbClr val="D32D17"/>
              </a:solidFill>
              <a:effectLst/>
              <a:uLnTx/>
              <a:uFillTx/>
              <a:latin typeface="宋体"/>
              <a:ea typeface="宋体"/>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6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输入输出和文件</a:t>
            </a:r>
            <a:endParaRPr kumimoji="1" lang="en-US" altLang="zh-CN" sz="6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err="1">
                <a:ln>
                  <a:noFill/>
                </a:ln>
                <a:solidFill>
                  <a:srgbClr val="D32D17"/>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Input/Output</a:t>
            </a:r>
            <a:r>
              <a:rPr kumimoji="1" lang="en-US" altLang="zh-CN" sz="32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 &amp; File</a:t>
            </a:r>
          </a:p>
        </p:txBody>
      </p:sp>
      <p:pic>
        <p:nvPicPr>
          <p:cNvPr id="6" name="图片 5">
            <a:extLst>
              <a:ext uri="{FF2B5EF4-FFF2-40B4-BE49-F238E27FC236}">
                <a16:creationId xmlns:a16="http://schemas.microsoft.com/office/drawing/2014/main" id="{0D141A23-29A0-4690-ADEA-7BAE487F27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3419" y="3429000"/>
            <a:ext cx="2984863" cy="29848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618310" y="2981347"/>
            <a:ext cx="10579080" cy="3433971"/>
          </a:xfrm>
        </p:spPr>
        <p:txBody>
          <a:bodyPr>
            <a:noAutofit/>
          </a:bodyPr>
          <a:lstStyle/>
          <a:p>
            <a:pPr>
              <a:lnSpc>
                <a:spcPct val="150000"/>
              </a:lnSpc>
              <a:buFont typeface="Wingdings" panose="05000000000000000000" pitchFamily="2" charset="2"/>
              <a:buChar char="u"/>
            </a:pPr>
            <a:r>
              <a:rPr lang="zh-CN" altLang="en-US" sz="2400" kern="1200" dirty="0">
                <a:latin typeface="微软雅黑" panose="020B0503020204020204" pitchFamily="34" charset="-122"/>
                <a:ea typeface="微软雅黑" panose="020B0503020204020204" pitchFamily="34" charset="-122"/>
              </a:rPr>
              <a:t>在操作系统中，为了统一对各种硬件的操作，简化接口，不同的硬件设备也都被看成一个文件。对这些文件的操作，等同于对磁盘上普通文件的操作。</a:t>
            </a:r>
            <a:endParaRPr lang="en-US" altLang="zh-CN" sz="2400" kern="12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u"/>
            </a:pP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程序开始运行时有三个自动打开的标准文件：</a:t>
            </a:r>
            <a:endParaRPr lang="en-US" altLang="zh-CN" sz="2400" kern="12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u"/>
            </a:pPr>
            <a:r>
              <a:rPr lang="zh-CN" altLang="en-US" sz="2000" kern="1200" dirty="0">
                <a:solidFill>
                  <a:srgbClr val="FF0000"/>
                </a:solidFill>
                <a:latin typeface="微软雅黑" panose="020B0503020204020204" pitchFamily="34" charset="-122"/>
                <a:ea typeface="微软雅黑" panose="020B0503020204020204" pitchFamily="34" charset="-122"/>
              </a:rPr>
              <a:t>标准输出文件（</a:t>
            </a:r>
            <a:r>
              <a:rPr lang="en-US" altLang="zh-CN" sz="2000" kern="1200" dirty="0" err="1">
                <a:solidFill>
                  <a:srgbClr val="FF0000"/>
                </a:solidFill>
                <a:latin typeface="微软雅黑" panose="020B0503020204020204" pitchFamily="34" charset="-122"/>
                <a:ea typeface="微软雅黑" panose="020B0503020204020204" pitchFamily="34" charset="-122"/>
              </a:rPr>
              <a:t>stdout</a:t>
            </a:r>
            <a:r>
              <a:rPr lang="zh-CN" altLang="en-US" sz="2000" kern="1200" dirty="0">
                <a:solidFill>
                  <a:srgbClr val="FF0000"/>
                </a:solidFill>
                <a:latin typeface="微软雅黑" panose="020B0503020204020204" pitchFamily="34" charset="-122"/>
                <a:ea typeface="微软雅黑" panose="020B0503020204020204" pitchFamily="34" charset="-122"/>
              </a:rPr>
              <a:t>）</a:t>
            </a:r>
            <a:r>
              <a:rPr lang="zh-CN" altLang="en-US" sz="2000" kern="1200" dirty="0">
                <a:latin typeface="微软雅黑" panose="020B0503020204020204" pitchFamily="34" charset="-122"/>
                <a:ea typeface="微软雅黑" panose="020B0503020204020204" pitchFamily="34" charset="-122"/>
              </a:rPr>
              <a:t>：通常指</a:t>
            </a:r>
            <a:r>
              <a:rPr lang="zh-CN" altLang="en-US" sz="2000" kern="1200" dirty="0">
                <a:solidFill>
                  <a:srgbClr val="FF0000"/>
                </a:solidFill>
                <a:latin typeface="微软雅黑" panose="020B0503020204020204" pitchFamily="34" charset="-122"/>
                <a:ea typeface="微软雅黑" panose="020B0503020204020204" pitchFamily="34" charset="-122"/>
              </a:rPr>
              <a:t>显示器</a:t>
            </a:r>
            <a:r>
              <a:rPr lang="zh-CN" altLang="en-US" sz="2000" kern="1200" dirty="0">
                <a:latin typeface="微软雅黑" panose="020B0503020204020204" pitchFamily="34" charset="-122"/>
                <a:ea typeface="微软雅黑" panose="020B0503020204020204" pitchFamily="34" charset="-122"/>
              </a:rPr>
              <a:t>，</a:t>
            </a:r>
            <a:r>
              <a:rPr lang="en-US" altLang="zh-CN" sz="2000" kern="1200" dirty="0" err="1">
                <a:latin typeface="微软雅黑" panose="020B0503020204020204" pitchFamily="34" charset="-122"/>
                <a:ea typeface="微软雅黑" panose="020B0503020204020204" pitchFamily="34" charset="-122"/>
              </a:rPr>
              <a:t>printf</a:t>
            </a:r>
            <a:r>
              <a:rPr lang="en-US" altLang="zh-CN" sz="2000" kern="1200" dirty="0">
                <a:latin typeface="微软雅黑" panose="020B0503020204020204" pitchFamily="34" charset="-122"/>
                <a:ea typeface="微软雅黑" panose="020B0503020204020204" pitchFamily="34" charset="-122"/>
              </a:rPr>
              <a:t> </a:t>
            </a:r>
            <a:r>
              <a:rPr lang="zh-CN" altLang="en-US" sz="2000" kern="1200" dirty="0">
                <a:latin typeface="微软雅黑" panose="020B0503020204020204" pitchFamily="34" charset="-122"/>
                <a:ea typeface="微软雅黑" panose="020B0503020204020204" pitchFamily="34" charset="-122"/>
              </a:rPr>
              <a:t>就是向这个文件输出数据；</a:t>
            </a:r>
          </a:p>
          <a:p>
            <a:pPr lvl="1">
              <a:lnSpc>
                <a:spcPct val="150000"/>
              </a:lnSpc>
              <a:buFont typeface="Wingdings" panose="05000000000000000000" pitchFamily="2" charset="2"/>
              <a:buChar char="u"/>
            </a:pPr>
            <a:r>
              <a:rPr lang="zh-CN" altLang="en-US" sz="2000" kern="1200" dirty="0">
                <a:solidFill>
                  <a:srgbClr val="FF0000"/>
                </a:solidFill>
                <a:latin typeface="微软雅黑" panose="020B0503020204020204" pitchFamily="34" charset="-122"/>
                <a:ea typeface="微软雅黑" panose="020B0503020204020204" pitchFamily="34" charset="-122"/>
              </a:rPr>
              <a:t>标准输入文件（</a:t>
            </a:r>
            <a:r>
              <a:rPr lang="en-US" altLang="zh-CN" sz="2000" kern="1200" dirty="0" err="1">
                <a:solidFill>
                  <a:srgbClr val="FF0000"/>
                </a:solidFill>
                <a:latin typeface="微软雅黑" panose="020B0503020204020204" pitchFamily="34" charset="-122"/>
                <a:ea typeface="微软雅黑" panose="020B0503020204020204" pitchFamily="34" charset="-122"/>
              </a:rPr>
              <a:t>stdin</a:t>
            </a:r>
            <a:r>
              <a:rPr lang="zh-CN" altLang="en-US" sz="2000" kern="1200" dirty="0">
                <a:solidFill>
                  <a:srgbClr val="FF0000"/>
                </a:solidFill>
                <a:latin typeface="微软雅黑" panose="020B0503020204020204" pitchFamily="34" charset="-122"/>
                <a:ea typeface="微软雅黑" panose="020B0503020204020204" pitchFamily="34" charset="-122"/>
              </a:rPr>
              <a:t>）</a:t>
            </a:r>
            <a:r>
              <a:rPr lang="zh-CN" altLang="en-US" sz="2000" kern="1200" dirty="0">
                <a:latin typeface="微软雅黑" panose="020B0503020204020204" pitchFamily="34" charset="-122"/>
                <a:ea typeface="微软雅黑" panose="020B0503020204020204" pitchFamily="34" charset="-122"/>
              </a:rPr>
              <a:t>：通常指</a:t>
            </a:r>
            <a:r>
              <a:rPr lang="zh-CN" altLang="en-US" sz="2000" kern="1200" dirty="0">
                <a:solidFill>
                  <a:srgbClr val="FF0000"/>
                </a:solidFill>
                <a:latin typeface="微软雅黑" panose="020B0503020204020204" pitchFamily="34" charset="-122"/>
                <a:ea typeface="微软雅黑" panose="020B0503020204020204" pitchFamily="34" charset="-122"/>
              </a:rPr>
              <a:t>键盘</a:t>
            </a:r>
            <a:r>
              <a:rPr lang="zh-CN" altLang="en-US" sz="2000" kern="1200" dirty="0">
                <a:latin typeface="微软雅黑" panose="020B0503020204020204" pitchFamily="34" charset="-122"/>
                <a:ea typeface="微软雅黑" panose="020B0503020204020204" pitchFamily="34" charset="-122"/>
              </a:rPr>
              <a:t>，</a:t>
            </a:r>
            <a:r>
              <a:rPr lang="en-US" altLang="zh-CN" sz="2000" kern="1200" dirty="0" err="1">
                <a:latin typeface="微软雅黑" panose="020B0503020204020204" pitchFamily="34" charset="-122"/>
                <a:ea typeface="微软雅黑" panose="020B0503020204020204" pitchFamily="34" charset="-122"/>
              </a:rPr>
              <a:t>scanf</a:t>
            </a:r>
            <a:r>
              <a:rPr lang="en-US" altLang="zh-CN" sz="2000" kern="1200" dirty="0">
                <a:latin typeface="微软雅黑" panose="020B0503020204020204" pitchFamily="34" charset="-122"/>
                <a:ea typeface="微软雅黑" panose="020B0503020204020204" pitchFamily="34" charset="-122"/>
              </a:rPr>
              <a:t> </a:t>
            </a:r>
            <a:r>
              <a:rPr lang="zh-CN" altLang="en-US" sz="2000" kern="1200" dirty="0">
                <a:latin typeface="微软雅黑" panose="020B0503020204020204" pitchFamily="34" charset="-122"/>
                <a:ea typeface="微软雅黑" panose="020B0503020204020204" pitchFamily="34" charset="-122"/>
              </a:rPr>
              <a:t>就是从这个文件读取数据；</a:t>
            </a:r>
            <a:endParaRPr lang="en-US" altLang="zh-CN" sz="2000" kern="12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u"/>
            </a:pPr>
            <a:r>
              <a:rPr lang="zh-CN" altLang="en-US" sz="2000" dirty="0">
                <a:solidFill>
                  <a:srgbClr val="FF0000"/>
                </a:solidFill>
                <a:latin typeface="微软雅黑" panose="020B0503020204020204" pitchFamily="34" charset="-122"/>
                <a:ea typeface="微软雅黑" panose="020B0503020204020204" pitchFamily="34" charset="-122"/>
              </a:rPr>
              <a:t>错误信息输出文件（</a:t>
            </a:r>
            <a:r>
              <a:rPr lang="en-US" altLang="zh-CN" sz="2000" dirty="0" err="1">
                <a:solidFill>
                  <a:srgbClr val="FF0000"/>
                </a:solidFill>
                <a:latin typeface="微软雅黑" panose="020B0503020204020204" pitchFamily="34" charset="-122"/>
                <a:ea typeface="微软雅黑" panose="020B0503020204020204" pitchFamily="34" charset="-122"/>
              </a:rPr>
              <a:t>stderr</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：通常指</a:t>
            </a:r>
            <a:r>
              <a:rPr lang="zh-CN" altLang="en-US" sz="2000" dirty="0">
                <a:solidFill>
                  <a:srgbClr val="FF0000"/>
                </a:solidFill>
                <a:latin typeface="微软雅黑" panose="020B0503020204020204" pitchFamily="34" charset="-122"/>
                <a:ea typeface="微软雅黑" panose="020B0503020204020204" pitchFamily="34" charset="-122"/>
              </a:rPr>
              <a:t>显示器</a:t>
            </a:r>
            <a:r>
              <a:rPr lang="zh-CN" altLang="en-US" sz="2000" dirty="0">
                <a:latin typeface="微软雅黑" panose="020B0503020204020204" pitchFamily="34" charset="-122"/>
                <a:ea typeface="微软雅黑" panose="020B0503020204020204" pitchFamily="34" charset="-122"/>
              </a:rPr>
              <a:t>，输出错误信息</a:t>
            </a:r>
            <a:r>
              <a:rPr lang="zh-CN" altLang="en-US" sz="2000" kern="1200" dirty="0">
                <a:latin typeface="微软雅黑" panose="020B0503020204020204" pitchFamily="34" charset="-122"/>
                <a:ea typeface="微软雅黑" panose="020B0503020204020204" pitchFamily="34" charset="-122"/>
              </a:rPr>
              <a:t>。</a:t>
            </a:r>
          </a:p>
        </p:txBody>
      </p:sp>
      <p:grpSp>
        <p:nvGrpSpPr>
          <p:cNvPr id="4" name="组合 3"/>
          <p:cNvGrpSpPr/>
          <p:nvPr/>
        </p:nvGrpSpPr>
        <p:grpSpPr>
          <a:xfrm>
            <a:off x="1399959" y="1072822"/>
            <a:ext cx="4008056" cy="2013881"/>
            <a:chOff x="539552" y="1700808"/>
            <a:chExt cx="8348604" cy="4696089"/>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1700808"/>
              <a:ext cx="8348604" cy="4696089"/>
            </a:xfrm>
            <a:prstGeom prst="rect">
              <a:avLst/>
            </a:prstGeom>
          </p:spPr>
        </p:pic>
        <p:grpSp>
          <p:nvGrpSpPr>
            <p:cNvPr id="6" name="组合 5"/>
            <p:cNvGrpSpPr/>
            <p:nvPr/>
          </p:nvGrpSpPr>
          <p:grpSpPr>
            <a:xfrm>
              <a:off x="2841871" y="2629232"/>
              <a:ext cx="3789786" cy="2114962"/>
              <a:chOff x="2743225" y="2629232"/>
              <a:chExt cx="3789786" cy="2114962"/>
            </a:xfrm>
          </p:grpSpPr>
          <p:pic>
            <p:nvPicPr>
              <p:cNvPr id="7" name="图片 6" descr="图片包含 建筑物&#10;&#10;已生成极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b="10383"/>
              <a:stretch>
                <a:fillRect/>
              </a:stretch>
            </p:blipFill>
            <p:spPr>
              <a:xfrm>
                <a:off x="2743225" y="2629232"/>
                <a:ext cx="2205610" cy="2114962"/>
              </a:xfrm>
              <a:prstGeom prst="rect">
                <a:avLst/>
              </a:prstGeom>
            </p:spPr>
          </p:pic>
          <p:pic>
            <p:nvPicPr>
              <p:cNvPr id="8" name="图片 7" descr="图片包含 建筑物&#10;&#10;已生成极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b="10383"/>
              <a:stretch>
                <a:fillRect/>
              </a:stretch>
            </p:blipFill>
            <p:spPr>
              <a:xfrm>
                <a:off x="4327401" y="2629232"/>
                <a:ext cx="2205610" cy="2114962"/>
              </a:xfrm>
              <a:prstGeom prst="rect">
                <a:avLst/>
              </a:prstGeom>
            </p:spPr>
          </p:pic>
        </p:grpSp>
      </p:grpSp>
      <p:sp>
        <p:nvSpPr>
          <p:cNvPr id="9" name="文本框 8"/>
          <p:cNvSpPr txBox="1"/>
          <p:nvPr/>
        </p:nvSpPr>
        <p:spPr>
          <a:xfrm>
            <a:off x="5142428" y="1269755"/>
            <a:ext cx="4523931"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Word</a:t>
            </a:r>
            <a:r>
              <a:rPr kumimoji="0" lang="zh-CN" altLang="en-US" sz="18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txt</a:t>
            </a:r>
            <a:r>
              <a:rPr kumimoji="0" lang="zh-CN" altLang="en-US" sz="18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.C</a:t>
            </a:r>
            <a:r>
              <a:rPr kumimoji="0" lang="zh-CN" altLang="en-US" sz="18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源文件，电影</a:t>
            </a:r>
            <a:r>
              <a:rPr kumimoji="0" lang="en-US" altLang="zh-CN" sz="18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endParaRPr>
          </a:p>
        </p:txBody>
      </p:sp>
      <p:pic>
        <p:nvPicPr>
          <p:cNvPr id="10" name="Picture 6" descr="https://timgsa.baidu.com/timg?image&amp;quality=80&amp;size=b9999_10000&amp;sec=1551177985914&amp;di=cf616f6200598ad95f6d025dcfb1bcf6&amp;imgtype=0&amp;src=http%3A%2F%2Fimg13.360buyimg.com%2Fn12%2Fg10%2FM00%2F1D%2F04%2FrBEQWVNeLYkIAAAAAAEd10BF6IYAAFtUwLHeWYAAR3v216.jpg%2521q7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20" t="29492" r="1281" b="34188"/>
          <a:stretch>
            <a:fillRect/>
          </a:stretch>
        </p:blipFill>
        <p:spPr bwMode="auto">
          <a:xfrm flipV="1">
            <a:off x="5267586" y="1911243"/>
            <a:ext cx="1145077" cy="36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9238" y="1756476"/>
            <a:ext cx="1033669" cy="893059"/>
          </a:xfrm>
          <a:prstGeom prst="rect">
            <a:avLst/>
          </a:prstGeom>
        </p:spPr>
      </p:pic>
      <p:sp>
        <p:nvSpPr>
          <p:cNvPr id="15" name="矩形 14"/>
          <p:cNvSpPr/>
          <p:nvPr/>
        </p:nvSpPr>
        <p:spPr bwMode="auto">
          <a:xfrm>
            <a:off x="4934325" y="1021791"/>
            <a:ext cx="4940135" cy="1896959"/>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
        <p:nvSpPr>
          <p:cNvPr id="16" name="Rectangle 2"/>
          <p:cNvSpPr>
            <a:spLocks noChangeArrowheads="1"/>
          </p:cNvSpPr>
          <p:nvPr/>
        </p:nvSpPr>
        <p:spPr bwMode="auto">
          <a:xfrm>
            <a:off x="618310" y="211315"/>
            <a:ext cx="9875066"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600" b="1" i="0" u="none" strike="noStrike" kern="1200" cap="none" spc="0" normalizeH="0" baseline="0" noProof="0" dirty="0">
                <a:ln>
                  <a:noFill/>
                </a:ln>
                <a:solidFill>
                  <a:srgbClr val="D32D17"/>
                </a:solidFill>
                <a:effectLst/>
                <a:uLnTx/>
                <a:uFillTx/>
                <a:latin typeface="Tahoma" panose="020B0604030504040204" pitchFamily="34" charset="0"/>
                <a:ea typeface="华文新魏" panose="02010800040101010101" pitchFamily="2" charset="-122"/>
                <a:cs typeface="+mn-cs"/>
              </a:rPr>
              <a:t>设备文件</a:t>
            </a:r>
            <a:endParaRPr kumimoji="1" lang="en-US" altLang="zh-CN" sz="3600" b="1" i="0" u="none" strike="noStrike" kern="1200" cap="none" spc="0" normalizeH="0" baseline="0" noProof="0" dirty="0">
              <a:ln>
                <a:noFill/>
              </a:ln>
              <a:solidFill>
                <a:srgbClr val="D32D17"/>
              </a:solidFill>
              <a:effectLst/>
              <a:uLnTx/>
              <a:uFillTx/>
              <a:latin typeface="Tahoma" panose="020B0604030504040204" pitchFamily="34" charset="0"/>
              <a:ea typeface="华文新魏" panose="02010800040101010101" pitchFamily="2" charset="-122"/>
              <a:cs typeface="+mn-cs"/>
            </a:endParaRPr>
          </a:p>
        </p:txBody>
      </p:sp>
    </p:spTree>
    <p:extLst>
      <p:ext uri="{BB962C8B-B14F-4D97-AF65-F5344CB8AC3E}">
        <p14:creationId xmlns:p14="http://schemas.microsoft.com/office/powerpoint/2010/main" val="346171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ChangeArrowheads="1"/>
          </p:cNvSpPr>
          <p:nvPr/>
        </p:nvSpPr>
        <p:spPr bwMode="auto">
          <a:xfrm>
            <a:off x="618309" y="285751"/>
            <a:ext cx="965916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rPr>
              <a:t>正文文件与二进制文件</a:t>
            </a:r>
            <a:endParaRPr kumimoji="0" lang="en-US" altLang="zh-CN"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endParaRPr>
          </a:p>
        </p:txBody>
      </p:sp>
      <p:sp>
        <p:nvSpPr>
          <p:cNvPr id="5" name="Rectangle 3"/>
          <p:cNvSpPr>
            <a:spLocks noChangeArrowheads="1"/>
          </p:cNvSpPr>
          <p:nvPr/>
        </p:nvSpPr>
        <p:spPr bwMode="auto">
          <a:xfrm>
            <a:off x="618309" y="1154487"/>
            <a:ext cx="5477691"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Times New Roman" panose="02020603050405020304" pitchFamily="18" charset="0"/>
                <a:ea typeface="宋体" panose="02010600030101010101" pitchFamily="2" charset="-122"/>
              </a:defRPr>
            </a:lvl1pPr>
            <a:lvl2pPr marL="742950" indent="-285750">
              <a:defRPr sz="2000">
                <a:solidFill>
                  <a:schemeClr val="tx1"/>
                </a:solidFill>
                <a:latin typeface="Times New Roman" panose="02020603050405020304" pitchFamily="18" charset="0"/>
                <a:ea typeface="宋体" panose="02010600030101010101" pitchFamily="2" charset="-122"/>
              </a:defRPr>
            </a:lvl2pPr>
            <a:lvl3pPr marL="1143000" indent="-228600">
              <a:defRPr sz="2000">
                <a:solidFill>
                  <a:schemeClr val="tx1"/>
                </a:solidFill>
                <a:latin typeface="Times New Roman" panose="02020603050405020304" pitchFamily="18" charset="0"/>
                <a:ea typeface="宋体" panose="02010600030101010101" pitchFamily="2" charset="-122"/>
              </a:defRPr>
            </a:lvl3pPr>
            <a:lvl4pPr marL="1600200" indent="-228600">
              <a:defRPr sz="2000">
                <a:solidFill>
                  <a:schemeClr val="tx1"/>
                </a:solidFill>
                <a:latin typeface="Times New Roman" panose="02020603050405020304" pitchFamily="18" charset="0"/>
                <a:ea typeface="宋体" panose="02010600030101010101" pitchFamily="2" charset="-122"/>
              </a:defRPr>
            </a:lvl4pPr>
            <a:lvl5pPr marL="2057400" indent="-228600">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pPr marL="342900" marR="0" lvl="0" indent="-342900" algn="just" defTabSz="457200" rtl="0" eaLnBrk="1" fontAlgn="auto" latinLnBrk="0" hangingPunct="1">
              <a:lnSpc>
                <a:spcPct val="120000"/>
              </a:lnSpc>
              <a:spcBef>
                <a:spcPct val="20000"/>
              </a:spcBef>
              <a:spcAft>
                <a:spcPts val="0"/>
              </a:spcAft>
              <a:buClrTx/>
              <a:buSzPct val="100000"/>
              <a:buFont typeface="Wingdings" panose="05000000000000000000" pitchFamily="2" charset="2"/>
              <a:buChar char="u"/>
              <a:tabLst/>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正文文件</a:t>
            </a:r>
            <a:r>
              <a:rPr kumimoji="0" lang="zh-CN" altLang="en-US" sz="24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（文本文件）：对字节按照某种</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字符集</a:t>
            </a:r>
            <a:r>
              <a:rPr kumimoji="0" lang="zh-CN" altLang="en-US" sz="24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（如</a:t>
            </a:r>
            <a:r>
              <a:rPr kumimoji="0" lang="en-US" altLang="zh-CN" sz="24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ASCII</a:t>
            </a:r>
            <a:r>
              <a:rPr kumimoji="0" lang="zh-CN" altLang="en-US" sz="24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编码）进行编码 ，如：</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123456780</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占</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9</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字节</a:t>
            </a:r>
            <a:endPar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800100" marR="0" lvl="1" indent="-342900" algn="just" defTabSz="457200" rtl="0" eaLnBrk="1" fontAlgn="auto" latinLnBrk="0" hangingPunct="1">
              <a:lnSpc>
                <a:spcPct val="120000"/>
              </a:lnSpc>
              <a:spcBef>
                <a:spcPct val="20000"/>
              </a:spcBef>
              <a:spcAft>
                <a:spcPts val="0"/>
              </a:spcAft>
              <a:buClrTx/>
              <a:buSzPct val="100000"/>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414191"/>
                </a:solidFill>
                <a:effectLst/>
                <a:uLnTx/>
                <a:uFillTx/>
                <a:latin typeface="微软雅黑" panose="020B0503020204020204" pitchFamily="34" charset="-122"/>
                <a:ea typeface="微软雅黑" panose="020B0503020204020204" pitchFamily="34" charset="-122"/>
                <a:cs typeface="+mn-cs"/>
              </a:rPr>
              <a:t>不同的操作系统中对正文文件的规定格式有所相同</a:t>
            </a:r>
            <a:endParaRPr kumimoji="0" lang="en-US" altLang="zh-CN" sz="2000" b="0" i="0" u="none" strike="noStrike" kern="1200" cap="none" spc="0" normalizeH="0" baseline="0" noProof="0" dirty="0">
              <a:ln>
                <a:noFill/>
              </a:ln>
              <a:solidFill>
                <a:srgbClr val="414191"/>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457200" rtl="0" eaLnBrk="1" fontAlgn="auto" latinLnBrk="0" hangingPunct="1">
              <a:lnSpc>
                <a:spcPct val="120000"/>
              </a:lnSpc>
              <a:spcBef>
                <a:spcPct val="20000"/>
              </a:spcBef>
              <a:spcAft>
                <a:spcPts val="0"/>
              </a:spcAft>
              <a:buClrTx/>
              <a:buSzPct val="100000"/>
              <a:buFont typeface="Wingdings" panose="05000000000000000000" pitchFamily="2" charset="2"/>
              <a:buChar char="u"/>
              <a:tabLst/>
              <a:defRPr/>
            </a:pPr>
            <a:r>
              <a:rPr kumimoji="0" lang="zh-CN" altLang="en-US" sz="24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二进制文件：数据按其在</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内存中的存储形式</a:t>
            </a:r>
            <a:r>
              <a:rPr kumimoji="0" lang="zh-CN" altLang="en-US" sz="24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原样存放（一个</a:t>
            </a:r>
            <a:r>
              <a:rPr kumimoji="0" lang="en-US" altLang="zh-CN" sz="24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int</a:t>
            </a:r>
            <a:r>
              <a:rPr kumimoji="0" lang="zh-CN" altLang="en-US" sz="24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占</a:t>
            </a:r>
            <a:r>
              <a:rPr kumimoji="0" lang="en-US" altLang="zh-CN" sz="24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4</a:t>
            </a:r>
            <a:r>
              <a:rPr kumimoji="0" lang="zh-CN" altLang="en-US" sz="24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个字节），如：</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123456780</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占</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4</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字节</a:t>
            </a:r>
            <a:endPar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3" cstate="print"/>
          <a:stretch>
            <a:fillRect/>
          </a:stretch>
        </p:blipFill>
        <p:spPr>
          <a:xfrm>
            <a:off x="6404239" y="968178"/>
            <a:ext cx="4301791" cy="560407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ChangeArrowheads="1"/>
          </p:cNvSpPr>
          <p:nvPr/>
        </p:nvSpPr>
        <p:spPr bwMode="auto">
          <a:xfrm>
            <a:off x="609601" y="285751"/>
            <a:ext cx="9667876"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rPr>
              <a:t>正文文件与二进制文件</a:t>
            </a:r>
          </a:p>
        </p:txBody>
      </p:sp>
      <p:pic>
        <p:nvPicPr>
          <p:cNvPr id="28" name="图片 2" descr="图片包含 电子产品, 硬盘&#10;&#10;已生成极高可信度的说明"/>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88677" y="5041490"/>
            <a:ext cx="2847873" cy="153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组合 28"/>
          <p:cNvGrpSpPr/>
          <p:nvPr/>
        </p:nvGrpSpPr>
        <p:grpSpPr>
          <a:xfrm>
            <a:off x="4015863" y="3645773"/>
            <a:ext cx="2448272" cy="1323578"/>
            <a:chOff x="5364088" y="2938661"/>
            <a:chExt cx="2448272" cy="1323578"/>
          </a:xfrm>
        </p:grpSpPr>
        <p:sp>
          <p:nvSpPr>
            <p:cNvPr id="30" name="矩形 29"/>
            <p:cNvSpPr/>
            <p:nvPr/>
          </p:nvSpPr>
          <p:spPr>
            <a:xfrm>
              <a:off x="5364088" y="2938661"/>
              <a:ext cx="2448272" cy="1323578"/>
            </a:xfrm>
            <a:prstGeom prst="rect">
              <a:avLst/>
            </a:prstGeom>
            <a:solidFill>
              <a:srgbClr val="4472C4"/>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3600" b="1"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1" name="文本框 30"/>
            <p:cNvSpPr txBox="1"/>
            <p:nvPr/>
          </p:nvSpPr>
          <p:spPr>
            <a:xfrm>
              <a:off x="5464913" y="3198143"/>
              <a:ext cx="506172"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外存</a:t>
              </a:r>
            </a:p>
          </p:txBody>
        </p:sp>
      </p:grpSp>
      <p:graphicFrame>
        <p:nvGraphicFramePr>
          <p:cNvPr id="32" name="表格 31"/>
          <p:cNvGraphicFramePr>
            <a:graphicFrameLocks noGrp="1"/>
          </p:cNvGraphicFramePr>
          <p:nvPr/>
        </p:nvGraphicFramePr>
        <p:xfrm>
          <a:off x="4591183" y="3920088"/>
          <a:ext cx="1620738" cy="181040"/>
        </p:xfrm>
        <a:graphic>
          <a:graphicData uri="http://schemas.openxmlformats.org/drawingml/2006/table">
            <a:tbl>
              <a:tblPr firstRow="1" bandRow="1"/>
              <a:tblGrid>
                <a:gridCol w="270123">
                  <a:extLst>
                    <a:ext uri="{9D8B030D-6E8A-4147-A177-3AD203B41FA5}">
                      <a16:colId xmlns:a16="http://schemas.microsoft.com/office/drawing/2014/main" val="20000"/>
                    </a:ext>
                  </a:extLst>
                </a:gridCol>
                <a:gridCol w="270123">
                  <a:extLst>
                    <a:ext uri="{9D8B030D-6E8A-4147-A177-3AD203B41FA5}">
                      <a16:colId xmlns:a16="http://schemas.microsoft.com/office/drawing/2014/main" val="20001"/>
                    </a:ext>
                  </a:extLst>
                </a:gridCol>
                <a:gridCol w="270123">
                  <a:extLst>
                    <a:ext uri="{9D8B030D-6E8A-4147-A177-3AD203B41FA5}">
                      <a16:colId xmlns:a16="http://schemas.microsoft.com/office/drawing/2014/main" val="20002"/>
                    </a:ext>
                  </a:extLst>
                </a:gridCol>
                <a:gridCol w="270123">
                  <a:extLst>
                    <a:ext uri="{9D8B030D-6E8A-4147-A177-3AD203B41FA5}">
                      <a16:colId xmlns:a16="http://schemas.microsoft.com/office/drawing/2014/main" val="20003"/>
                    </a:ext>
                  </a:extLst>
                </a:gridCol>
                <a:gridCol w="270123">
                  <a:extLst>
                    <a:ext uri="{9D8B030D-6E8A-4147-A177-3AD203B41FA5}">
                      <a16:colId xmlns:a16="http://schemas.microsoft.com/office/drawing/2014/main" val="20004"/>
                    </a:ext>
                  </a:extLst>
                </a:gridCol>
                <a:gridCol w="270123">
                  <a:extLst>
                    <a:ext uri="{9D8B030D-6E8A-4147-A177-3AD203B41FA5}">
                      <a16:colId xmlns:a16="http://schemas.microsoft.com/office/drawing/2014/main" val="20005"/>
                    </a:ext>
                  </a:extLst>
                </a:gridCol>
              </a:tblGrid>
              <a:tr h="181040">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700" dirty="0"/>
                        <a:t>10</a:t>
                      </a:r>
                      <a:endParaRPr lang="zh-CN" altLang="en-US" sz="700" dirty="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700" dirty="0"/>
                        <a:t>11</a:t>
                      </a:r>
                      <a:endParaRPr lang="zh-CN" altLang="en-US" sz="700" dirty="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zh-CN" altLang="en-US" sz="700" dirty="0"/>
                        <a:t>。。。</a:t>
                      </a:r>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endParaRPr lang="zh-CN" altLang="en-US" sz="70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endParaRPr lang="zh-CN" altLang="en-US" sz="70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endParaRPr lang="zh-CN" altLang="en-US" sz="700" dirty="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0"/>
                  </a:ext>
                </a:extLst>
              </a:tr>
            </a:tbl>
          </a:graphicData>
        </a:graphic>
      </p:graphicFrame>
      <p:graphicFrame>
        <p:nvGraphicFramePr>
          <p:cNvPr id="33" name="表格 32"/>
          <p:cNvGraphicFramePr>
            <a:graphicFrameLocks noGrp="1"/>
          </p:cNvGraphicFramePr>
          <p:nvPr/>
        </p:nvGraphicFramePr>
        <p:xfrm>
          <a:off x="4591183" y="4176289"/>
          <a:ext cx="1620738" cy="181040"/>
        </p:xfrm>
        <a:graphic>
          <a:graphicData uri="http://schemas.openxmlformats.org/drawingml/2006/table">
            <a:tbl>
              <a:tblPr firstRow="1" bandRow="1"/>
              <a:tblGrid>
                <a:gridCol w="270123">
                  <a:extLst>
                    <a:ext uri="{9D8B030D-6E8A-4147-A177-3AD203B41FA5}">
                      <a16:colId xmlns:a16="http://schemas.microsoft.com/office/drawing/2014/main" val="20000"/>
                    </a:ext>
                  </a:extLst>
                </a:gridCol>
                <a:gridCol w="270123">
                  <a:extLst>
                    <a:ext uri="{9D8B030D-6E8A-4147-A177-3AD203B41FA5}">
                      <a16:colId xmlns:a16="http://schemas.microsoft.com/office/drawing/2014/main" val="20001"/>
                    </a:ext>
                  </a:extLst>
                </a:gridCol>
                <a:gridCol w="270123">
                  <a:extLst>
                    <a:ext uri="{9D8B030D-6E8A-4147-A177-3AD203B41FA5}">
                      <a16:colId xmlns:a16="http://schemas.microsoft.com/office/drawing/2014/main" val="20002"/>
                    </a:ext>
                  </a:extLst>
                </a:gridCol>
                <a:gridCol w="270123">
                  <a:extLst>
                    <a:ext uri="{9D8B030D-6E8A-4147-A177-3AD203B41FA5}">
                      <a16:colId xmlns:a16="http://schemas.microsoft.com/office/drawing/2014/main" val="20003"/>
                    </a:ext>
                  </a:extLst>
                </a:gridCol>
                <a:gridCol w="270123">
                  <a:extLst>
                    <a:ext uri="{9D8B030D-6E8A-4147-A177-3AD203B41FA5}">
                      <a16:colId xmlns:a16="http://schemas.microsoft.com/office/drawing/2014/main" val="20004"/>
                    </a:ext>
                  </a:extLst>
                </a:gridCol>
                <a:gridCol w="270123">
                  <a:extLst>
                    <a:ext uri="{9D8B030D-6E8A-4147-A177-3AD203B41FA5}">
                      <a16:colId xmlns:a16="http://schemas.microsoft.com/office/drawing/2014/main" val="20005"/>
                    </a:ext>
                  </a:extLst>
                </a:gridCol>
              </a:tblGrid>
              <a:tr h="181040">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700" dirty="0"/>
                        <a:t>10</a:t>
                      </a:r>
                      <a:endParaRPr lang="zh-CN" altLang="en-US" sz="700" dirty="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700" dirty="0"/>
                        <a:t>11</a:t>
                      </a:r>
                      <a:endParaRPr lang="zh-CN" altLang="en-US" sz="700" dirty="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zh-CN" altLang="en-US" sz="700" dirty="0"/>
                        <a:t>。。。</a:t>
                      </a:r>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endParaRPr lang="zh-CN" altLang="en-US" sz="70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endParaRPr lang="zh-CN" altLang="en-US" sz="70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endParaRPr lang="zh-CN" altLang="en-US" sz="700" dirty="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0"/>
                  </a:ext>
                </a:extLst>
              </a:tr>
            </a:tbl>
          </a:graphicData>
        </a:graphic>
      </p:graphicFrame>
      <p:graphicFrame>
        <p:nvGraphicFramePr>
          <p:cNvPr id="34" name="表格 33"/>
          <p:cNvGraphicFramePr>
            <a:graphicFrameLocks noGrp="1"/>
          </p:cNvGraphicFramePr>
          <p:nvPr/>
        </p:nvGraphicFramePr>
        <p:xfrm>
          <a:off x="4591183" y="4429468"/>
          <a:ext cx="1620738" cy="181040"/>
        </p:xfrm>
        <a:graphic>
          <a:graphicData uri="http://schemas.openxmlformats.org/drawingml/2006/table">
            <a:tbl>
              <a:tblPr firstRow="1" bandRow="1"/>
              <a:tblGrid>
                <a:gridCol w="270123">
                  <a:extLst>
                    <a:ext uri="{9D8B030D-6E8A-4147-A177-3AD203B41FA5}">
                      <a16:colId xmlns:a16="http://schemas.microsoft.com/office/drawing/2014/main" val="20000"/>
                    </a:ext>
                  </a:extLst>
                </a:gridCol>
                <a:gridCol w="270123">
                  <a:extLst>
                    <a:ext uri="{9D8B030D-6E8A-4147-A177-3AD203B41FA5}">
                      <a16:colId xmlns:a16="http://schemas.microsoft.com/office/drawing/2014/main" val="20001"/>
                    </a:ext>
                  </a:extLst>
                </a:gridCol>
                <a:gridCol w="270123">
                  <a:extLst>
                    <a:ext uri="{9D8B030D-6E8A-4147-A177-3AD203B41FA5}">
                      <a16:colId xmlns:a16="http://schemas.microsoft.com/office/drawing/2014/main" val="20002"/>
                    </a:ext>
                  </a:extLst>
                </a:gridCol>
                <a:gridCol w="270123">
                  <a:extLst>
                    <a:ext uri="{9D8B030D-6E8A-4147-A177-3AD203B41FA5}">
                      <a16:colId xmlns:a16="http://schemas.microsoft.com/office/drawing/2014/main" val="20003"/>
                    </a:ext>
                  </a:extLst>
                </a:gridCol>
                <a:gridCol w="270123">
                  <a:extLst>
                    <a:ext uri="{9D8B030D-6E8A-4147-A177-3AD203B41FA5}">
                      <a16:colId xmlns:a16="http://schemas.microsoft.com/office/drawing/2014/main" val="20004"/>
                    </a:ext>
                  </a:extLst>
                </a:gridCol>
                <a:gridCol w="270123">
                  <a:extLst>
                    <a:ext uri="{9D8B030D-6E8A-4147-A177-3AD203B41FA5}">
                      <a16:colId xmlns:a16="http://schemas.microsoft.com/office/drawing/2014/main" val="20005"/>
                    </a:ext>
                  </a:extLst>
                </a:gridCol>
              </a:tblGrid>
              <a:tr h="181040">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700" dirty="0"/>
                        <a:t>10</a:t>
                      </a:r>
                      <a:endParaRPr lang="zh-CN" altLang="en-US" sz="700" dirty="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700" dirty="0"/>
                        <a:t>11</a:t>
                      </a:r>
                      <a:endParaRPr lang="zh-CN" altLang="en-US" sz="700" dirty="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zh-CN" altLang="en-US" sz="700" dirty="0"/>
                        <a:t>。。。</a:t>
                      </a:r>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endParaRPr lang="zh-CN" altLang="en-US" sz="70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endParaRPr lang="zh-CN" altLang="en-US" sz="70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endParaRPr lang="zh-CN" altLang="en-US" sz="700" dirty="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0"/>
                  </a:ext>
                </a:extLst>
              </a:tr>
            </a:tbl>
          </a:graphicData>
        </a:graphic>
      </p:graphicFrame>
      <p:grpSp>
        <p:nvGrpSpPr>
          <p:cNvPr id="35" name="组合 34"/>
          <p:cNvGrpSpPr/>
          <p:nvPr/>
        </p:nvGrpSpPr>
        <p:grpSpPr>
          <a:xfrm>
            <a:off x="3500548" y="1235717"/>
            <a:ext cx="1399184" cy="1661674"/>
            <a:chOff x="1206587" y="3909321"/>
            <a:chExt cx="1248088" cy="1661674"/>
          </a:xfrm>
        </p:grpSpPr>
        <p:sp>
          <p:nvSpPr>
            <p:cNvPr id="36" name="file_338913"/>
            <p:cNvSpPr>
              <a:spLocks noChangeAspect="1"/>
            </p:cNvSpPr>
            <p:nvPr/>
          </p:nvSpPr>
          <p:spPr bwMode="auto">
            <a:xfrm>
              <a:off x="1206587" y="3909321"/>
              <a:ext cx="1248088" cy="1661674"/>
            </a:xfrm>
            <a:custGeom>
              <a:avLst/>
              <a:gdLst>
                <a:gd name="T0" fmla="*/ 5109 w 5120"/>
                <a:gd name="T1" fmla="*/ 1794 h 6827"/>
                <a:gd name="T2" fmla="*/ 5079 w 5120"/>
                <a:gd name="T3" fmla="*/ 1748 h 6827"/>
                <a:gd name="T4" fmla="*/ 3372 w 5120"/>
                <a:gd name="T5" fmla="*/ 42 h 6827"/>
                <a:gd name="T6" fmla="*/ 3271 w 5120"/>
                <a:gd name="T7" fmla="*/ 0 h 6827"/>
                <a:gd name="T8" fmla="*/ 143 w 5120"/>
                <a:gd name="T9" fmla="*/ 0 h 6827"/>
                <a:gd name="T10" fmla="*/ 0 w 5120"/>
                <a:gd name="T11" fmla="*/ 142 h 6827"/>
                <a:gd name="T12" fmla="*/ 0 w 5120"/>
                <a:gd name="T13" fmla="*/ 6684 h 6827"/>
                <a:gd name="T14" fmla="*/ 143 w 5120"/>
                <a:gd name="T15" fmla="*/ 6827 h 6827"/>
                <a:gd name="T16" fmla="*/ 4978 w 5120"/>
                <a:gd name="T17" fmla="*/ 6827 h 6827"/>
                <a:gd name="T18" fmla="*/ 5120 w 5120"/>
                <a:gd name="T19" fmla="*/ 6684 h 6827"/>
                <a:gd name="T20" fmla="*/ 5120 w 5120"/>
                <a:gd name="T21" fmla="*/ 1849 h 6827"/>
                <a:gd name="T22" fmla="*/ 5109 w 5120"/>
                <a:gd name="T23" fmla="*/ 1794 h 6827"/>
                <a:gd name="T24" fmla="*/ 3414 w 5120"/>
                <a:gd name="T25" fmla="*/ 486 h 6827"/>
                <a:gd name="T26" fmla="*/ 4635 w 5120"/>
                <a:gd name="T27" fmla="*/ 1707 h 6827"/>
                <a:gd name="T28" fmla="*/ 3414 w 5120"/>
                <a:gd name="T29" fmla="*/ 1707 h 6827"/>
                <a:gd name="T30" fmla="*/ 3414 w 5120"/>
                <a:gd name="T31" fmla="*/ 486 h 6827"/>
                <a:gd name="T32" fmla="*/ 4836 w 5120"/>
                <a:gd name="T33" fmla="*/ 6542 h 6827"/>
                <a:gd name="T34" fmla="*/ 285 w 5120"/>
                <a:gd name="T35" fmla="*/ 6542 h 6827"/>
                <a:gd name="T36" fmla="*/ 285 w 5120"/>
                <a:gd name="T37" fmla="*/ 284 h 6827"/>
                <a:gd name="T38" fmla="*/ 3129 w 5120"/>
                <a:gd name="T39" fmla="*/ 284 h 6827"/>
                <a:gd name="T40" fmla="*/ 3129 w 5120"/>
                <a:gd name="T41" fmla="*/ 1849 h 6827"/>
                <a:gd name="T42" fmla="*/ 3271 w 5120"/>
                <a:gd name="T43" fmla="*/ 1991 h 6827"/>
                <a:gd name="T44" fmla="*/ 4836 w 5120"/>
                <a:gd name="T45" fmla="*/ 1991 h 6827"/>
                <a:gd name="T46" fmla="*/ 4836 w 5120"/>
                <a:gd name="T47" fmla="*/ 654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0" h="6827">
                  <a:moveTo>
                    <a:pt x="5109" y="1794"/>
                  </a:moveTo>
                  <a:cubicBezTo>
                    <a:pt x="5102" y="1777"/>
                    <a:pt x="5092" y="1761"/>
                    <a:pt x="5079" y="1748"/>
                  </a:cubicBezTo>
                  <a:lnTo>
                    <a:pt x="3372" y="42"/>
                  </a:lnTo>
                  <a:cubicBezTo>
                    <a:pt x="3345" y="15"/>
                    <a:pt x="3309" y="0"/>
                    <a:pt x="3271" y="0"/>
                  </a:cubicBezTo>
                  <a:lnTo>
                    <a:pt x="143" y="0"/>
                  </a:lnTo>
                  <a:cubicBezTo>
                    <a:pt x="64" y="0"/>
                    <a:pt x="0" y="64"/>
                    <a:pt x="0" y="142"/>
                  </a:cubicBezTo>
                  <a:lnTo>
                    <a:pt x="0" y="6684"/>
                  </a:lnTo>
                  <a:cubicBezTo>
                    <a:pt x="0" y="6763"/>
                    <a:pt x="64" y="6827"/>
                    <a:pt x="143" y="6827"/>
                  </a:cubicBezTo>
                  <a:lnTo>
                    <a:pt x="4978" y="6827"/>
                  </a:lnTo>
                  <a:cubicBezTo>
                    <a:pt x="5057" y="6827"/>
                    <a:pt x="5120" y="6763"/>
                    <a:pt x="5120" y="6684"/>
                  </a:cubicBezTo>
                  <a:lnTo>
                    <a:pt x="5120" y="1849"/>
                  </a:lnTo>
                  <a:cubicBezTo>
                    <a:pt x="5120" y="1830"/>
                    <a:pt x="5117" y="1811"/>
                    <a:pt x="5109" y="1794"/>
                  </a:cubicBezTo>
                  <a:close/>
                  <a:moveTo>
                    <a:pt x="3414" y="486"/>
                  </a:moveTo>
                  <a:lnTo>
                    <a:pt x="4635" y="1707"/>
                  </a:lnTo>
                  <a:lnTo>
                    <a:pt x="3414" y="1707"/>
                  </a:lnTo>
                  <a:lnTo>
                    <a:pt x="3414" y="486"/>
                  </a:lnTo>
                  <a:close/>
                  <a:moveTo>
                    <a:pt x="4836" y="6542"/>
                  </a:moveTo>
                  <a:lnTo>
                    <a:pt x="285" y="6542"/>
                  </a:lnTo>
                  <a:lnTo>
                    <a:pt x="285" y="284"/>
                  </a:lnTo>
                  <a:lnTo>
                    <a:pt x="3129" y="284"/>
                  </a:lnTo>
                  <a:lnTo>
                    <a:pt x="3129" y="1849"/>
                  </a:lnTo>
                  <a:cubicBezTo>
                    <a:pt x="3129" y="1927"/>
                    <a:pt x="3193" y="1991"/>
                    <a:pt x="3271" y="1991"/>
                  </a:cubicBezTo>
                  <a:lnTo>
                    <a:pt x="4836" y="1991"/>
                  </a:lnTo>
                  <a:lnTo>
                    <a:pt x="4836" y="6542"/>
                  </a:lnTo>
                  <a:close/>
                </a:path>
              </a:pathLst>
            </a:custGeom>
            <a:solidFill>
              <a:srgbClr val="4472C4"/>
            </a:solidFill>
            <a:ln>
              <a:noFill/>
            </a:ln>
          </p:spPr>
        </p:sp>
        <p:sp>
          <p:nvSpPr>
            <p:cNvPr id="37" name="文本框 36"/>
            <p:cNvSpPr txBox="1"/>
            <p:nvPr/>
          </p:nvSpPr>
          <p:spPr>
            <a:xfrm>
              <a:off x="1384520" y="4564755"/>
              <a:ext cx="100617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#include &lt;</a:t>
              </a:r>
              <a:r>
                <a:rPr kumimoji="1" lang="en-US" altLang="zh-CN" sz="1400" b="1" i="0" u="none" strike="noStrike" kern="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stdio.h</a:t>
              </a:r>
              <a:r>
                <a:rPr kumimoji="1" lang="en-US" altLang="zh-CN" sz="14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&gt;</a:t>
              </a:r>
              <a:endParaRPr kumimoji="1" lang="zh-CN" altLang="en-US" sz="14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38" name="组合 37"/>
          <p:cNvGrpSpPr/>
          <p:nvPr/>
        </p:nvGrpSpPr>
        <p:grpSpPr>
          <a:xfrm>
            <a:off x="5840091" y="1258147"/>
            <a:ext cx="1248088" cy="1661674"/>
            <a:chOff x="1206587" y="3909321"/>
            <a:chExt cx="1248088" cy="1661674"/>
          </a:xfrm>
        </p:grpSpPr>
        <p:sp>
          <p:nvSpPr>
            <p:cNvPr id="39" name="file_338913"/>
            <p:cNvSpPr>
              <a:spLocks noChangeAspect="1"/>
            </p:cNvSpPr>
            <p:nvPr/>
          </p:nvSpPr>
          <p:spPr bwMode="auto">
            <a:xfrm>
              <a:off x="1206587" y="3909321"/>
              <a:ext cx="1248088" cy="1661674"/>
            </a:xfrm>
            <a:custGeom>
              <a:avLst/>
              <a:gdLst>
                <a:gd name="T0" fmla="*/ 5109 w 5120"/>
                <a:gd name="T1" fmla="*/ 1794 h 6827"/>
                <a:gd name="T2" fmla="*/ 5079 w 5120"/>
                <a:gd name="T3" fmla="*/ 1748 h 6827"/>
                <a:gd name="T4" fmla="*/ 3372 w 5120"/>
                <a:gd name="T5" fmla="*/ 42 h 6827"/>
                <a:gd name="T6" fmla="*/ 3271 w 5120"/>
                <a:gd name="T7" fmla="*/ 0 h 6827"/>
                <a:gd name="T8" fmla="*/ 143 w 5120"/>
                <a:gd name="T9" fmla="*/ 0 h 6827"/>
                <a:gd name="T10" fmla="*/ 0 w 5120"/>
                <a:gd name="T11" fmla="*/ 142 h 6827"/>
                <a:gd name="T12" fmla="*/ 0 w 5120"/>
                <a:gd name="T13" fmla="*/ 6684 h 6827"/>
                <a:gd name="T14" fmla="*/ 143 w 5120"/>
                <a:gd name="T15" fmla="*/ 6827 h 6827"/>
                <a:gd name="T16" fmla="*/ 4978 w 5120"/>
                <a:gd name="T17" fmla="*/ 6827 h 6827"/>
                <a:gd name="T18" fmla="*/ 5120 w 5120"/>
                <a:gd name="T19" fmla="*/ 6684 h 6827"/>
                <a:gd name="T20" fmla="*/ 5120 w 5120"/>
                <a:gd name="T21" fmla="*/ 1849 h 6827"/>
                <a:gd name="T22" fmla="*/ 5109 w 5120"/>
                <a:gd name="T23" fmla="*/ 1794 h 6827"/>
                <a:gd name="T24" fmla="*/ 3414 w 5120"/>
                <a:gd name="T25" fmla="*/ 486 h 6827"/>
                <a:gd name="T26" fmla="*/ 4635 w 5120"/>
                <a:gd name="T27" fmla="*/ 1707 h 6827"/>
                <a:gd name="T28" fmla="*/ 3414 w 5120"/>
                <a:gd name="T29" fmla="*/ 1707 h 6827"/>
                <a:gd name="T30" fmla="*/ 3414 w 5120"/>
                <a:gd name="T31" fmla="*/ 486 h 6827"/>
                <a:gd name="T32" fmla="*/ 4836 w 5120"/>
                <a:gd name="T33" fmla="*/ 6542 h 6827"/>
                <a:gd name="T34" fmla="*/ 285 w 5120"/>
                <a:gd name="T35" fmla="*/ 6542 h 6827"/>
                <a:gd name="T36" fmla="*/ 285 w 5120"/>
                <a:gd name="T37" fmla="*/ 284 h 6827"/>
                <a:gd name="T38" fmla="*/ 3129 w 5120"/>
                <a:gd name="T39" fmla="*/ 284 h 6827"/>
                <a:gd name="T40" fmla="*/ 3129 w 5120"/>
                <a:gd name="T41" fmla="*/ 1849 h 6827"/>
                <a:gd name="T42" fmla="*/ 3271 w 5120"/>
                <a:gd name="T43" fmla="*/ 1991 h 6827"/>
                <a:gd name="T44" fmla="*/ 4836 w 5120"/>
                <a:gd name="T45" fmla="*/ 1991 h 6827"/>
                <a:gd name="T46" fmla="*/ 4836 w 5120"/>
                <a:gd name="T47" fmla="*/ 654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0" h="6827">
                  <a:moveTo>
                    <a:pt x="5109" y="1794"/>
                  </a:moveTo>
                  <a:cubicBezTo>
                    <a:pt x="5102" y="1777"/>
                    <a:pt x="5092" y="1761"/>
                    <a:pt x="5079" y="1748"/>
                  </a:cubicBezTo>
                  <a:lnTo>
                    <a:pt x="3372" y="42"/>
                  </a:lnTo>
                  <a:cubicBezTo>
                    <a:pt x="3345" y="15"/>
                    <a:pt x="3309" y="0"/>
                    <a:pt x="3271" y="0"/>
                  </a:cubicBezTo>
                  <a:lnTo>
                    <a:pt x="143" y="0"/>
                  </a:lnTo>
                  <a:cubicBezTo>
                    <a:pt x="64" y="0"/>
                    <a:pt x="0" y="64"/>
                    <a:pt x="0" y="142"/>
                  </a:cubicBezTo>
                  <a:lnTo>
                    <a:pt x="0" y="6684"/>
                  </a:lnTo>
                  <a:cubicBezTo>
                    <a:pt x="0" y="6763"/>
                    <a:pt x="64" y="6827"/>
                    <a:pt x="143" y="6827"/>
                  </a:cubicBezTo>
                  <a:lnTo>
                    <a:pt x="4978" y="6827"/>
                  </a:lnTo>
                  <a:cubicBezTo>
                    <a:pt x="5057" y="6827"/>
                    <a:pt x="5120" y="6763"/>
                    <a:pt x="5120" y="6684"/>
                  </a:cubicBezTo>
                  <a:lnTo>
                    <a:pt x="5120" y="1849"/>
                  </a:lnTo>
                  <a:cubicBezTo>
                    <a:pt x="5120" y="1830"/>
                    <a:pt x="5117" y="1811"/>
                    <a:pt x="5109" y="1794"/>
                  </a:cubicBezTo>
                  <a:close/>
                  <a:moveTo>
                    <a:pt x="3414" y="486"/>
                  </a:moveTo>
                  <a:lnTo>
                    <a:pt x="4635" y="1707"/>
                  </a:lnTo>
                  <a:lnTo>
                    <a:pt x="3414" y="1707"/>
                  </a:lnTo>
                  <a:lnTo>
                    <a:pt x="3414" y="486"/>
                  </a:lnTo>
                  <a:close/>
                  <a:moveTo>
                    <a:pt x="4836" y="6542"/>
                  </a:moveTo>
                  <a:lnTo>
                    <a:pt x="285" y="6542"/>
                  </a:lnTo>
                  <a:lnTo>
                    <a:pt x="285" y="284"/>
                  </a:lnTo>
                  <a:lnTo>
                    <a:pt x="3129" y="284"/>
                  </a:lnTo>
                  <a:lnTo>
                    <a:pt x="3129" y="1849"/>
                  </a:lnTo>
                  <a:cubicBezTo>
                    <a:pt x="3129" y="1927"/>
                    <a:pt x="3193" y="1991"/>
                    <a:pt x="3271" y="1991"/>
                  </a:cubicBezTo>
                  <a:lnTo>
                    <a:pt x="4836" y="1991"/>
                  </a:lnTo>
                  <a:lnTo>
                    <a:pt x="4836" y="6542"/>
                  </a:lnTo>
                  <a:close/>
                </a:path>
              </a:pathLst>
            </a:custGeom>
            <a:solidFill>
              <a:srgbClr val="4472C4"/>
            </a:solidFill>
            <a:ln>
              <a:noFill/>
            </a:ln>
          </p:spPr>
        </p:sp>
        <p:sp>
          <p:nvSpPr>
            <p:cNvPr id="40" name="文本框 39"/>
            <p:cNvSpPr txBox="1"/>
            <p:nvPr/>
          </p:nvSpPr>
          <p:spPr>
            <a:xfrm>
              <a:off x="1384520" y="4564755"/>
              <a:ext cx="1006176"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010010110011000100010</a:t>
              </a:r>
              <a:endParaRPr kumimoji="1" lang="zh-CN" altLang="en-US" sz="14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41" name="矩形 40"/>
          <p:cNvSpPr/>
          <p:nvPr/>
        </p:nvSpPr>
        <p:spPr>
          <a:xfrm>
            <a:off x="1780674" y="5422338"/>
            <a:ext cx="1999772" cy="864096"/>
          </a:xfrm>
          <a:prstGeom prst="rect">
            <a:avLst/>
          </a:prstGeom>
          <a:noFill/>
          <a:ln>
            <a:solidFill>
              <a:srgbClr val="5B9BD5">
                <a:lumMod val="60000"/>
                <a:lumOff val="40000"/>
              </a:srgbClr>
            </a:solidFill>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所有文件内容都以二进制存储</a:t>
            </a:r>
          </a:p>
        </p:txBody>
      </p:sp>
      <p:sp>
        <p:nvSpPr>
          <p:cNvPr id="42" name="two-arrows-pointing-right-and-left_46246"/>
          <p:cNvSpPr>
            <a:spLocks noChangeAspect="1"/>
          </p:cNvSpPr>
          <p:nvPr/>
        </p:nvSpPr>
        <p:spPr bwMode="auto">
          <a:xfrm rot="5400000">
            <a:off x="3811846" y="3066356"/>
            <a:ext cx="609685" cy="338445"/>
          </a:xfrm>
          <a:custGeom>
            <a:avLst/>
            <a:gdLst>
              <a:gd name="connsiteX0" fmla="*/ 453156 w 606227"/>
              <a:gd name="connsiteY0" fmla="*/ 160113 h 336526"/>
              <a:gd name="connsiteX1" fmla="*/ 606227 w 606227"/>
              <a:gd name="connsiteY1" fmla="*/ 248360 h 336526"/>
              <a:gd name="connsiteX2" fmla="*/ 453156 w 606227"/>
              <a:gd name="connsiteY2" fmla="*/ 336526 h 336526"/>
              <a:gd name="connsiteX3" fmla="*/ 453156 w 606227"/>
              <a:gd name="connsiteY3" fmla="*/ 281909 h 336526"/>
              <a:gd name="connsiteX4" fmla="*/ 184105 w 606227"/>
              <a:gd name="connsiteY4" fmla="*/ 281909 h 336526"/>
              <a:gd name="connsiteX5" fmla="*/ 184105 w 606227"/>
              <a:gd name="connsiteY5" fmla="*/ 209625 h 336526"/>
              <a:gd name="connsiteX6" fmla="*/ 453156 w 606227"/>
              <a:gd name="connsiteY6" fmla="*/ 209625 h 336526"/>
              <a:gd name="connsiteX7" fmla="*/ 153071 w 606227"/>
              <a:gd name="connsiteY7" fmla="*/ 0 h 336526"/>
              <a:gd name="connsiteX8" fmla="*/ 153071 w 606227"/>
              <a:gd name="connsiteY8" fmla="*/ 54614 h 336526"/>
              <a:gd name="connsiteX9" fmla="*/ 422122 w 606227"/>
              <a:gd name="connsiteY9" fmla="*/ 54614 h 336526"/>
              <a:gd name="connsiteX10" fmla="*/ 422122 w 606227"/>
              <a:gd name="connsiteY10" fmla="*/ 126974 h 336526"/>
              <a:gd name="connsiteX11" fmla="*/ 153071 w 606227"/>
              <a:gd name="connsiteY11" fmla="*/ 126974 h 336526"/>
              <a:gd name="connsiteX12" fmla="*/ 153071 w 606227"/>
              <a:gd name="connsiteY12" fmla="*/ 176484 h 336526"/>
              <a:gd name="connsiteX13" fmla="*/ 0 w 606227"/>
              <a:gd name="connsiteY13" fmla="*/ 88242 h 33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6227" h="336526">
                <a:moveTo>
                  <a:pt x="453156" y="160113"/>
                </a:moveTo>
                <a:lnTo>
                  <a:pt x="606227" y="248360"/>
                </a:lnTo>
                <a:lnTo>
                  <a:pt x="453156" y="336526"/>
                </a:lnTo>
                <a:lnTo>
                  <a:pt x="453156" y="281909"/>
                </a:lnTo>
                <a:lnTo>
                  <a:pt x="184105" y="281909"/>
                </a:lnTo>
                <a:lnTo>
                  <a:pt x="184105" y="209625"/>
                </a:lnTo>
                <a:lnTo>
                  <a:pt x="453156" y="209625"/>
                </a:lnTo>
                <a:close/>
                <a:moveTo>
                  <a:pt x="153071" y="0"/>
                </a:moveTo>
                <a:lnTo>
                  <a:pt x="153071" y="54614"/>
                </a:lnTo>
                <a:lnTo>
                  <a:pt x="422122" y="54614"/>
                </a:lnTo>
                <a:lnTo>
                  <a:pt x="422122" y="126974"/>
                </a:lnTo>
                <a:lnTo>
                  <a:pt x="153071" y="126974"/>
                </a:lnTo>
                <a:lnTo>
                  <a:pt x="153071" y="176484"/>
                </a:lnTo>
                <a:lnTo>
                  <a:pt x="0" y="88242"/>
                </a:lnTo>
                <a:close/>
              </a:path>
            </a:pathLst>
          </a:custGeom>
          <a:solidFill>
            <a:srgbClr val="4472C4"/>
          </a:solidFill>
          <a:ln>
            <a:noFill/>
          </a:ln>
        </p:spPr>
      </p:sp>
      <p:sp>
        <p:nvSpPr>
          <p:cNvPr id="43" name="矩形 42"/>
          <p:cNvSpPr/>
          <p:nvPr/>
        </p:nvSpPr>
        <p:spPr>
          <a:xfrm>
            <a:off x="2738703" y="2994983"/>
            <a:ext cx="1126748" cy="425377"/>
          </a:xfrm>
          <a:prstGeom prst="rect">
            <a:avLst/>
          </a:prstGeom>
          <a:noFill/>
          <a:ln>
            <a:solidFill>
              <a:srgbClr val="5B9BD5">
                <a:lumMod val="60000"/>
                <a:lumOff val="40000"/>
              </a:srgbClr>
            </a:solidFill>
          </a:ln>
        </p:spPr>
        <p:txBody>
          <a:bodyPr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16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文本编码</a:t>
            </a:r>
          </a:p>
        </p:txBody>
      </p:sp>
      <p:sp>
        <p:nvSpPr>
          <p:cNvPr id="44" name="矩形 43"/>
          <p:cNvSpPr/>
          <p:nvPr/>
        </p:nvSpPr>
        <p:spPr>
          <a:xfrm>
            <a:off x="6977565" y="3043679"/>
            <a:ext cx="3393497" cy="425377"/>
          </a:xfrm>
          <a:prstGeom prst="rect">
            <a:avLst/>
          </a:prstGeom>
          <a:noFill/>
          <a:ln>
            <a:solidFill>
              <a:srgbClr val="5B9BD5">
                <a:lumMod val="60000"/>
                <a:lumOff val="40000"/>
              </a:srgbClr>
            </a:solidFill>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6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任意编码（跟实际文件格式相关）</a:t>
            </a:r>
          </a:p>
        </p:txBody>
      </p:sp>
      <p:sp>
        <p:nvSpPr>
          <p:cNvPr id="45" name="two-arrows-pointing-right-and-left_46246"/>
          <p:cNvSpPr>
            <a:spLocks noChangeAspect="1"/>
          </p:cNvSpPr>
          <p:nvPr/>
        </p:nvSpPr>
        <p:spPr bwMode="auto">
          <a:xfrm rot="5400000">
            <a:off x="6159292" y="3138240"/>
            <a:ext cx="609685" cy="338445"/>
          </a:xfrm>
          <a:custGeom>
            <a:avLst/>
            <a:gdLst>
              <a:gd name="connsiteX0" fmla="*/ 453156 w 606227"/>
              <a:gd name="connsiteY0" fmla="*/ 160113 h 336526"/>
              <a:gd name="connsiteX1" fmla="*/ 606227 w 606227"/>
              <a:gd name="connsiteY1" fmla="*/ 248360 h 336526"/>
              <a:gd name="connsiteX2" fmla="*/ 453156 w 606227"/>
              <a:gd name="connsiteY2" fmla="*/ 336526 h 336526"/>
              <a:gd name="connsiteX3" fmla="*/ 453156 w 606227"/>
              <a:gd name="connsiteY3" fmla="*/ 281909 h 336526"/>
              <a:gd name="connsiteX4" fmla="*/ 184105 w 606227"/>
              <a:gd name="connsiteY4" fmla="*/ 281909 h 336526"/>
              <a:gd name="connsiteX5" fmla="*/ 184105 w 606227"/>
              <a:gd name="connsiteY5" fmla="*/ 209625 h 336526"/>
              <a:gd name="connsiteX6" fmla="*/ 453156 w 606227"/>
              <a:gd name="connsiteY6" fmla="*/ 209625 h 336526"/>
              <a:gd name="connsiteX7" fmla="*/ 153071 w 606227"/>
              <a:gd name="connsiteY7" fmla="*/ 0 h 336526"/>
              <a:gd name="connsiteX8" fmla="*/ 153071 w 606227"/>
              <a:gd name="connsiteY8" fmla="*/ 54614 h 336526"/>
              <a:gd name="connsiteX9" fmla="*/ 422122 w 606227"/>
              <a:gd name="connsiteY9" fmla="*/ 54614 h 336526"/>
              <a:gd name="connsiteX10" fmla="*/ 422122 w 606227"/>
              <a:gd name="connsiteY10" fmla="*/ 126974 h 336526"/>
              <a:gd name="connsiteX11" fmla="*/ 153071 w 606227"/>
              <a:gd name="connsiteY11" fmla="*/ 126974 h 336526"/>
              <a:gd name="connsiteX12" fmla="*/ 153071 w 606227"/>
              <a:gd name="connsiteY12" fmla="*/ 176484 h 336526"/>
              <a:gd name="connsiteX13" fmla="*/ 0 w 606227"/>
              <a:gd name="connsiteY13" fmla="*/ 88242 h 33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6227" h="336526">
                <a:moveTo>
                  <a:pt x="453156" y="160113"/>
                </a:moveTo>
                <a:lnTo>
                  <a:pt x="606227" y="248360"/>
                </a:lnTo>
                <a:lnTo>
                  <a:pt x="453156" y="336526"/>
                </a:lnTo>
                <a:lnTo>
                  <a:pt x="453156" y="281909"/>
                </a:lnTo>
                <a:lnTo>
                  <a:pt x="184105" y="281909"/>
                </a:lnTo>
                <a:lnTo>
                  <a:pt x="184105" y="209625"/>
                </a:lnTo>
                <a:lnTo>
                  <a:pt x="453156" y="209625"/>
                </a:lnTo>
                <a:close/>
                <a:moveTo>
                  <a:pt x="153071" y="0"/>
                </a:moveTo>
                <a:lnTo>
                  <a:pt x="153071" y="54614"/>
                </a:lnTo>
                <a:lnTo>
                  <a:pt x="422122" y="54614"/>
                </a:lnTo>
                <a:lnTo>
                  <a:pt x="422122" y="126974"/>
                </a:lnTo>
                <a:lnTo>
                  <a:pt x="153071" y="126974"/>
                </a:lnTo>
                <a:lnTo>
                  <a:pt x="153071" y="176484"/>
                </a:lnTo>
                <a:lnTo>
                  <a:pt x="0" y="88242"/>
                </a:lnTo>
                <a:close/>
              </a:path>
            </a:pathLst>
          </a:custGeom>
          <a:solidFill>
            <a:srgbClr val="4472C4"/>
          </a:solidFill>
          <a:ln>
            <a:noFill/>
          </a:ln>
        </p:spPr>
      </p:sp>
      <p:sp>
        <p:nvSpPr>
          <p:cNvPr id="46" name="矩形 45"/>
          <p:cNvSpPr/>
          <p:nvPr/>
        </p:nvSpPr>
        <p:spPr>
          <a:xfrm>
            <a:off x="1568045" y="1204129"/>
            <a:ext cx="1399184" cy="1661674"/>
          </a:xfrm>
          <a:prstGeom prst="rect">
            <a:avLst/>
          </a:prstGeom>
          <a:noFill/>
          <a:ln>
            <a:solidFill>
              <a:srgbClr val="5B9BD5">
                <a:lumMod val="60000"/>
                <a:lumOff val="40000"/>
              </a:srgbClr>
            </a:solidFill>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600" b="1"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正文文件</a:t>
            </a:r>
            <a:endParaRPr kumimoji="1" lang="en-US" altLang="zh-CN" sz="1600" b="1"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CN" sz="16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常见有：</a:t>
            </a:r>
            <a:r>
              <a:rPr kumimoji="1" lang="en-US" altLang="zh-CN" sz="14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.C</a:t>
            </a:r>
            <a:r>
              <a:rPr kumimoji="1" lang="zh-CN" altLang="en-US" sz="14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文件，</a:t>
            </a:r>
            <a:r>
              <a:rPr kumimoji="1" lang="en-US" altLang="zh-CN" sz="14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.h</a:t>
            </a:r>
            <a:r>
              <a:rPr kumimoji="1" lang="zh-CN" altLang="en-US" sz="14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文件，</a:t>
            </a:r>
            <a:r>
              <a:rPr kumimoji="1" lang="en-US" altLang="zh-CN" sz="14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.txt</a:t>
            </a:r>
            <a:r>
              <a:rPr kumimoji="1" lang="zh-CN" altLang="en-US" sz="14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文件等可直接阅读</a:t>
            </a:r>
          </a:p>
        </p:txBody>
      </p:sp>
      <p:sp>
        <p:nvSpPr>
          <p:cNvPr id="47" name="矩形 46"/>
          <p:cNvSpPr/>
          <p:nvPr/>
        </p:nvSpPr>
        <p:spPr>
          <a:xfrm>
            <a:off x="7700870" y="1235717"/>
            <a:ext cx="2078856" cy="1661674"/>
          </a:xfrm>
          <a:prstGeom prst="rect">
            <a:avLst/>
          </a:prstGeom>
          <a:noFill/>
          <a:ln>
            <a:solidFill>
              <a:srgbClr val="5B9BD5">
                <a:lumMod val="60000"/>
                <a:lumOff val="40000"/>
              </a:srgbClr>
            </a:solidFill>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600" b="1"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二进制文件</a:t>
            </a:r>
            <a:endParaRPr kumimoji="1" lang="en-US" altLang="zh-CN" sz="1600" b="1"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CN" sz="16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常见有：</a:t>
            </a:r>
            <a:r>
              <a:rPr kumimoji="1" lang="en-US" altLang="zh-CN" sz="14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.obj</a:t>
            </a:r>
            <a:r>
              <a:rPr kumimoji="1" lang="zh-CN" altLang="en-US" sz="14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文件</a:t>
            </a:r>
            <a:r>
              <a:rPr kumimoji="1" lang="en-US" altLang="zh-CN" sz="14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 .exe</a:t>
            </a:r>
            <a:r>
              <a:rPr kumimoji="1" lang="zh-CN" altLang="en-US" sz="14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文件，图片、音频、视频等，需要相关程序处理才能显示</a:t>
            </a:r>
          </a:p>
        </p:txBody>
      </p:sp>
      <p:sp>
        <p:nvSpPr>
          <p:cNvPr id="48" name="文本框 47"/>
          <p:cNvSpPr txBox="1"/>
          <p:nvPr/>
        </p:nvSpPr>
        <p:spPr>
          <a:xfrm>
            <a:off x="2632376" y="3537894"/>
            <a:ext cx="114807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ASCII</a:t>
            </a:r>
            <a:r>
              <a:rPr kumimoji="1" lang="zh-CN" altLang="en-US" sz="16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编码</a:t>
            </a:r>
          </a:p>
        </p:txBody>
      </p:sp>
      <p:sp>
        <p:nvSpPr>
          <p:cNvPr id="49" name="文本框 48"/>
          <p:cNvSpPr txBox="1"/>
          <p:nvPr/>
        </p:nvSpPr>
        <p:spPr>
          <a:xfrm>
            <a:off x="2403855" y="3909244"/>
            <a:ext cx="144462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Unicode</a:t>
            </a:r>
            <a:r>
              <a:rPr kumimoji="1" lang="zh-CN" altLang="en-US" sz="16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编码</a:t>
            </a:r>
          </a:p>
        </p:txBody>
      </p:sp>
      <p:sp>
        <p:nvSpPr>
          <p:cNvPr id="26" name="矩形 25"/>
          <p:cNvSpPr/>
          <p:nvPr/>
        </p:nvSpPr>
        <p:spPr>
          <a:xfrm>
            <a:off x="7088179" y="3572816"/>
            <a:ext cx="3758722" cy="2871835"/>
          </a:xfrm>
          <a:prstGeom prst="rect">
            <a:avLst/>
          </a:prstGeom>
          <a:noFill/>
          <a:ln>
            <a:solidFill>
              <a:srgbClr val="5B9BD5">
                <a:lumMod val="60000"/>
                <a:lumOff val="40000"/>
              </a:srgbClr>
            </a:solidFill>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C</a:t>
            </a:r>
            <a:r>
              <a:rPr kumimoji="1" lang="zh-CN" altLang="en-US" sz="1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把文件看成一系列连续的字节，每个字节都能单独读取。这种模式是从</a:t>
            </a:r>
            <a:r>
              <a:rPr kumimoji="1" lang="en-US" altLang="zh-CN" sz="1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C</a:t>
            </a:r>
            <a:r>
              <a:rPr kumimoji="1" lang="zh-CN" altLang="en-US" sz="1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发源地</a:t>
            </a:r>
            <a:r>
              <a:rPr kumimoji="1" lang="en-US" altLang="zh-CN" sz="1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UNIX</a:t>
            </a:r>
            <a:r>
              <a:rPr kumimoji="1" lang="zh-CN" altLang="en-US" sz="1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操作系统来的。别的操作系统可能无法跟这个模型完全一致，所以</a:t>
            </a:r>
            <a:r>
              <a:rPr kumimoji="1" lang="en-US" altLang="zh-CN" sz="1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C</a:t>
            </a:r>
            <a:r>
              <a:rPr kumimoji="1" lang="zh-CN" altLang="en-US" sz="1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提供了两种文件的模式。</a:t>
            </a:r>
            <a:endParaRPr kumimoji="1" lang="en-US" altLang="zh-CN" sz="1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以文本模式读写文件时，是与文件的实际内容不一致的。会映射成为统一的</a:t>
            </a:r>
            <a:r>
              <a:rPr kumimoji="1" lang="en-US" altLang="zh-CN" sz="1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C</a:t>
            </a:r>
            <a:r>
              <a:rPr kumimoji="1" lang="zh-CN" altLang="en-US" sz="1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模式。</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矩形 22"/>
          <p:cNvSpPr/>
          <p:nvPr/>
        </p:nvSpPr>
        <p:spPr>
          <a:xfrm>
            <a:off x="4832759" y="1128192"/>
            <a:ext cx="2520280" cy="1220688"/>
          </a:xfrm>
          <a:prstGeom prst="rect">
            <a:avLst/>
          </a:prstGeom>
          <a:solidFill>
            <a:schemeClr val="accent6">
              <a:lumMod val="20000"/>
              <a:lumOff val="80000"/>
            </a:schemeClr>
          </a:solidFill>
          <a:ln>
            <a:solidFill>
              <a:schemeClr val="tx2"/>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42" name="文本框 41"/>
          <p:cNvSpPr txBox="1"/>
          <p:nvPr/>
        </p:nvSpPr>
        <p:spPr>
          <a:xfrm>
            <a:off x="5166261" y="1329302"/>
            <a:ext cx="1837403"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#include &lt;</a:t>
            </a:r>
            <a:r>
              <a:rPr kumimoji="0" lang="en-US" altLang="zh-CN" sz="14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stdio.h</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int main()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This is a C code</a:t>
            </a:r>
          </a:p>
        </p:txBody>
      </p:sp>
      <p:sp>
        <p:nvSpPr>
          <p:cNvPr id="43" name="文本占位符 2"/>
          <p:cNvSpPr txBox="1"/>
          <p:nvPr/>
        </p:nvSpPr>
        <p:spPr>
          <a:xfrm>
            <a:off x="513806" y="241823"/>
            <a:ext cx="10394826" cy="620100"/>
          </a:xfrm>
          <a:prstGeom prst="rect">
            <a:avLst/>
          </a:prstGeom>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微软雅黑" panose="020B0503020204020204" pitchFamily="34" charset="-122"/>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just" defTabSz="685800" rtl="0" eaLnBrk="0" fontAlgn="base" latinLnBrk="0" hangingPunct="0">
              <a:lnSpc>
                <a:spcPct val="90000"/>
              </a:lnSpc>
              <a:spcBef>
                <a:spcPts val="75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二进制文件格式都相同，内存中与文件中是完全一致的</a:t>
            </a:r>
            <a:endParaRPr kumimoji="0" lang="en-US" altLang="zh-CN" sz="20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a:p>
            <a:pPr marL="0" marR="0" lvl="0" indent="0" algn="just" defTabSz="685800" rtl="0" eaLnBrk="0" fontAlgn="base" latinLnBrk="0" hangingPunct="0">
              <a:lnSpc>
                <a:spcPct val="90000"/>
              </a:lnSpc>
              <a:spcBef>
                <a:spcPts val="75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正文文件（文本文件）在不同的操作系统中，有些格式的表示方法不同，即文件格式不同。</a:t>
            </a:r>
            <a:endParaRPr kumimoji="0" lang="en-US" altLang="zh-CN" sz="20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52" name="two-arrows-pointing-right-and-left_46246"/>
          <p:cNvSpPr>
            <a:spLocks noChangeAspect="1"/>
          </p:cNvSpPr>
          <p:nvPr/>
        </p:nvSpPr>
        <p:spPr bwMode="auto">
          <a:xfrm rot="5400000">
            <a:off x="4690310" y="2522888"/>
            <a:ext cx="609685" cy="338445"/>
          </a:xfrm>
          <a:custGeom>
            <a:avLst/>
            <a:gdLst>
              <a:gd name="connsiteX0" fmla="*/ 453156 w 606227"/>
              <a:gd name="connsiteY0" fmla="*/ 160113 h 336526"/>
              <a:gd name="connsiteX1" fmla="*/ 606227 w 606227"/>
              <a:gd name="connsiteY1" fmla="*/ 248360 h 336526"/>
              <a:gd name="connsiteX2" fmla="*/ 453156 w 606227"/>
              <a:gd name="connsiteY2" fmla="*/ 336526 h 336526"/>
              <a:gd name="connsiteX3" fmla="*/ 453156 w 606227"/>
              <a:gd name="connsiteY3" fmla="*/ 281909 h 336526"/>
              <a:gd name="connsiteX4" fmla="*/ 184105 w 606227"/>
              <a:gd name="connsiteY4" fmla="*/ 281909 h 336526"/>
              <a:gd name="connsiteX5" fmla="*/ 184105 w 606227"/>
              <a:gd name="connsiteY5" fmla="*/ 209625 h 336526"/>
              <a:gd name="connsiteX6" fmla="*/ 453156 w 606227"/>
              <a:gd name="connsiteY6" fmla="*/ 209625 h 336526"/>
              <a:gd name="connsiteX7" fmla="*/ 153071 w 606227"/>
              <a:gd name="connsiteY7" fmla="*/ 0 h 336526"/>
              <a:gd name="connsiteX8" fmla="*/ 153071 w 606227"/>
              <a:gd name="connsiteY8" fmla="*/ 54614 h 336526"/>
              <a:gd name="connsiteX9" fmla="*/ 422122 w 606227"/>
              <a:gd name="connsiteY9" fmla="*/ 54614 h 336526"/>
              <a:gd name="connsiteX10" fmla="*/ 422122 w 606227"/>
              <a:gd name="connsiteY10" fmla="*/ 126974 h 336526"/>
              <a:gd name="connsiteX11" fmla="*/ 153071 w 606227"/>
              <a:gd name="connsiteY11" fmla="*/ 126974 h 336526"/>
              <a:gd name="connsiteX12" fmla="*/ 153071 w 606227"/>
              <a:gd name="connsiteY12" fmla="*/ 176484 h 336526"/>
              <a:gd name="connsiteX13" fmla="*/ 0 w 606227"/>
              <a:gd name="connsiteY13" fmla="*/ 88242 h 33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6227" h="336526">
                <a:moveTo>
                  <a:pt x="453156" y="160113"/>
                </a:moveTo>
                <a:lnTo>
                  <a:pt x="606227" y="248360"/>
                </a:lnTo>
                <a:lnTo>
                  <a:pt x="453156" y="336526"/>
                </a:lnTo>
                <a:lnTo>
                  <a:pt x="453156" y="281909"/>
                </a:lnTo>
                <a:lnTo>
                  <a:pt x="184105" y="281909"/>
                </a:lnTo>
                <a:lnTo>
                  <a:pt x="184105" y="209625"/>
                </a:lnTo>
                <a:lnTo>
                  <a:pt x="453156" y="209625"/>
                </a:lnTo>
                <a:close/>
                <a:moveTo>
                  <a:pt x="153071" y="0"/>
                </a:moveTo>
                <a:lnTo>
                  <a:pt x="153071" y="54614"/>
                </a:lnTo>
                <a:lnTo>
                  <a:pt x="422122" y="54614"/>
                </a:lnTo>
                <a:lnTo>
                  <a:pt x="422122" y="126974"/>
                </a:lnTo>
                <a:lnTo>
                  <a:pt x="153071" y="126974"/>
                </a:lnTo>
                <a:lnTo>
                  <a:pt x="153071" y="176484"/>
                </a:lnTo>
                <a:lnTo>
                  <a:pt x="0" y="88242"/>
                </a:lnTo>
                <a:close/>
              </a:path>
            </a:pathLst>
          </a:custGeom>
          <a:solidFill>
            <a:schemeClr val="accent6">
              <a:lumMod val="20000"/>
              <a:lumOff val="80000"/>
            </a:schemeClr>
          </a:solidFill>
          <a:ln>
            <a:solidFill>
              <a:schemeClr val="tx2"/>
            </a:solidFill>
          </a:ln>
        </p:spPr>
      </p:sp>
      <p:sp>
        <p:nvSpPr>
          <p:cNvPr id="53" name="two-arrows-pointing-right-and-left_46246"/>
          <p:cNvSpPr>
            <a:spLocks noChangeAspect="1"/>
          </p:cNvSpPr>
          <p:nvPr/>
        </p:nvSpPr>
        <p:spPr bwMode="auto">
          <a:xfrm rot="5400000">
            <a:off x="6912597" y="2522888"/>
            <a:ext cx="609685" cy="338445"/>
          </a:xfrm>
          <a:custGeom>
            <a:avLst/>
            <a:gdLst>
              <a:gd name="connsiteX0" fmla="*/ 453156 w 606227"/>
              <a:gd name="connsiteY0" fmla="*/ 160113 h 336526"/>
              <a:gd name="connsiteX1" fmla="*/ 606227 w 606227"/>
              <a:gd name="connsiteY1" fmla="*/ 248360 h 336526"/>
              <a:gd name="connsiteX2" fmla="*/ 453156 w 606227"/>
              <a:gd name="connsiteY2" fmla="*/ 336526 h 336526"/>
              <a:gd name="connsiteX3" fmla="*/ 453156 w 606227"/>
              <a:gd name="connsiteY3" fmla="*/ 281909 h 336526"/>
              <a:gd name="connsiteX4" fmla="*/ 184105 w 606227"/>
              <a:gd name="connsiteY4" fmla="*/ 281909 h 336526"/>
              <a:gd name="connsiteX5" fmla="*/ 184105 w 606227"/>
              <a:gd name="connsiteY5" fmla="*/ 209625 h 336526"/>
              <a:gd name="connsiteX6" fmla="*/ 453156 w 606227"/>
              <a:gd name="connsiteY6" fmla="*/ 209625 h 336526"/>
              <a:gd name="connsiteX7" fmla="*/ 153071 w 606227"/>
              <a:gd name="connsiteY7" fmla="*/ 0 h 336526"/>
              <a:gd name="connsiteX8" fmla="*/ 153071 w 606227"/>
              <a:gd name="connsiteY8" fmla="*/ 54614 h 336526"/>
              <a:gd name="connsiteX9" fmla="*/ 422122 w 606227"/>
              <a:gd name="connsiteY9" fmla="*/ 54614 h 336526"/>
              <a:gd name="connsiteX10" fmla="*/ 422122 w 606227"/>
              <a:gd name="connsiteY10" fmla="*/ 126974 h 336526"/>
              <a:gd name="connsiteX11" fmla="*/ 153071 w 606227"/>
              <a:gd name="connsiteY11" fmla="*/ 126974 h 336526"/>
              <a:gd name="connsiteX12" fmla="*/ 153071 w 606227"/>
              <a:gd name="connsiteY12" fmla="*/ 176484 h 336526"/>
              <a:gd name="connsiteX13" fmla="*/ 0 w 606227"/>
              <a:gd name="connsiteY13" fmla="*/ 88242 h 33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6227" h="336526">
                <a:moveTo>
                  <a:pt x="453156" y="160113"/>
                </a:moveTo>
                <a:lnTo>
                  <a:pt x="606227" y="248360"/>
                </a:lnTo>
                <a:lnTo>
                  <a:pt x="453156" y="336526"/>
                </a:lnTo>
                <a:lnTo>
                  <a:pt x="453156" y="281909"/>
                </a:lnTo>
                <a:lnTo>
                  <a:pt x="184105" y="281909"/>
                </a:lnTo>
                <a:lnTo>
                  <a:pt x="184105" y="209625"/>
                </a:lnTo>
                <a:lnTo>
                  <a:pt x="453156" y="209625"/>
                </a:lnTo>
                <a:close/>
                <a:moveTo>
                  <a:pt x="153071" y="0"/>
                </a:moveTo>
                <a:lnTo>
                  <a:pt x="153071" y="54614"/>
                </a:lnTo>
                <a:lnTo>
                  <a:pt x="422122" y="54614"/>
                </a:lnTo>
                <a:lnTo>
                  <a:pt x="422122" y="126974"/>
                </a:lnTo>
                <a:lnTo>
                  <a:pt x="153071" y="126974"/>
                </a:lnTo>
                <a:lnTo>
                  <a:pt x="153071" y="176484"/>
                </a:lnTo>
                <a:lnTo>
                  <a:pt x="0" y="88242"/>
                </a:lnTo>
                <a:close/>
              </a:path>
            </a:pathLst>
          </a:custGeom>
          <a:solidFill>
            <a:schemeClr val="accent6">
              <a:lumMod val="20000"/>
              <a:lumOff val="80000"/>
            </a:schemeClr>
          </a:solidFill>
          <a:ln>
            <a:solidFill>
              <a:schemeClr val="tx2"/>
            </a:solidFill>
          </a:ln>
        </p:spPr>
      </p:sp>
      <p:sp>
        <p:nvSpPr>
          <p:cNvPr id="54" name="文本框 53"/>
          <p:cNvSpPr txBox="1"/>
          <p:nvPr/>
        </p:nvSpPr>
        <p:spPr>
          <a:xfrm>
            <a:off x="1900748" y="6141403"/>
            <a:ext cx="8463830" cy="485057"/>
          </a:xfrm>
          <a:prstGeom prst="rect">
            <a:avLst/>
          </a:prstGeom>
          <a:solidFill>
            <a:schemeClr val="tx2"/>
          </a:solidFill>
        </p:spPr>
        <p:txBody>
          <a:bodyPr wrap="square"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无法采用内存与文件完全一致的模型，所以分为正文模式和二进制模式</a:t>
            </a:r>
          </a:p>
        </p:txBody>
      </p:sp>
      <p:sp>
        <p:nvSpPr>
          <p:cNvPr id="55" name="矩形 54"/>
          <p:cNvSpPr/>
          <p:nvPr/>
        </p:nvSpPr>
        <p:spPr>
          <a:xfrm>
            <a:off x="7968208" y="1300915"/>
            <a:ext cx="2357760" cy="306856"/>
          </a:xfrm>
          <a:prstGeom prst="rect">
            <a:avLst/>
          </a:prstGeom>
          <a:noFill/>
          <a:ln>
            <a:solidFill>
              <a:schemeClr val="accent5">
                <a:lumMod val="60000"/>
                <a:lumOff val="40000"/>
              </a:schemeClr>
            </a:solidFill>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65000"/>
                    <a:lumOff val="35000"/>
                  </a:prstClr>
                </a:solidFill>
                <a:effectLst/>
                <a:uLnTx/>
                <a:uFillTx/>
                <a:latin typeface="等线" panose="02010600030101010101" pitchFamily="2" charset="-122"/>
                <a:ea typeface="等线" panose="02010600030101010101" pitchFamily="2" charset="-122"/>
                <a:cs typeface="+mn-cs"/>
              </a:rPr>
              <a:t>如何描述正文行结束</a:t>
            </a:r>
          </a:p>
        </p:txBody>
      </p:sp>
      <p:sp>
        <p:nvSpPr>
          <p:cNvPr id="56" name="矩形 55"/>
          <p:cNvSpPr/>
          <p:nvPr/>
        </p:nvSpPr>
        <p:spPr>
          <a:xfrm>
            <a:off x="7968208" y="1958399"/>
            <a:ext cx="2357760" cy="306856"/>
          </a:xfrm>
          <a:prstGeom prst="rect">
            <a:avLst/>
          </a:prstGeom>
          <a:noFill/>
          <a:ln>
            <a:solidFill>
              <a:schemeClr val="accent5">
                <a:lumMod val="60000"/>
                <a:lumOff val="40000"/>
              </a:schemeClr>
            </a:solidFill>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65000"/>
                    <a:lumOff val="35000"/>
                  </a:prstClr>
                </a:solidFill>
                <a:effectLst/>
                <a:uLnTx/>
                <a:uFillTx/>
                <a:latin typeface="等线" panose="02010600030101010101" pitchFamily="2" charset="-122"/>
                <a:ea typeface="等线" panose="02010600030101010101" pitchFamily="2" charset="-122"/>
                <a:cs typeface="+mn-cs"/>
              </a:rPr>
              <a:t>如何描述文件结束</a:t>
            </a:r>
          </a:p>
        </p:txBody>
      </p:sp>
      <p:cxnSp>
        <p:nvCxnSpPr>
          <p:cNvPr id="57" name="直接箭头连接符 56"/>
          <p:cNvCxnSpPr>
            <a:stCxn id="55" idx="1"/>
          </p:cNvCxnSpPr>
          <p:nvPr/>
        </p:nvCxnSpPr>
        <p:spPr>
          <a:xfrm flipH="1">
            <a:off x="7003664" y="1454343"/>
            <a:ext cx="96454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H="1">
            <a:off x="5303913" y="2111827"/>
            <a:ext cx="266429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9" name="直角三角形 58"/>
          <p:cNvSpPr/>
          <p:nvPr/>
        </p:nvSpPr>
        <p:spPr>
          <a:xfrm rot="13535136">
            <a:off x="9811995" y="5998152"/>
            <a:ext cx="713895" cy="697894"/>
          </a:xfrm>
          <a:prstGeom prst="rtTriangle">
            <a:avLst/>
          </a:prstGeom>
          <a:solidFill>
            <a:schemeClr val="tx2"/>
          </a:solidFill>
          <a:ln>
            <a:noFill/>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等线" panose="02010600030101010101" pitchFamily="2" charset="-122"/>
              <a:ea typeface="等线" panose="02010600030101010101" pitchFamily="2" charset="-122"/>
              <a:cs typeface="+mn-cs"/>
            </a:endParaRPr>
          </a:p>
        </p:txBody>
      </p:sp>
      <p:sp>
        <p:nvSpPr>
          <p:cNvPr id="60" name="矩形 59"/>
          <p:cNvSpPr/>
          <p:nvPr/>
        </p:nvSpPr>
        <p:spPr>
          <a:xfrm>
            <a:off x="2209800" y="3528443"/>
            <a:ext cx="3875162" cy="1233137"/>
          </a:xfrm>
          <a:prstGeom prst="rect">
            <a:avLst/>
          </a:prstGeom>
          <a:solidFill>
            <a:srgbClr val="5B9BD5">
              <a:lumMod val="40000"/>
              <a:lumOff val="60000"/>
            </a:srgbClr>
          </a:solidFill>
          <a:ln>
            <a:solidFill>
              <a:srgbClr val="5B9BD5">
                <a:lumMod val="60000"/>
                <a:lumOff val="40000"/>
              </a:srgbClr>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61" name="文本框 60"/>
          <p:cNvSpPr txBox="1"/>
          <p:nvPr/>
        </p:nvSpPr>
        <p:spPr>
          <a:xfrm>
            <a:off x="2405238" y="3578871"/>
            <a:ext cx="3624746"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#include &lt;</a:t>
            </a:r>
            <a:r>
              <a:rPr kumimoji="1" lang="en-US" altLang="zh-CN" sz="14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stdio.h</a:t>
            </a: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&gt;</a:t>
            </a:r>
            <a:r>
              <a:rPr kumimoji="1" lang="en-US" altLang="zh-CN" sz="14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\r\n</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int main()</a:t>
            </a:r>
            <a:r>
              <a:rPr kumimoji="1" lang="en-US" altLang="zh-CN" sz="14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\r\n</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This is a C code</a:t>
            </a:r>
            <a:r>
              <a:rPr kumimoji="1" lang="en-US" altLang="zh-CN" sz="14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\r\n</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[^Z]</a:t>
            </a:r>
            <a:r>
              <a:rPr kumimoji="1" lang="zh-CN" altLang="en-US" sz="14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（早期版本有，后来取消了）</a:t>
            </a:r>
            <a:endParaRPr kumimoji="1" lang="en-US" altLang="zh-CN" sz="14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62" name="矩形 61"/>
          <p:cNvSpPr/>
          <p:nvPr/>
        </p:nvSpPr>
        <p:spPr>
          <a:xfrm>
            <a:off x="6132663" y="3528443"/>
            <a:ext cx="3729221" cy="1233137"/>
          </a:xfrm>
          <a:prstGeom prst="rect">
            <a:avLst/>
          </a:prstGeom>
          <a:solidFill>
            <a:srgbClr val="44546A"/>
          </a:solidFill>
          <a:ln>
            <a:solidFill>
              <a:srgbClr val="5B9BD5">
                <a:lumMod val="60000"/>
                <a:lumOff val="40000"/>
              </a:srgbClr>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p:txBody>
      </p:sp>
      <p:sp>
        <p:nvSpPr>
          <p:cNvPr id="63" name="文本框 62"/>
          <p:cNvSpPr txBox="1"/>
          <p:nvPr/>
        </p:nvSpPr>
        <p:spPr>
          <a:xfrm>
            <a:off x="6504983" y="3591633"/>
            <a:ext cx="3037700"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#include &lt;</a:t>
            </a:r>
            <a:r>
              <a:rPr kumimoji="1" lang="en-US" altLang="zh-CN" sz="1400" b="0" i="0" u="none" strike="noStrike" kern="1200" cap="none" spc="0" normalizeH="0" baseline="0" noProof="0" dirty="0" err="1">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stdio.h</a:t>
            </a:r>
            <a:r>
              <a:rPr kumimoji="1" lang="en-US" altLang="zh-CN" sz="14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&gt;</a:t>
            </a:r>
            <a:r>
              <a:rPr kumimoji="1" lang="en-US" altLang="zh-CN" sz="14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\n</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int main()</a:t>
            </a:r>
            <a:r>
              <a:rPr kumimoji="1" lang="en-US" altLang="zh-CN" sz="14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\n</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This is a C code</a:t>
            </a:r>
            <a:r>
              <a:rPr kumimoji="1" lang="en-US" altLang="zh-CN" sz="14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CN" sz="14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p:txBody>
      </p:sp>
      <p:sp>
        <p:nvSpPr>
          <p:cNvPr id="64" name="矩形 63"/>
          <p:cNvSpPr/>
          <p:nvPr/>
        </p:nvSpPr>
        <p:spPr>
          <a:xfrm>
            <a:off x="2209800" y="3068960"/>
            <a:ext cx="3875162" cy="459482"/>
          </a:xfrm>
          <a:prstGeom prst="rect">
            <a:avLst/>
          </a:prstGeom>
          <a:solidFill>
            <a:srgbClr val="4472C4"/>
          </a:solidFill>
          <a:ln>
            <a:solidFill>
              <a:srgbClr val="5B9BD5">
                <a:lumMod val="60000"/>
                <a:lumOff val="40000"/>
              </a:srgbClr>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Windows</a:t>
            </a:r>
            <a:endParaRPr kumimoji="1" lang="zh-CN" altLang="en-US" sz="1600" b="0" i="0" u="none" strike="noStrike" kern="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p:txBody>
      </p:sp>
      <p:sp>
        <p:nvSpPr>
          <p:cNvPr id="65" name="矩形 64"/>
          <p:cNvSpPr/>
          <p:nvPr/>
        </p:nvSpPr>
        <p:spPr>
          <a:xfrm>
            <a:off x="6132663" y="3068960"/>
            <a:ext cx="3729221" cy="459482"/>
          </a:xfrm>
          <a:prstGeom prst="rect">
            <a:avLst/>
          </a:prstGeom>
          <a:solidFill>
            <a:srgbClr val="5B9BD5">
              <a:lumMod val="40000"/>
              <a:lumOff val="60000"/>
            </a:srgbClr>
          </a:solidFill>
          <a:ln>
            <a:solidFill>
              <a:srgbClr val="5B9BD5">
                <a:lumMod val="60000"/>
                <a:lumOff val="40000"/>
              </a:srgbClr>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Unix/Linux</a:t>
            </a:r>
            <a:endParaRPr kumimoji="1" lang="zh-CN" altLang="en-US" sz="16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66" name="表格 65"/>
          <p:cNvGraphicFramePr>
            <a:graphicFrameLocks noGrp="1"/>
          </p:cNvGraphicFramePr>
          <p:nvPr/>
        </p:nvGraphicFramePr>
        <p:xfrm>
          <a:off x="2220838" y="4790949"/>
          <a:ext cx="3875162" cy="1010920"/>
        </p:xfrm>
        <a:graphic>
          <a:graphicData uri="http://schemas.openxmlformats.org/drawingml/2006/table">
            <a:tbl>
              <a:tblPr/>
              <a:tblGrid>
                <a:gridCol w="1681759">
                  <a:extLst>
                    <a:ext uri="{9D8B030D-6E8A-4147-A177-3AD203B41FA5}">
                      <a16:colId xmlns:a16="http://schemas.microsoft.com/office/drawing/2014/main" val="20000"/>
                    </a:ext>
                  </a:extLst>
                </a:gridCol>
                <a:gridCol w="2193403">
                  <a:extLst>
                    <a:ext uri="{9D8B030D-6E8A-4147-A177-3AD203B41FA5}">
                      <a16:colId xmlns:a16="http://schemas.microsoft.com/office/drawing/2014/main" val="20001"/>
                    </a:ext>
                  </a:extLst>
                </a:gridCol>
              </a:tblGrid>
              <a:tr h="37084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dirty="0"/>
                        <a:t>正文行结束</a:t>
                      </a:r>
                    </a:p>
                  </a:txBody>
                  <a:tcPr>
                    <a:lnL w="12700" cmpd="sng">
                      <a:solidFill>
                        <a:srgbClr val="4472C4"/>
                      </a:solidFill>
                    </a:lnL>
                    <a:lnR>
                      <a:noFill/>
                    </a:lnR>
                    <a:lnT w="12700" cmpd="sng">
                      <a:solidFill>
                        <a:srgbClr val="4472C4"/>
                      </a:solidFill>
                    </a:lnT>
                    <a:lnB w="12700" cmpd="sng">
                      <a:solidFill>
                        <a:srgbClr val="4472C4"/>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dirty="0"/>
                        <a:t>回车符（</a:t>
                      </a:r>
                      <a:r>
                        <a:rPr lang="en-US" altLang="zh-CN" dirty="0"/>
                        <a:t>'\r',  0x0d)</a:t>
                      </a:r>
                    </a:p>
                    <a:p>
                      <a:r>
                        <a:rPr lang="zh-CN" altLang="en-US" dirty="0"/>
                        <a:t>换行符（</a:t>
                      </a:r>
                      <a:r>
                        <a:rPr lang="en-US" altLang="zh-CN" dirty="0"/>
                        <a:t>'\n', 0x0a)</a:t>
                      </a:r>
                      <a:endParaRPr lang="zh-CN" altLang="en-US" dirty="0"/>
                    </a:p>
                  </a:txBody>
                  <a:tcPr>
                    <a:lnL>
                      <a:no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dirty="0"/>
                        <a:t>文件结束</a:t>
                      </a:r>
                      <a:r>
                        <a:rPr lang="en-US" altLang="zh-CN" dirty="0"/>
                        <a:t>(EOF)</a:t>
                      </a:r>
                      <a:endParaRPr lang="zh-CN" altLang="en-US" dirty="0"/>
                    </a:p>
                  </a:txBody>
                  <a:tcPr>
                    <a:lnL w="12700" cmpd="sng">
                      <a:solidFill>
                        <a:srgbClr val="4472C4"/>
                      </a:solidFill>
                    </a:lnL>
                    <a:lnR>
                      <a:noFill/>
                    </a:lnR>
                    <a:lnT w="12700" cmpd="sng">
                      <a:solidFill>
                        <a:srgbClr val="4472C4"/>
                      </a:solidFill>
                    </a:lnT>
                    <a:lnB w="12700" cmpd="sng">
                      <a:solidFill>
                        <a:srgbClr val="4472C4"/>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a:r>
                        <a:rPr lang="en-US" altLang="zh-CN" dirty="0"/>
                        <a:t>^Z (0x1a)</a:t>
                      </a:r>
                      <a:endParaRPr lang="zh-CN" altLang="en-US" dirty="0"/>
                    </a:p>
                  </a:txBody>
                  <a:tcPr>
                    <a:lnL>
                      <a:no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bl>
          </a:graphicData>
        </a:graphic>
      </p:graphicFrame>
      <p:graphicFrame>
        <p:nvGraphicFramePr>
          <p:cNvPr id="67" name="表格 66"/>
          <p:cNvGraphicFramePr>
            <a:graphicFrameLocks noGrp="1"/>
          </p:cNvGraphicFramePr>
          <p:nvPr/>
        </p:nvGraphicFramePr>
        <p:xfrm>
          <a:off x="6134573" y="4790949"/>
          <a:ext cx="3726798" cy="1010920"/>
        </p:xfrm>
        <a:graphic>
          <a:graphicData uri="http://schemas.openxmlformats.org/drawingml/2006/table">
            <a:tbl>
              <a:tblPr/>
              <a:tblGrid>
                <a:gridCol w="1657118">
                  <a:extLst>
                    <a:ext uri="{9D8B030D-6E8A-4147-A177-3AD203B41FA5}">
                      <a16:colId xmlns:a16="http://schemas.microsoft.com/office/drawing/2014/main" val="20000"/>
                    </a:ext>
                  </a:extLst>
                </a:gridCol>
                <a:gridCol w="2069680">
                  <a:extLst>
                    <a:ext uri="{9D8B030D-6E8A-4147-A177-3AD203B41FA5}">
                      <a16:colId xmlns:a16="http://schemas.microsoft.com/office/drawing/2014/main" val="20001"/>
                    </a:ext>
                  </a:extLst>
                </a:gridCol>
              </a:tblGrid>
              <a:tr h="552874">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dirty="0"/>
                        <a:t>正文行结束</a:t>
                      </a:r>
                    </a:p>
                  </a:txBody>
                  <a:tcPr>
                    <a:lnL w="12700" cmpd="sng">
                      <a:solidFill>
                        <a:srgbClr val="4472C4"/>
                      </a:solidFill>
                    </a:lnL>
                    <a:lnR>
                      <a:noFill/>
                    </a:lnR>
                    <a:lnT w="12700" cmpd="sng">
                      <a:solidFill>
                        <a:srgbClr val="4472C4"/>
                      </a:solidFill>
                    </a:lnT>
                    <a:lnB w="12700" cmpd="sng">
                      <a:solidFill>
                        <a:srgbClr val="4472C4"/>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dirty="0"/>
                        <a:t>换行符（</a:t>
                      </a:r>
                      <a:r>
                        <a:rPr lang="en-US" altLang="zh-CN" dirty="0"/>
                        <a:t>'\n', 0x0a)</a:t>
                      </a:r>
                      <a:endParaRPr lang="zh-CN" altLang="en-US" dirty="0"/>
                    </a:p>
                  </a:txBody>
                  <a:tcPr>
                    <a:lnL>
                      <a:no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458046">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dirty="0"/>
                        <a:t>文件结束</a:t>
                      </a:r>
                      <a:r>
                        <a:rPr lang="en-US" altLang="zh-CN" dirty="0"/>
                        <a:t>(EOF)</a:t>
                      </a:r>
                      <a:endParaRPr lang="zh-CN" altLang="en-US" dirty="0"/>
                    </a:p>
                  </a:txBody>
                  <a:tcPr>
                    <a:lnL w="12700" cmpd="sng">
                      <a:solidFill>
                        <a:srgbClr val="4472C4"/>
                      </a:solidFill>
                    </a:lnL>
                    <a:lnR>
                      <a:noFill/>
                    </a:lnR>
                    <a:lnT w="12700" cmpd="sng">
                      <a:solidFill>
                        <a:srgbClr val="4472C4"/>
                      </a:solidFill>
                    </a:lnT>
                    <a:lnB w="12700" cmpd="sng">
                      <a:solidFill>
                        <a:srgbClr val="4472C4"/>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^D</a:t>
                      </a:r>
                      <a:endParaRPr lang="zh-CN" altLang="en-US" dirty="0"/>
                    </a:p>
                  </a:txBody>
                  <a:tcPr>
                    <a:lnL>
                      <a:no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bl>
          </a:graphicData>
        </a:graphic>
      </p:graphicFrame>
      <p:grpSp>
        <p:nvGrpSpPr>
          <p:cNvPr id="76" name="组合 75"/>
          <p:cNvGrpSpPr/>
          <p:nvPr/>
        </p:nvGrpSpPr>
        <p:grpSpPr>
          <a:xfrm>
            <a:off x="2082056" y="1071875"/>
            <a:ext cx="2743874" cy="1695236"/>
            <a:chOff x="395536" y="952119"/>
            <a:chExt cx="2847885" cy="2359929"/>
          </a:xfrm>
        </p:grpSpPr>
        <p:grpSp>
          <p:nvGrpSpPr>
            <p:cNvPr id="77" name="组合 76"/>
            <p:cNvGrpSpPr/>
            <p:nvPr/>
          </p:nvGrpSpPr>
          <p:grpSpPr>
            <a:xfrm>
              <a:off x="395536" y="1313334"/>
              <a:ext cx="2847885" cy="1998714"/>
              <a:chOff x="348135" y="1124744"/>
              <a:chExt cx="2847885" cy="1998714"/>
            </a:xfrm>
          </p:grpSpPr>
          <p:sp>
            <p:nvSpPr>
              <p:cNvPr id="79" name="矩形 78"/>
              <p:cNvSpPr/>
              <p:nvPr/>
            </p:nvSpPr>
            <p:spPr>
              <a:xfrm>
                <a:off x="348135" y="1124744"/>
                <a:ext cx="2520280" cy="1998714"/>
              </a:xfrm>
              <a:prstGeom prst="rect">
                <a:avLst/>
              </a:prstGeom>
              <a:noFill/>
              <a:ln>
                <a:solidFill>
                  <a:srgbClr val="5B9BD5">
                    <a:lumMod val="60000"/>
                    <a:lumOff val="40000"/>
                  </a:srgbClr>
                </a:solidFill>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80" name="箭头: 下 2"/>
              <p:cNvSpPr/>
              <p:nvPr/>
            </p:nvSpPr>
            <p:spPr>
              <a:xfrm>
                <a:off x="516552" y="2630324"/>
                <a:ext cx="144016" cy="270158"/>
              </a:xfrm>
              <a:prstGeom prst="downArrow">
                <a:avLst/>
              </a:prstGeom>
              <a:solidFill>
                <a:srgbClr val="4472C4"/>
              </a:solidFill>
              <a:ln>
                <a:noFill/>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81" name="文本框 80"/>
              <p:cNvSpPr txBox="1"/>
              <p:nvPr/>
            </p:nvSpPr>
            <p:spPr>
              <a:xfrm>
                <a:off x="693875" y="1238208"/>
                <a:ext cx="1933909" cy="1614727"/>
              </a:xfrm>
              <a:prstGeom prst="rect">
                <a:avLst/>
              </a:prstGeom>
              <a:noFill/>
            </p:spPr>
            <p:txBody>
              <a:bodyPr wrap="non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读出</a:t>
                </a:r>
                <a:endParaRPr kumimoji="1" lang="en-US" altLang="zh-CN" sz="1400"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1" lang="en-US" altLang="zh-CN" sz="14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\r\n</a:t>
                </a:r>
                <a:r>
                  <a:rPr kumimoji="1"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转换为</a:t>
                </a:r>
                <a:r>
                  <a:rPr kumimoji="1" lang="en-US" altLang="zh-CN" sz="14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\n</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1" lang="en-US" altLang="zh-CN" sz="14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^Z</a:t>
                </a:r>
                <a:r>
                  <a:rPr kumimoji="1"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解释为文件结尾</a:t>
                </a:r>
                <a:endParaRPr kumimoji="1" lang="en-US" altLang="zh-CN" sz="14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1" lang="en-US" altLang="zh-CN" sz="1400"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写入</a:t>
                </a:r>
                <a:endParaRPr kumimoji="1" lang="en-US" altLang="zh-CN" sz="1400"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1" lang="en-US" altLang="zh-CN" sz="14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\n</a:t>
                </a:r>
                <a:r>
                  <a:rPr kumimoji="1"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转换为</a:t>
                </a:r>
                <a:r>
                  <a:rPr kumimoji="1" lang="en-US" altLang="zh-CN" sz="14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\r\n</a:t>
                </a:r>
                <a:endParaRPr kumimoji="1"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cxnSp>
            <p:nvCxnSpPr>
              <p:cNvPr id="82" name="直接箭头连接符 81"/>
              <p:cNvCxnSpPr/>
              <p:nvPr/>
            </p:nvCxnSpPr>
            <p:spPr>
              <a:xfrm>
                <a:off x="2867138" y="2837999"/>
                <a:ext cx="328882" cy="181049"/>
              </a:xfrm>
              <a:prstGeom prst="straightConnector1">
                <a:avLst/>
              </a:prstGeom>
              <a:noFill/>
              <a:ln w="6350" cap="flat" cmpd="sng" algn="ctr">
                <a:solidFill>
                  <a:srgbClr val="4472C4"/>
                </a:solidFill>
                <a:prstDash val="solid"/>
                <a:miter lim="800000"/>
                <a:tailEnd type="triangle"/>
              </a:ln>
              <a:effectLst/>
            </p:spPr>
          </p:cxnSp>
          <p:sp>
            <p:nvSpPr>
              <p:cNvPr id="83" name="箭头: 下 22"/>
              <p:cNvSpPr/>
              <p:nvPr/>
            </p:nvSpPr>
            <p:spPr>
              <a:xfrm rot="10800000">
                <a:off x="516552" y="1435400"/>
                <a:ext cx="144016" cy="270158"/>
              </a:xfrm>
              <a:prstGeom prst="downArrow">
                <a:avLst/>
              </a:prstGeom>
              <a:solidFill>
                <a:srgbClr val="4472C4"/>
              </a:solidFill>
              <a:ln>
                <a:noFill/>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78" name="矩形 77"/>
            <p:cNvSpPr/>
            <p:nvPr/>
          </p:nvSpPr>
          <p:spPr>
            <a:xfrm>
              <a:off x="395536" y="952119"/>
              <a:ext cx="1669393" cy="294774"/>
            </a:xfrm>
            <a:prstGeom prst="rect">
              <a:avLst/>
            </a:prstGeom>
            <a:noFill/>
            <a:ln>
              <a:noFill/>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自动转换</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20736" y="2512254"/>
            <a:ext cx="2778224" cy="1512168"/>
          </a:xfrm>
          <a:prstGeom prst="rect">
            <a:avLst/>
          </a:prstGeom>
          <a:solidFill>
            <a:srgbClr val="5B9BD5">
              <a:lumMod val="40000"/>
              <a:lumOff val="60000"/>
            </a:srgbClr>
          </a:solidFill>
          <a:ln>
            <a:solidFill>
              <a:srgbClr val="5B9BD5">
                <a:lumMod val="60000"/>
                <a:lumOff val="40000"/>
              </a:srgbClr>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4729234" y="2574602"/>
            <a:ext cx="2769726"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#include &lt;</a:t>
            </a: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stdio.h</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&gt;</a:t>
            </a: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\r\n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int</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 main()</a:t>
            </a: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\r\n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This is a C code</a:t>
            </a: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\r\n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[^Z]</a:t>
            </a:r>
          </a:p>
        </p:txBody>
      </p:sp>
      <p:sp>
        <p:nvSpPr>
          <p:cNvPr id="6" name="矩形 5"/>
          <p:cNvSpPr/>
          <p:nvPr/>
        </p:nvSpPr>
        <p:spPr>
          <a:xfrm>
            <a:off x="4720736" y="2041755"/>
            <a:ext cx="2767186" cy="459482"/>
          </a:xfrm>
          <a:prstGeom prst="rect">
            <a:avLst/>
          </a:prstGeom>
          <a:solidFill>
            <a:srgbClr val="4472C4"/>
          </a:solidFill>
          <a:ln>
            <a:solidFill>
              <a:srgbClr val="5B9BD5">
                <a:lumMod val="60000"/>
                <a:lumOff val="40000"/>
              </a:srgbClr>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Windows</a:t>
            </a:r>
            <a:endParaRPr kumimoji="0" lang="zh-CN" altLang="en-US" sz="1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535577" y="1123908"/>
            <a:ext cx="1112084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语言提供了两种模式：</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正文模式和二进制模式</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，来操作正文文件和二进制文件</a:t>
            </a:r>
          </a:p>
        </p:txBody>
      </p:sp>
      <p:sp>
        <p:nvSpPr>
          <p:cNvPr id="8" name="矩形 7"/>
          <p:cNvSpPr/>
          <p:nvPr/>
        </p:nvSpPr>
        <p:spPr>
          <a:xfrm>
            <a:off x="2308066" y="4850919"/>
            <a:ext cx="2778224" cy="1512168"/>
          </a:xfrm>
          <a:prstGeom prst="rect">
            <a:avLst/>
          </a:prstGeom>
          <a:solidFill>
            <a:srgbClr val="5B9BD5">
              <a:lumMod val="40000"/>
              <a:lumOff val="60000"/>
            </a:srgbClr>
          </a:solidFill>
          <a:ln>
            <a:solidFill>
              <a:srgbClr val="5B9BD5">
                <a:lumMod val="60000"/>
                <a:lumOff val="40000"/>
              </a:srgbClr>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2410648" y="5115470"/>
            <a:ext cx="2847152"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#include &lt;</a:t>
            </a: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stdio.h</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&gt;</a:t>
            </a: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int</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 main()</a:t>
            </a: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This is a C code</a:t>
            </a: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\n</a:t>
            </a:r>
          </a:p>
        </p:txBody>
      </p:sp>
      <p:sp>
        <p:nvSpPr>
          <p:cNvPr id="13" name="左右箭头 12"/>
          <p:cNvSpPr/>
          <p:nvPr/>
        </p:nvSpPr>
        <p:spPr bwMode="auto">
          <a:xfrm rot="19080797">
            <a:off x="3397599" y="4067035"/>
            <a:ext cx="1362187" cy="405969"/>
          </a:xfrm>
          <a:prstGeom prst="leftRightArrow">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
        <p:nvSpPr>
          <p:cNvPr id="14" name="文本框 13"/>
          <p:cNvSpPr txBox="1"/>
          <p:nvPr/>
        </p:nvSpPr>
        <p:spPr>
          <a:xfrm rot="19134336">
            <a:off x="3163960" y="3719808"/>
            <a:ext cx="1210588"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正文模式</a:t>
            </a:r>
          </a:p>
        </p:txBody>
      </p:sp>
      <p:sp>
        <p:nvSpPr>
          <p:cNvPr id="15" name="Rectangle 2"/>
          <p:cNvSpPr>
            <a:spLocks noChangeArrowheads="1"/>
          </p:cNvSpPr>
          <p:nvPr/>
        </p:nvSpPr>
        <p:spPr bwMode="auto">
          <a:xfrm>
            <a:off x="600891" y="238433"/>
            <a:ext cx="9908359"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C00000"/>
                </a:solidFill>
                <a:effectLst/>
                <a:uLnTx/>
                <a:uFillTx/>
                <a:latin typeface="Tahoma" panose="020B0604030504040204" pitchFamily="34" charset="0"/>
                <a:ea typeface="华文新魏" panose="02010800040101010101" pitchFamily="2" charset="-122"/>
                <a:cs typeface="+mn-cs"/>
              </a:rPr>
              <a:t>正文模式与二进制模式</a:t>
            </a:r>
            <a:endParaRPr kumimoji="1" lang="en-US" altLang="zh-CN" sz="3200" b="1" i="0" u="none" strike="noStrike" kern="1200" cap="none" spc="0" normalizeH="0" baseline="0" noProof="0" dirty="0">
              <a:ln>
                <a:noFill/>
              </a:ln>
              <a:solidFill>
                <a:srgbClr val="C00000"/>
              </a:solidFill>
              <a:effectLst/>
              <a:uLnTx/>
              <a:uFillTx/>
              <a:latin typeface="Tahoma" panose="020B0604030504040204" pitchFamily="34" charset="0"/>
              <a:ea typeface="华文新魏" panose="02010800040101010101" pitchFamily="2" charset="-122"/>
              <a:cs typeface="+mn-cs"/>
            </a:endParaRPr>
          </a:p>
        </p:txBody>
      </p:sp>
      <p:sp>
        <p:nvSpPr>
          <p:cNvPr id="16" name="矩形 15"/>
          <p:cNvSpPr/>
          <p:nvPr/>
        </p:nvSpPr>
        <p:spPr>
          <a:xfrm>
            <a:off x="7091843" y="4847436"/>
            <a:ext cx="2778224" cy="1512168"/>
          </a:xfrm>
          <a:prstGeom prst="rect">
            <a:avLst/>
          </a:prstGeom>
          <a:solidFill>
            <a:srgbClr val="5B9BD5">
              <a:lumMod val="40000"/>
              <a:lumOff val="60000"/>
            </a:srgbClr>
          </a:solidFill>
          <a:ln>
            <a:solidFill>
              <a:srgbClr val="5B9BD5">
                <a:lumMod val="60000"/>
                <a:lumOff val="40000"/>
              </a:srgbClr>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7" name="左右箭头 16"/>
          <p:cNvSpPr/>
          <p:nvPr/>
        </p:nvSpPr>
        <p:spPr bwMode="auto">
          <a:xfrm rot="13063658">
            <a:off x="7479587" y="4067035"/>
            <a:ext cx="1362187" cy="405969"/>
          </a:xfrm>
          <a:prstGeom prst="leftRightArrow">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
        <p:nvSpPr>
          <p:cNvPr id="18" name="文本框 17"/>
          <p:cNvSpPr txBox="1"/>
          <p:nvPr/>
        </p:nvSpPr>
        <p:spPr>
          <a:xfrm rot="2198842">
            <a:off x="7788039" y="3824366"/>
            <a:ext cx="1467068"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二进制模式</a:t>
            </a:r>
          </a:p>
        </p:txBody>
      </p:sp>
      <p:sp>
        <p:nvSpPr>
          <p:cNvPr id="20" name="文本框 19"/>
          <p:cNvSpPr txBox="1"/>
          <p:nvPr/>
        </p:nvSpPr>
        <p:spPr>
          <a:xfrm>
            <a:off x="7263354" y="5003356"/>
            <a:ext cx="2875513"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#include &lt;</a:t>
            </a: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stdio.h</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&gt;</a:t>
            </a: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\r\n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int</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 main()</a:t>
            </a: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\r\n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This is a C code</a:t>
            </a: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\r\n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^Z</a:t>
            </a:r>
          </a:p>
        </p:txBody>
      </p:sp>
      <p:pic>
        <p:nvPicPr>
          <p:cNvPr id="1030" name="Picture 6" descr="https://timgsa.baidu.com/timg?image&amp;quality=80&amp;size=b9999_10000&amp;sec=1556301880889&amp;di=088e8f90c07c8862579fb68898bbc3e6&amp;imgtype=0&amp;src=http%3A%2F%2Fresource.feng.com%2Fresource%2Fh063%2Fh30%2Fimg20170320220345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3964" y="1767989"/>
            <a:ext cx="1611223" cy="10070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3" grpId="0" animBg="1"/>
      <p:bldP spid="14" grpId="0"/>
      <p:bldP spid="16" grpId="0" animBg="1"/>
      <p:bldP spid="17" grpId="0" animBg="1"/>
      <p:bldP spid="18"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05812" y="2514728"/>
            <a:ext cx="2775600" cy="1512168"/>
          </a:xfrm>
          <a:prstGeom prst="rect">
            <a:avLst/>
          </a:prstGeom>
          <a:solidFill>
            <a:srgbClr val="5B9BD5">
              <a:lumMod val="40000"/>
              <a:lumOff val="60000"/>
            </a:srgbClr>
          </a:solidFill>
          <a:ln>
            <a:solidFill>
              <a:srgbClr val="5B9BD5">
                <a:lumMod val="60000"/>
                <a:lumOff val="40000"/>
              </a:srgbClr>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4729234" y="2574602"/>
            <a:ext cx="2769726"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#include &lt;</a:t>
            </a: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stdio.h</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&gt;</a:t>
            </a: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int</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 main()</a:t>
            </a: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This is a C code</a:t>
            </a: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4707481" y="1951459"/>
            <a:ext cx="2777039" cy="532846"/>
          </a:xfrm>
          <a:prstGeom prst="rect">
            <a:avLst/>
          </a:prstGeom>
          <a:solidFill>
            <a:srgbClr val="4472C4"/>
          </a:solidFill>
          <a:ln>
            <a:solidFill>
              <a:srgbClr val="5B9BD5">
                <a:lumMod val="60000"/>
                <a:lumOff val="40000"/>
              </a:srgbClr>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UNIX/Linux</a:t>
            </a:r>
            <a:endParaRPr kumimoji="0" lang="zh-CN" altLang="en-US" sz="1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2308066" y="4850919"/>
            <a:ext cx="2778224" cy="1512168"/>
          </a:xfrm>
          <a:prstGeom prst="rect">
            <a:avLst/>
          </a:prstGeom>
          <a:solidFill>
            <a:srgbClr val="5B9BD5">
              <a:lumMod val="40000"/>
              <a:lumOff val="60000"/>
            </a:srgbClr>
          </a:solidFill>
          <a:ln>
            <a:solidFill>
              <a:srgbClr val="5B9BD5">
                <a:lumMod val="60000"/>
                <a:lumOff val="40000"/>
              </a:srgbClr>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2410648" y="5115470"/>
            <a:ext cx="2847152"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#include &lt;</a:t>
            </a: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stdio.h</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&gt;</a:t>
            </a: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int</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 main()</a:t>
            </a: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This is a C code</a:t>
            </a: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\n</a:t>
            </a:r>
          </a:p>
        </p:txBody>
      </p:sp>
      <p:sp>
        <p:nvSpPr>
          <p:cNvPr id="13" name="左右箭头 12"/>
          <p:cNvSpPr/>
          <p:nvPr/>
        </p:nvSpPr>
        <p:spPr bwMode="auto">
          <a:xfrm rot="19080797">
            <a:off x="3397599" y="4067035"/>
            <a:ext cx="1362187" cy="405969"/>
          </a:xfrm>
          <a:prstGeom prst="leftRightArrow">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
        <p:nvSpPr>
          <p:cNvPr id="14" name="文本框 13"/>
          <p:cNvSpPr txBox="1"/>
          <p:nvPr/>
        </p:nvSpPr>
        <p:spPr>
          <a:xfrm rot="19134336">
            <a:off x="3163959" y="3719808"/>
            <a:ext cx="1210588"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正文模式</a:t>
            </a:r>
          </a:p>
        </p:txBody>
      </p:sp>
      <p:sp>
        <p:nvSpPr>
          <p:cNvPr id="15" name="Rectangle 2"/>
          <p:cNvSpPr>
            <a:spLocks noChangeArrowheads="1"/>
          </p:cNvSpPr>
          <p:nvPr/>
        </p:nvSpPr>
        <p:spPr bwMode="auto">
          <a:xfrm>
            <a:off x="618309" y="256357"/>
            <a:ext cx="990903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C00000"/>
                </a:solidFill>
                <a:effectLst/>
                <a:uLnTx/>
                <a:uFillTx/>
                <a:latin typeface="Tahoma" panose="020B0604030504040204" pitchFamily="34" charset="0"/>
                <a:ea typeface="华文新魏" panose="02010800040101010101" pitchFamily="2" charset="-122"/>
                <a:cs typeface="+mn-cs"/>
              </a:rPr>
              <a:t>正文模式与二进制模式</a:t>
            </a:r>
            <a:endParaRPr kumimoji="1" lang="en-US" altLang="zh-CN" sz="3200" b="1" i="0" u="none" strike="noStrike" kern="1200" cap="none" spc="0" normalizeH="0" baseline="0" noProof="0" dirty="0">
              <a:ln>
                <a:noFill/>
              </a:ln>
              <a:solidFill>
                <a:srgbClr val="C00000"/>
              </a:solidFill>
              <a:effectLst/>
              <a:uLnTx/>
              <a:uFillTx/>
              <a:latin typeface="Tahoma" panose="020B0604030504040204" pitchFamily="34" charset="0"/>
              <a:ea typeface="华文新魏" panose="02010800040101010101" pitchFamily="2" charset="-122"/>
              <a:cs typeface="+mn-cs"/>
            </a:endParaRPr>
          </a:p>
        </p:txBody>
      </p:sp>
      <p:sp>
        <p:nvSpPr>
          <p:cNvPr id="16" name="矩形 15"/>
          <p:cNvSpPr/>
          <p:nvPr/>
        </p:nvSpPr>
        <p:spPr>
          <a:xfrm>
            <a:off x="7091843" y="4847436"/>
            <a:ext cx="2778224" cy="1512168"/>
          </a:xfrm>
          <a:prstGeom prst="rect">
            <a:avLst/>
          </a:prstGeom>
          <a:solidFill>
            <a:srgbClr val="5B9BD5">
              <a:lumMod val="40000"/>
              <a:lumOff val="60000"/>
            </a:srgbClr>
          </a:solidFill>
          <a:ln>
            <a:solidFill>
              <a:srgbClr val="5B9BD5">
                <a:lumMod val="60000"/>
                <a:lumOff val="40000"/>
              </a:srgbClr>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7" name="左右箭头 16"/>
          <p:cNvSpPr/>
          <p:nvPr/>
        </p:nvSpPr>
        <p:spPr bwMode="auto">
          <a:xfrm rot="13063658">
            <a:off x="7479587" y="4067035"/>
            <a:ext cx="1362187" cy="405969"/>
          </a:xfrm>
          <a:prstGeom prst="leftRightArrow">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
        <p:nvSpPr>
          <p:cNvPr id="18" name="文本框 17"/>
          <p:cNvSpPr txBox="1"/>
          <p:nvPr/>
        </p:nvSpPr>
        <p:spPr>
          <a:xfrm rot="2198842">
            <a:off x="7788039" y="3824366"/>
            <a:ext cx="1467068"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二进制模式</a:t>
            </a:r>
          </a:p>
        </p:txBody>
      </p:sp>
      <p:sp>
        <p:nvSpPr>
          <p:cNvPr id="20" name="文本框 19"/>
          <p:cNvSpPr txBox="1"/>
          <p:nvPr/>
        </p:nvSpPr>
        <p:spPr>
          <a:xfrm>
            <a:off x="7263354" y="5003355"/>
            <a:ext cx="2875513"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#include &lt;</a:t>
            </a: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stdio.h</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&gt;</a:t>
            </a: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int</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 main()</a:t>
            </a: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This is a C code</a:t>
            </a: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\n</a:t>
            </a:r>
          </a:p>
        </p:txBody>
      </p:sp>
      <p:pic>
        <p:nvPicPr>
          <p:cNvPr id="2050" name="Picture 2" descr="https://f11.baidu.com/it/u=2758147013,791949421&amp;fm=7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0965" y="1757873"/>
            <a:ext cx="1650787" cy="1235283"/>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54C78693-CF4A-40A8-B6A5-D4303B343479}"/>
              </a:ext>
            </a:extLst>
          </p:cNvPr>
          <p:cNvSpPr txBox="1"/>
          <p:nvPr/>
        </p:nvSpPr>
        <p:spPr>
          <a:xfrm>
            <a:off x="535577" y="1123908"/>
            <a:ext cx="1112084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语言提供了两种模式：</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正文模式和二进制模式</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，来操作正文文件和二进制文件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3" grpId="0" animBg="1"/>
      <p:bldP spid="14" grpId="0"/>
      <p:bldP spid="16" grpId="0" animBg="1"/>
      <p:bldP spid="17" grpId="0" animBg="1"/>
      <p:bldP spid="18"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
          <p:cNvSpPr>
            <a:spLocks noChangeArrowheads="1"/>
          </p:cNvSpPr>
          <p:nvPr/>
        </p:nvSpPr>
        <p:spPr bwMode="auto">
          <a:xfrm>
            <a:off x="609600" y="236221"/>
            <a:ext cx="98837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C00000"/>
                </a:solidFill>
                <a:effectLst/>
                <a:uLnTx/>
                <a:uFillTx/>
                <a:latin typeface="Tahoma" panose="020B0604030504040204" pitchFamily="34" charset="0"/>
                <a:ea typeface="华文新魏" panose="02010800040101010101" pitchFamily="2" charset="-122"/>
                <a:cs typeface="+mn-cs"/>
              </a:rPr>
              <a:t>二进制模式</a:t>
            </a:r>
            <a:endParaRPr kumimoji="1" lang="en-US" altLang="zh-CN" sz="3200" b="1" i="0" u="none" strike="noStrike" kern="1200" cap="none" spc="0" normalizeH="0" baseline="0" noProof="0" dirty="0">
              <a:ln>
                <a:noFill/>
              </a:ln>
              <a:solidFill>
                <a:srgbClr val="C00000"/>
              </a:solidFill>
              <a:effectLst/>
              <a:uLnTx/>
              <a:uFillTx/>
              <a:latin typeface="Tahoma" panose="020B0604030504040204" pitchFamily="34" charset="0"/>
              <a:ea typeface="华文新魏" panose="02010800040101010101" pitchFamily="2" charset="-122"/>
              <a:cs typeface="+mn-cs"/>
            </a:endParaRPr>
          </a:p>
        </p:txBody>
      </p:sp>
      <p:sp>
        <p:nvSpPr>
          <p:cNvPr id="23" name="文本占位符 2"/>
          <p:cNvSpPr txBox="1"/>
          <p:nvPr/>
        </p:nvSpPr>
        <p:spPr bwMode="auto">
          <a:xfrm>
            <a:off x="609600" y="970903"/>
            <a:ext cx="9708222" cy="235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265" indent="-342265" algn="l" defTabSz="685800" rtl="0" eaLnBrk="0" fontAlgn="base" hangingPunct="0">
              <a:lnSpc>
                <a:spcPct val="150000"/>
              </a:lnSpc>
              <a:spcBef>
                <a:spcPts val="600"/>
              </a:spcBef>
              <a:spcAft>
                <a:spcPts val="600"/>
              </a:spcAft>
              <a:buClr>
                <a:schemeClr val="accent2"/>
              </a:buClr>
              <a:buFont typeface="Wingdings" panose="05000000000000000000" pitchFamily="2" charset="2"/>
              <a:buChar char="p"/>
              <a:defRPr lang="zh-CN" altLang="en-US" sz="1800" kern="1200" dirty="0" smtClean="0">
                <a:solidFill>
                  <a:schemeClr val="tx1">
                    <a:lumMod val="75000"/>
                    <a:lumOff val="25000"/>
                  </a:schemeClr>
                </a:solidFill>
                <a:latin typeface="+mn-lt"/>
                <a:ea typeface="+mn-ea"/>
                <a:cs typeface="+mn-cs"/>
              </a:defRPr>
            </a:lvl1pPr>
            <a:lvl2pPr marL="514350" indent="-171450" algn="l" defTabSz="685800" rtl="0" eaLnBrk="0" fontAlgn="base" hangingPunct="0">
              <a:lnSpc>
                <a:spcPct val="130000"/>
              </a:lnSpc>
              <a:spcBef>
                <a:spcPts val="600"/>
              </a:spcBef>
              <a:spcAft>
                <a:spcPts val="600"/>
              </a:spcAft>
              <a:buClr>
                <a:schemeClr val="accent2"/>
              </a:buClr>
              <a:buFont typeface="Wingdings" panose="05000000000000000000" pitchFamily="2" charset="2"/>
              <a:buChar char="n"/>
              <a:defRPr sz="1600" kern="1200">
                <a:solidFill>
                  <a:schemeClr val="tx1"/>
                </a:solidFill>
                <a:latin typeface="+mn-lt"/>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Clr>
                <a:schemeClr val="accent2"/>
              </a:buClr>
              <a:buFont typeface="Wingdings" panose="05000000000000000000" pitchFamily="2" charset="2"/>
              <a:buChar char="Ø"/>
              <a:defRPr sz="1400" kern="1200">
                <a:solidFill>
                  <a:schemeClr val="tx1">
                    <a:lumMod val="65000"/>
                    <a:lumOff val="35000"/>
                  </a:schemeClr>
                </a:solidFill>
                <a:latin typeface="+mn-lt"/>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265" marR="0" lvl="0" indent="-342265" algn="l" defTabSz="685800" rtl="0" eaLnBrk="0" fontAlgn="base" latinLnBrk="0" hangingPunct="0">
              <a:lnSpc>
                <a:spcPct val="150000"/>
              </a:lnSpc>
              <a:spcBef>
                <a:spcPts val="600"/>
              </a:spcBef>
              <a:spcAft>
                <a:spcPts val="600"/>
              </a:spcAft>
              <a:buClrTx/>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不对文件进行任何解释</a:t>
            </a:r>
          </a:p>
          <a:p>
            <a:pPr marL="342265" marR="0" lvl="0" indent="-342265" algn="l" defTabSz="685800" rtl="0" eaLnBrk="0" fontAlgn="base" latinLnBrk="0" hangingPunct="0">
              <a:lnSpc>
                <a:spcPct val="150000"/>
              </a:lnSpc>
              <a:spcBef>
                <a:spcPts val="600"/>
              </a:spcBef>
              <a:spcAft>
                <a:spcPts val="600"/>
              </a:spcAft>
              <a:buClrTx/>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不在数据流中添加任何其他字符</a:t>
            </a:r>
          </a:p>
          <a:p>
            <a:pPr marL="342265" marR="0" lvl="0" indent="-342265" algn="l" defTabSz="685800" rtl="0" eaLnBrk="0" fontAlgn="base" latinLnBrk="0" hangingPunct="0">
              <a:lnSpc>
                <a:spcPct val="150000"/>
              </a:lnSpc>
              <a:spcBef>
                <a:spcPts val="600"/>
              </a:spcBef>
              <a:spcAft>
                <a:spcPts val="600"/>
              </a:spcAft>
              <a:buClrTx/>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数据在程序内存中和在文件中是完全一致的</a:t>
            </a:r>
          </a:p>
        </p:txBody>
      </p:sp>
      <p:grpSp>
        <p:nvGrpSpPr>
          <p:cNvPr id="24" name="组合 23"/>
          <p:cNvGrpSpPr/>
          <p:nvPr/>
        </p:nvGrpSpPr>
        <p:grpSpPr>
          <a:xfrm>
            <a:off x="2296778" y="3990143"/>
            <a:ext cx="2448272" cy="1323578"/>
            <a:chOff x="755576" y="2938661"/>
            <a:chExt cx="2448272" cy="1323578"/>
          </a:xfrm>
          <a:solidFill>
            <a:sysClr val="window" lastClr="FFFFFF">
              <a:lumMod val="75000"/>
            </a:sysClr>
          </a:solidFill>
        </p:grpSpPr>
        <p:sp>
          <p:nvSpPr>
            <p:cNvPr id="25" name="矩形 24"/>
            <p:cNvSpPr/>
            <p:nvPr/>
          </p:nvSpPr>
          <p:spPr>
            <a:xfrm>
              <a:off x="755576" y="2938661"/>
              <a:ext cx="2448272" cy="1323578"/>
            </a:xfrm>
            <a:prstGeom prst="rect">
              <a:avLst/>
            </a:prstGeom>
            <a:grp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43" name="文本框 42"/>
            <p:cNvSpPr txBox="1"/>
            <p:nvPr/>
          </p:nvSpPr>
          <p:spPr>
            <a:xfrm>
              <a:off x="1490692" y="3092618"/>
              <a:ext cx="1643283" cy="1015663"/>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01000100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00100101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01110101</a:t>
              </a:r>
              <a:endParaRPr kumimoji="0" lang="zh-CN" altLang="en-US" sz="20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4" name="文本框 43"/>
            <p:cNvSpPr txBox="1"/>
            <p:nvPr/>
          </p:nvSpPr>
          <p:spPr>
            <a:xfrm>
              <a:off x="883696" y="3245738"/>
              <a:ext cx="506172" cy="707886"/>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内存</a:t>
              </a:r>
            </a:p>
          </p:txBody>
        </p:sp>
      </p:grpSp>
      <p:grpSp>
        <p:nvGrpSpPr>
          <p:cNvPr id="45" name="组合 44"/>
          <p:cNvGrpSpPr/>
          <p:nvPr/>
        </p:nvGrpSpPr>
        <p:grpSpPr>
          <a:xfrm>
            <a:off x="7121314" y="3990143"/>
            <a:ext cx="2448272" cy="1323578"/>
            <a:chOff x="5364088" y="2938661"/>
            <a:chExt cx="2448272" cy="1323578"/>
          </a:xfrm>
        </p:grpSpPr>
        <p:sp>
          <p:nvSpPr>
            <p:cNvPr id="46" name="矩形 45"/>
            <p:cNvSpPr/>
            <p:nvPr/>
          </p:nvSpPr>
          <p:spPr>
            <a:xfrm>
              <a:off x="5364088" y="2938661"/>
              <a:ext cx="2448272" cy="1323578"/>
            </a:xfrm>
            <a:prstGeom prst="rect">
              <a:avLst/>
            </a:prstGeom>
            <a:solidFill>
              <a:srgbClr val="4472C4"/>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8" name="文本框 47"/>
            <p:cNvSpPr txBox="1"/>
            <p:nvPr/>
          </p:nvSpPr>
          <p:spPr>
            <a:xfrm>
              <a:off x="5464913" y="3198143"/>
              <a:ext cx="506172"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外存</a:t>
              </a:r>
            </a:p>
          </p:txBody>
        </p:sp>
      </p:grpSp>
      <p:graphicFrame>
        <p:nvGraphicFramePr>
          <p:cNvPr id="51" name="表格 50"/>
          <p:cNvGraphicFramePr>
            <a:graphicFrameLocks noGrp="1"/>
          </p:cNvGraphicFramePr>
          <p:nvPr/>
        </p:nvGraphicFramePr>
        <p:xfrm>
          <a:off x="7696634" y="4264458"/>
          <a:ext cx="1620738" cy="181040"/>
        </p:xfrm>
        <a:graphic>
          <a:graphicData uri="http://schemas.openxmlformats.org/drawingml/2006/table">
            <a:tbl>
              <a:tblPr firstRow="1" bandRow="1"/>
              <a:tblGrid>
                <a:gridCol w="270123">
                  <a:extLst>
                    <a:ext uri="{9D8B030D-6E8A-4147-A177-3AD203B41FA5}">
                      <a16:colId xmlns:a16="http://schemas.microsoft.com/office/drawing/2014/main" val="20000"/>
                    </a:ext>
                  </a:extLst>
                </a:gridCol>
                <a:gridCol w="270123">
                  <a:extLst>
                    <a:ext uri="{9D8B030D-6E8A-4147-A177-3AD203B41FA5}">
                      <a16:colId xmlns:a16="http://schemas.microsoft.com/office/drawing/2014/main" val="20001"/>
                    </a:ext>
                  </a:extLst>
                </a:gridCol>
                <a:gridCol w="270123">
                  <a:extLst>
                    <a:ext uri="{9D8B030D-6E8A-4147-A177-3AD203B41FA5}">
                      <a16:colId xmlns:a16="http://schemas.microsoft.com/office/drawing/2014/main" val="20002"/>
                    </a:ext>
                  </a:extLst>
                </a:gridCol>
                <a:gridCol w="270123">
                  <a:extLst>
                    <a:ext uri="{9D8B030D-6E8A-4147-A177-3AD203B41FA5}">
                      <a16:colId xmlns:a16="http://schemas.microsoft.com/office/drawing/2014/main" val="20003"/>
                    </a:ext>
                  </a:extLst>
                </a:gridCol>
                <a:gridCol w="270123">
                  <a:extLst>
                    <a:ext uri="{9D8B030D-6E8A-4147-A177-3AD203B41FA5}">
                      <a16:colId xmlns:a16="http://schemas.microsoft.com/office/drawing/2014/main" val="20004"/>
                    </a:ext>
                  </a:extLst>
                </a:gridCol>
                <a:gridCol w="270123">
                  <a:extLst>
                    <a:ext uri="{9D8B030D-6E8A-4147-A177-3AD203B41FA5}">
                      <a16:colId xmlns:a16="http://schemas.microsoft.com/office/drawing/2014/main" val="20005"/>
                    </a:ext>
                  </a:extLst>
                </a:gridCol>
              </a:tblGrid>
              <a:tr h="181040">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700" dirty="0"/>
                        <a:t>01</a:t>
                      </a:r>
                      <a:endParaRPr lang="zh-CN" altLang="en-US" sz="700" dirty="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700" dirty="0"/>
                        <a:t>00</a:t>
                      </a:r>
                      <a:endParaRPr lang="zh-CN" altLang="en-US" sz="700" dirty="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zh-CN" altLang="en-US" sz="700" dirty="0"/>
                        <a:t>。。。</a:t>
                      </a:r>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endParaRPr lang="zh-CN" altLang="en-US" sz="70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endParaRPr lang="zh-CN" altLang="en-US" sz="70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endParaRPr lang="zh-CN" altLang="en-US" sz="700" dirty="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0"/>
                  </a:ext>
                </a:extLst>
              </a:tr>
            </a:tbl>
          </a:graphicData>
        </a:graphic>
      </p:graphicFrame>
      <p:graphicFrame>
        <p:nvGraphicFramePr>
          <p:cNvPr id="52" name="表格 51"/>
          <p:cNvGraphicFramePr>
            <a:graphicFrameLocks noGrp="1"/>
          </p:cNvGraphicFramePr>
          <p:nvPr/>
        </p:nvGraphicFramePr>
        <p:xfrm>
          <a:off x="7696634" y="4520659"/>
          <a:ext cx="1620738" cy="181040"/>
        </p:xfrm>
        <a:graphic>
          <a:graphicData uri="http://schemas.openxmlformats.org/drawingml/2006/table">
            <a:tbl>
              <a:tblPr firstRow="1" bandRow="1"/>
              <a:tblGrid>
                <a:gridCol w="270123">
                  <a:extLst>
                    <a:ext uri="{9D8B030D-6E8A-4147-A177-3AD203B41FA5}">
                      <a16:colId xmlns:a16="http://schemas.microsoft.com/office/drawing/2014/main" val="20000"/>
                    </a:ext>
                  </a:extLst>
                </a:gridCol>
                <a:gridCol w="270123">
                  <a:extLst>
                    <a:ext uri="{9D8B030D-6E8A-4147-A177-3AD203B41FA5}">
                      <a16:colId xmlns:a16="http://schemas.microsoft.com/office/drawing/2014/main" val="20001"/>
                    </a:ext>
                  </a:extLst>
                </a:gridCol>
                <a:gridCol w="270123">
                  <a:extLst>
                    <a:ext uri="{9D8B030D-6E8A-4147-A177-3AD203B41FA5}">
                      <a16:colId xmlns:a16="http://schemas.microsoft.com/office/drawing/2014/main" val="20002"/>
                    </a:ext>
                  </a:extLst>
                </a:gridCol>
                <a:gridCol w="270123">
                  <a:extLst>
                    <a:ext uri="{9D8B030D-6E8A-4147-A177-3AD203B41FA5}">
                      <a16:colId xmlns:a16="http://schemas.microsoft.com/office/drawing/2014/main" val="20003"/>
                    </a:ext>
                  </a:extLst>
                </a:gridCol>
                <a:gridCol w="270123">
                  <a:extLst>
                    <a:ext uri="{9D8B030D-6E8A-4147-A177-3AD203B41FA5}">
                      <a16:colId xmlns:a16="http://schemas.microsoft.com/office/drawing/2014/main" val="20004"/>
                    </a:ext>
                  </a:extLst>
                </a:gridCol>
                <a:gridCol w="270123">
                  <a:extLst>
                    <a:ext uri="{9D8B030D-6E8A-4147-A177-3AD203B41FA5}">
                      <a16:colId xmlns:a16="http://schemas.microsoft.com/office/drawing/2014/main" val="20005"/>
                    </a:ext>
                  </a:extLst>
                </a:gridCol>
              </a:tblGrid>
              <a:tr h="181040">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700" dirty="0"/>
                        <a:t>00</a:t>
                      </a:r>
                      <a:endParaRPr lang="zh-CN" altLang="en-US" sz="700" dirty="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700" dirty="0"/>
                        <a:t>10</a:t>
                      </a:r>
                      <a:endParaRPr lang="zh-CN" altLang="en-US" sz="700" dirty="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zh-CN" altLang="en-US" sz="700" dirty="0"/>
                        <a:t>。。。</a:t>
                      </a:r>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endParaRPr lang="zh-CN" altLang="en-US" sz="70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endParaRPr lang="zh-CN" altLang="en-US" sz="70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endParaRPr lang="zh-CN" altLang="en-US" sz="700" dirty="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0"/>
                  </a:ext>
                </a:extLst>
              </a:tr>
            </a:tbl>
          </a:graphicData>
        </a:graphic>
      </p:graphicFrame>
      <p:graphicFrame>
        <p:nvGraphicFramePr>
          <p:cNvPr id="53" name="表格 52"/>
          <p:cNvGraphicFramePr>
            <a:graphicFrameLocks noGrp="1"/>
          </p:cNvGraphicFramePr>
          <p:nvPr/>
        </p:nvGraphicFramePr>
        <p:xfrm>
          <a:off x="7696634" y="4773838"/>
          <a:ext cx="1620738" cy="181040"/>
        </p:xfrm>
        <a:graphic>
          <a:graphicData uri="http://schemas.openxmlformats.org/drawingml/2006/table">
            <a:tbl>
              <a:tblPr firstRow="1" bandRow="1"/>
              <a:tblGrid>
                <a:gridCol w="270123">
                  <a:extLst>
                    <a:ext uri="{9D8B030D-6E8A-4147-A177-3AD203B41FA5}">
                      <a16:colId xmlns:a16="http://schemas.microsoft.com/office/drawing/2014/main" val="20000"/>
                    </a:ext>
                  </a:extLst>
                </a:gridCol>
                <a:gridCol w="270123">
                  <a:extLst>
                    <a:ext uri="{9D8B030D-6E8A-4147-A177-3AD203B41FA5}">
                      <a16:colId xmlns:a16="http://schemas.microsoft.com/office/drawing/2014/main" val="20001"/>
                    </a:ext>
                  </a:extLst>
                </a:gridCol>
                <a:gridCol w="270123">
                  <a:extLst>
                    <a:ext uri="{9D8B030D-6E8A-4147-A177-3AD203B41FA5}">
                      <a16:colId xmlns:a16="http://schemas.microsoft.com/office/drawing/2014/main" val="20002"/>
                    </a:ext>
                  </a:extLst>
                </a:gridCol>
                <a:gridCol w="270123">
                  <a:extLst>
                    <a:ext uri="{9D8B030D-6E8A-4147-A177-3AD203B41FA5}">
                      <a16:colId xmlns:a16="http://schemas.microsoft.com/office/drawing/2014/main" val="20003"/>
                    </a:ext>
                  </a:extLst>
                </a:gridCol>
                <a:gridCol w="270123">
                  <a:extLst>
                    <a:ext uri="{9D8B030D-6E8A-4147-A177-3AD203B41FA5}">
                      <a16:colId xmlns:a16="http://schemas.microsoft.com/office/drawing/2014/main" val="20004"/>
                    </a:ext>
                  </a:extLst>
                </a:gridCol>
                <a:gridCol w="270123">
                  <a:extLst>
                    <a:ext uri="{9D8B030D-6E8A-4147-A177-3AD203B41FA5}">
                      <a16:colId xmlns:a16="http://schemas.microsoft.com/office/drawing/2014/main" val="20005"/>
                    </a:ext>
                  </a:extLst>
                </a:gridCol>
              </a:tblGrid>
              <a:tr h="181040">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700" dirty="0"/>
                        <a:t>01</a:t>
                      </a:r>
                      <a:endParaRPr lang="zh-CN" altLang="en-US" sz="700" dirty="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700" dirty="0"/>
                        <a:t>11</a:t>
                      </a:r>
                      <a:endParaRPr lang="zh-CN" altLang="en-US" sz="700" dirty="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zh-CN" altLang="en-US" sz="700" dirty="0"/>
                        <a:t>。。。</a:t>
                      </a:r>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endParaRPr lang="zh-CN" altLang="en-US" sz="70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endParaRPr lang="zh-CN" altLang="en-US" sz="70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endParaRPr lang="zh-CN" altLang="en-US" sz="700" dirty="0"/>
                    </a:p>
                  </a:txBody>
                  <a:tcPr marL="44640" marR="44640" marT="22320" marB="2232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0"/>
                  </a:ext>
                </a:extLst>
              </a:tr>
            </a:tbl>
          </a:graphicData>
        </a:graphic>
      </p:graphicFrame>
      <p:sp>
        <p:nvSpPr>
          <p:cNvPr id="54" name="矩形 3"/>
          <p:cNvSpPr/>
          <p:nvPr/>
        </p:nvSpPr>
        <p:spPr>
          <a:xfrm>
            <a:off x="5033083" y="3950841"/>
            <a:ext cx="1454245" cy="1324474"/>
          </a:xfrm>
          <a:custGeom>
            <a:avLst/>
            <a:gdLst>
              <a:gd name="T0" fmla="*/ 2080 w 3780"/>
              <a:gd name="T1" fmla="*/ 1576 h 3448"/>
              <a:gd name="T2" fmla="*/ 2189 w 3780"/>
              <a:gd name="T3" fmla="*/ 1331 h 3448"/>
              <a:gd name="T4" fmla="*/ 2118 w 3780"/>
              <a:gd name="T5" fmla="*/ 1111 h 3448"/>
              <a:gd name="T6" fmla="*/ 70 w 3780"/>
              <a:gd name="T7" fmla="*/ 1853 h 3448"/>
              <a:gd name="T8" fmla="*/ 40 w 3780"/>
              <a:gd name="T9" fmla="*/ 1854 h 3448"/>
              <a:gd name="T10" fmla="*/ 367 w 3780"/>
              <a:gd name="T11" fmla="*/ 627 h 3448"/>
              <a:gd name="T12" fmla="*/ 599 w 3780"/>
              <a:gd name="T13" fmla="*/ 452 h 3448"/>
              <a:gd name="T14" fmla="*/ 2296 w 3780"/>
              <a:gd name="T15" fmla="*/ 487 h 3448"/>
              <a:gd name="T16" fmla="*/ 2453 w 3780"/>
              <a:gd name="T17" fmla="*/ 417 h 3448"/>
              <a:gd name="T18" fmla="*/ 2513 w 3780"/>
              <a:gd name="T19" fmla="*/ 135 h 3448"/>
              <a:gd name="T20" fmla="*/ 2618 w 3780"/>
              <a:gd name="T21" fmla="*/ 117 h 3448"/>
              <a:gd name="T22" fmla="*/ 3323 w 3780"/>
              <a:gd name="T23" fmla="*/ 1284 h 3448"/>
              <a:gd name="T24" fmla="*/ 3256 w 3780"/>
              <a:gd name="T25" fmla="*/ 1439 h 3448"/>
              <a:gd name="T26" fmla="*/ 2158 w 3780"/>
              <a:gd name="T27" fmla="*/ 1676 h 3448"/>
              <a:gd name="T28" fmla="*/ 2080 w 3780"/>
              <a:gd name="T29" fmla="*/ 1576 h 3448"/>
              <a:gd name="T30" fmla="*/ 3178 w 3780"/>
              <a:gd name="T31" fmla="*/ 3024 h 3448"/>
              <a:gd name="T32" fmla="*/ 1480 w 3780"/>
              <a:gd name="T33" fmla="*/ 2989 h 3448"/>
              <a:gd name="T34" fmla="*/ 1307 w 3780"/>
              <a:gd name="T35" fmla="*/ 3055 h 3448"/>
              <a:gd name="T36" fmla="*/ 1234 w 3780"/>
              <a:gd name="T37" fmla="*/ 3268 h 3448"/>
              <a:gd name="T38" fmla="*/ 1120 w 3780"/>
              <a:gd name="T39" fmla="*/ 3277 h 3448"/>
              <a:gd name="T40" fmla="*/ 556 w 3780"/>
              <a:gd name="T41" fmla="*/ 2204 h 3448"/>
              <a:gd name="T42" fmla="*/ 628 w 3780"/>
              <a:gd name="T43" fmla="*/ 2033 h 3448"/>
              <a:gd name="T44" fmla="*/ 1559 w 3780"/>
              <a:gd name="T45" fmla="*/ 1749 h 3448"/>
              <a:gd name="T46" fmla="*/ 1659 w 3780"/>
              <a:gd name="T47" fmla="*/ 1847 h 3448"/>
              <a:gd name="T48" fmla="*/ 1578 w 3780"/>
              <a:gd name="T49" fmla="*/ 2142 h 3448"/>
              <a:gd name="T50" fmla="*/ 1660 w 3780"/>
              <a:gd name="T51" fmla="*/ 2363 h 3448"/>
              <a:gd name="T52" fmla="*/ 3724 w 3780"/>
              <a:gd name="T53" fmla="*/ 1608 h 3448"/>
              <a:gd name="T54" fmla="*/ 3750 w 3780"/>
              <a:gd name="T55" fmla="*/ 1607 h 3448"/>
              <a:gd name="T56" fmla="*/ 3409 w 3780"/>
              <a:gd name="T57" fmla="*/ 2850 h 3448"/>
              <a:gd name="T58" fmla="*/ 3178 w 3780"/>
              <a:gd name="T59" fmla="*/ 3024 h 3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0" h="3448">
                <a:moveTo>
                  <a:pt x="2080" y="1576"/>
                </a:moveTo>
                <a:cubicBezTo>
                  <a:pt x="2114" y="1505"/>
                  <a:pt x="2156" y="1413"/>
                  <a:pt x="2189" y="1331"/>
                </a:cubicBezTo>
                <a:cubicBezTo>
                  <a:pt x="2219" y="1257"/>
                  <a:pt x="2185" y="1155"/>
                  <a:pt x="2118" y="1111"/>
                </a:cubicBezTo>
                <a:cubicBezTo>
                  <a:pt x="1689" y="825"/>
                  <a:pt x="234" y="0"/>
                  <a:pt x="70" y="1853"/>
                </a:cubicBezTo>
                <a:cubicBezTo>
                  <a:pt x="62" y="1932"/>
                  <a:pt x="48" y="1933"/>
                  <a:pt x="40" y="1854"/>
                </a:cubicBezTo>
                <a:cubicBezTo>
                  <a:pt x="13" y="1575"/>
                  <a:pt x="0" y="959"/>
                  <a:pt x="367" y="627"/>
                </a:cubicBezTo>
                <a:cubicBezTo>
                  <a:pt x="427" y="573"/>
                  <a:pt x="532" y="496"/>
                  <a:pt x="599" y="452"/>
                </a:cubicBezTo>
                <a:cubicBezTo>
                  <a:pt x="837" y="296"/>
                  <a:pt x="1436" y="28"/>
                  <a:pt x="2296" y="487"/>
                </a:cubicBezTo>
                <a:cubicBezTo>
                  <a:pt x="2367" y="525"/>
                  <a:pt x="2436" y="495"/>
                  <a:pt x="2453" y="417"/>
                </a:cubicBezTo>
                <a:lnTo>
                  <a:pt x="2513" y="135"/>
                </a:lnTo>
                <a:cubicBezTo>
                  <a:pt x="2529" y="56"/>
                  <a:pt x="2576" y="48"/>
                  <a:pt x="2618" y="117"/>
                </a:cubicBezTo>
                <a:lnTo>
                  <a:pt x="3323" y="1284"/>
                </a:lnTo>
                <a:cubicBezTo>
                  <a:pt x="3365" y="1353"/>
                  <a:pt x="3335" y="1422"/>
                  <a:pt x="3256" y="1439"/>
                </a:cubicBezTo>
                <a:lnTo>
                  <a:pt x="2158" y="1676"/>
                </a:lnTo>
                <a:cubicBezTo>
                  <a:pt x="2080" y="1693"/>
                  <a:pt x="2046" y="1649"/>
                  <a:pt x="2080" y="1576"/>
                </a:cubicBezTo>
                <a:close/>
                <a:moveTo>
                  <a:pt x="3178" y="3024"/>
                </a:moveTo>
                <a:cubicBezTo>
                  <a:pt x="2940" y="3180"/>
                  <a:pt x="2341" y="3448"/>
                  <a:pt x="1480" y="2989"/>
                </a:cubicBezTo>
                <a:cubicBezTo>
                  <a:pt x="1410" y="2952"/>
                  <a:pt x="1333" y="2979"/>
                  <a:pt x="1307" y="3055"/>
                </a:cubicBezTo>
                <a:lnTo>
                  <a:pt x="1234" y="3268"/>
                </a:lnTo>
                <a:cubicBezTo>
                  <a:pt x="1208" y="3344"/>
                  <a:pt x="1157" y="3348"/>
                  <a:pt x="1120" y="3277"/>
                </a:cubicBezTo>
                <a:lnTo>
                  <a:pt x="556" y="2204"/>
                </a:lnTo>
                <a:cubicBezTo>
                  <a:pt x="519" y="2133"/>
                  <a:pt x="551" y="2057"/>
                  <a:pt x="628" y="2033"/>
                </a:cubicBezTo>
                <a:lnTo>
                  <a:pt x="1559" y="1749"/>
                </a:lnTo>
                <a:cubicBezTo>
                  <a:pt x="1635" y="1726"/>
                  <a:pt x="1680" y="1769"/>
                  <a:pt x="1659" y="1847"/>
                </a:cubicBezTo>
                <a:cubicBezTo>
                  <a:pt x="1635" y="1933"/>
                  <a:pt x="1604" y="2046"/>
                  <a:pt x="1578" y="2142"/>
                </a:cubicBezTo>
                <a:cubicBezTo>
                  <a:pt x="1557" y="2220"/>
                  <a:pt x="1593" y="2320"/>
                  <a:pt x="1660" y="2363"/>
                </a:cubicBezTo>
                <a:cubicBezTo>
                  <a:pt x="2094" y="2640"/>
                  <a:pt x="3564" y="3434"/>
                  <a:pt x="3724" y="1608"/>
                </a:cubicBezTo>
                <a:cubicBezTo>
                  <a:pt x="3731" y="1528"/>
                  <a:pt x="3744" y="1528"/>
                  <a:pt x="3750" y="1607"/>
                </a:cubicBezTo>
                <a:cubicBezTo>
                  <a:pt x="3774" y="1889"/>
                  <a:pt x="3780" y="2516"/>
                  <a:pt x="3409" y="2850"/>
                </a:cubicBezTo>
                <a:cubicBezTo>
                  <a:pt x="3350" y="2904"/>
                  <a:pt x="3245" y="2981"/>
                  <a:pt x="3178" y="3024"/>
                </a:cubicBezTo>
                <a:close/>
              </a:path>
            </a:pathLst>
          </a:custGeom>
          <a:solidFill>
            <a:srgbClr val="4472C4">
              <a:lumMod val="60000"/>
              <a:lumOff val="40000"/>
            </a:srgb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algn="l" rtl="0" eaLnBrk="0" fontAlgn="base" hangingPunct="0">
              <a:spcBef>
                <a:spcPct val="0"/>
              </a:spcBef>
              <a:spcAft>
                <a:spcPct val="0"/>
              </a:spcAft>
              <a:defRPr kumimoji="1" sz="3600" kern="1200">
                <a:solidFill>
                  <a:schemeClr val="lt1"/>
                </a:solidFill>
                <a:latin typeface="+mn-lt"/>
                <a:ea typeface="+mn-ea"/>
                <a:cs typeface="+mn-cs"/>
              </a:defRPr>
            </a:lvl1pPr>
            <a:lvl2pPr marL="457200" algn="l" rtl="0" eaLnBrk="0" fontAlgn="base" hangingPunct="0">
              <a:spcBef>
                <a:spcPct val="0"/>
              </a:spcBef>
              <a:spcAft>
                <a:spcPct val="0"/>
              </a:spcAft>
              <a:defRPr kumimoji="1" sz="3600" kern="1200">
                <a:solidFill>
                  <a:schemeClr val="lt1"/>
                </a:solidFill>
                <a:latin typeface="+mn-lt"/>
                <a:ea typeface="+mn-ea"/>
                <a:cs typeface="+mn-cs"/>
              </a:defRPr>
            </a:lvl2pPr>
            <a:lvl3pPr marL="914400" algn="l" rtl="0" eaLnBrk="0" fontAlgn="base" hangingPunct="0">
              <a:spcBef>
                <a:spcPct val="0"/>
              </a:spcBef>
              <a:spcAft>
                <a:spcPct val="0"/>
              </a:spcAft>
              <a:defRPr kumimoji="1" sz="3600" kern="1200">
                <a:solidFill>
                  <a:schemeClr val="lt1"/>
                </a:solidFill>
                <a:latin typeface="+mn-lt"/>
                <a:ea typeface="+mn-ea"/>
                <a:cs typeface="+mn-cs"/>
              </a:defRPr>
            </a:lvl3pPr>
            <a:lvl4pPr marL="1371600" algn="l" rtl="0" eaLnBrk="0" fontAlgn="base" hangingPunct="0">
              <a:spcBef>
                <a:spcPct val="0"/>
              </a:spcBef>
              <a:spcAft>
                <a:spcPct val="0"/>
              </a:spcAft>
              <a:defRPr kumimoji="1" sz="3600" kern="1200">
                <a:solidFill>
                  <a:schemeClr val="lt1"/>
                </a:solidFill>
                <a:latin typeface="+mn-lt"/>
                <a:ea typeface="+mn-ea"/>
                <a:cs typeface="+mn-cs"/>
              </a:defRPr>
            </a:lvl4pPr>
            <a:lvl5pPr marL="1828800" algn="l" rtl="0" eaLnBrk="0" fontAlgn="base" hangingPunct="0">
              <a:spcBef>
                <a:spcPct val="0"/>
              </a:spcBef>
              <a:spcAft>
                <a:spcPct val="0"/>
              </a:spcAft>
              <a:defRPr kumimoji="1" sz="3600" kern="1200">
                <a:solidFill>
                  <a:schemeClr val="lt1"/>
                </a:solidFill>
                <a:latin typeface="+mn-lt"/>
                <a:ea typeface="+mn-ea"/>
                <a:cs typeface="+mn-cs"/>
              </a:defRPr>
            </a:lvl5pPr>
            <a:lvl6pPr marL="2286000" algn="l" defTabSz="914400" rtl="0" eaLnBrk="1" latinLnBrk="0" hangingPunct="1">
              <a:defRPr kumimoji="1" sz="3600" kern="1200">
                <a:solidFill>
                  <a:schemeClr val="lt1"/>
                </a:solidFill>
                <a:latin typeface="+mn-lt"/>
                <a:ea typeface="+mn-ea"/>
                <a:cs typeface="+mn-cs"/>
              </a:defRPr>
            </a:lvl6pPr>
            <a:lvl7pPr marL="2743200" algn="l" defTabSz="914400" rtl="0" eaLnBrk="1" latinLnBrk="0" hangingPunct="1">
              <a:defRPr kumimoji="1" sz="3600" kern="1200">
                <a:solidFill>
                  <a:schemeClr val="lt1"/>
                </a:solidFill>
                <a:latin typeface="+mn-lt"/>
                <a:ea typeface="+mn-ea"/>
                <a:cs typeface="+mn-cs"/>
              </a:defRPr>
            </a:lvl7pPr>
            <a:lvl8pPr marL="3200400" algn="l" defTabSz="914400" rtl="0" eaLnBrk="1" latinLnBrk="0" hangingPunct="1">
              <a:defRPr kumimoji="1" sz="3600" kern="1200">
                <a:solidFill>
                  <a:schemeClr val="lt1"/>
                </a:solidFill>
                <a:latin typeface="+mn-lt"/>
                <a:ea typeface="+mn-ea"/>
                <a:cs typeface="+mn-cs"/>
              </a:defRPr>
            </a:lvl8pPr>
            <a:lvl9pPr marL="3657600" algn="l" defTabSz="914400" rtl="0" eaLnBrk="1" latinLnBrk="0" hangingPunct="1">
              <a:defRPr kumimoji="1" sz="3600" kern="1200">
                <a:solidFill>
                  <a:schemeClr val="lt1"/>
                </a:solidFill>
                <a:latin typeface="+mn-lt"/>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zh-CN" altLang="en-US" sz="36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5" name="文本框 54"/>
          <p:cNvSpPr txBox="1"/>
          <p:nvPr/>
        </p:nvSpPr>
        <p:spPr>
          <a:xfrm>
            <a:off x="5292152" y="3567061"/>
            <a:ext cx="936104"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472C4">
                    <a:lumMod val="60000"/>
                    <a:lumOff val="40000"/>
                  </a:srgbClr>
                </a:solidFill>
                <a:effectLst/>
                <a:uLnTx/>
                <a:uFillTx/>
                <a:latin typeface="微软雅黑" panose="020B0503020204020204" pitchFamily="34" charset="-122"/>
                <a:ea typeface="微软雅黑" panose="020B0503020204020204" pitchFamily="34" charset="-122"/>
                <a:cs typeface="+mn-cs"/>
              </a:rPr>
              <a:t>输出</a:t>
            </a:r>
          </a:p>
        </p:txBody>
      </p:sp>
      <p:sp>
        <p:nvSpPr>
          <p:cNvPr id="56" name="文本框 55"/>
          <p:cNvSpPr txBox="1"/>
          <p:nvPr/>
        </p:nvSpPr>
        <p:spPr>
          <a:xfrm>
            <a:off x="5292152" y="5416586"/>
            <a:ext cx="936104"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472C4">
                    <a:lumMod val="60000"/>
                    <a:lumOff val="40000"/>
                  </a:srgbClr>
                </a:solidFill>
                <a:effectLst/>
                <a:uLnTx/>
                <a:uFillTx/>
                <a:latin typeface="微软雅黑" panose="020B0503020204020204" pitchFamily="34" charset="-122"/>
                <a:ea typeface="微软雅黑" panose="020B0503020204020204" pitchFamily="34" charset="-122"/>
                <a:cs typeface="+mn-cs"/>
              </a:rPr>
              <a:t>输入</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ChangeArrowheads="1"/>
          </p:cNvSpPr>
          <p:nvPr/>
        </p:nvSpPr>
        <p:spPr bwMode="auto">
          <a:xfrm>
            <a:off x="618309" y="285751"/>
            <a:ext cx="965916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rPr>
              <a:t>小结：正文文件和二进制文件区别</a:t>
            </a:r>
            <a:endParaRPr kumimoji="0" lang="en-US" altLang="zh-CN"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endParaRPr>
          </a:p>
        </p:txBody>
      </p:sp>
      <p:sp>
        <p:nvSpPr>
          <p:cNvPr id="8" name="矩形 7"/>
          <p:cNvSpPr/>
          <p:nvPr/>
        </p:nvSpPr>
        <p:spPr>
          <a:xfrm>
            <a:off x="1123404" y="955250"/>
            <a:ext cx="9144000" cy="4850464"/>
          </a:xfrm>
          <a:prstGeom prst="rect">
            <a:avLst/>
          </a:prstGeom>
          <a:solidFill>
            <a:srgbClr val="44546A"/>
          </a:solidFill>
          <a:ln>
            <a:noFill/>
          </a:ln>
          <a:effectLst>
            <a:outerShdw blurRad="50800" dist="38100" dir="5400000" algn="t" rotWithShape="0">
              <a:prstClr val="black">
                <a:alpha val="40000"/>
              </a:prstClr>
            </a:outerShdw>
          </a:effectLst>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文本占位符 2"/>
          <p:cNvSpPr txBox="1"/>
          <p:nvPr/>
        </p:nvSpPr>
        <p:spPr bwMode="auto">
          <a:xfrm>
            <a:off x="1500868" y="1485362"/>
            <a:ext cx="4002599" cy="4175209"/>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265" indent="-342265" algn="l" defTabSz="685800" rtl="0" eaLnBrk="0" fontAlgn="base" hangingPunct="0">
              <a:lnSpc>
                <a:spcPct val="150000"/>
              </a:lnSpc>
              <a:spcBef>
                <a:spcPts val="600"/>
              </a:spcBef>
              <a:spcAft>
                <a:spcPts val="600"/>
              </a:spcAft>
              <a:buClr>
                <a:schemeClr val="accent2"/>
              </a:buClr>
              <a:buFont typeface="Wingdings" panose="05000000000000000000" pitchFamily="2" charset="2"/>
              <a:buChar char="p"/>
              <a:defRPr lang="zh-CN" altLang="en-US" sz="1800" kern="1200" dirty="0" smtClean="0">
                <a:solidFill>
                  <a:schemeClr val="tx1">
                    <a:lumMod val="75000"/>
                    <a:lumOff val="25000"/>
                  </a:schemeClr>
                </a:solidFill>
                <a:latin typeface="+mn-lt"/>
                <a:ea typeface="+mn-ea"/>
                <a:cs typeface="+mn-cs"/>
              </a:defRPr>
            </a:lvl1pPr>
            <a:lvl2pPr marL="514350" indent="-171450" algn="l" defTabSz="685800" rtl="0" eaLnBrk="0" fontAlgn="base" hangingPunct="0">
              <a:lnSpc>
                <a:spcPct val="130000"/>
              </a:lnSpc>
              <a:spcBef>
                <a:spcPts val="600"/>
              </a:spcBef>
              <a:spcAft>
                <a:spcPts val="600"/>
              </a:spcAft>
              <a:buClr>
                <a:schemeClr val="accent2"/>
              </a:buClr>
              <a:buFont typeface="Wingdings" panose="05000000000000000000" pitchFamily="2" charset="2"/>
              <a:buChar char="n"/>
              <a:defRPr sz="1600" kern="1200">
                <a:solidFill>
                  <a:schemeClr val="tx1"/>
                </a:solidFill>
                <a:latin typeface="+mn-lt"/>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Clr>
                <a:schemeClr val="accent2"/>
              </a:buClr>
              <a:buFont typeface="Wingdings" panose="05000000000000000000" pitchFamily="2" charset="2"/>
              <a:buChar char="Ø"/>
              <a:defRPr sz="1400" kern="1200">
                <a:solidFill>
                  <a:schemeClr val="tx1">
                    <a:lumMod val="65000"/>
                    <a:lumOff val="35000"/>
                  </a:schemeClr>
                </a:solidFill>
                <a:latin typeface="+mn-lt"/>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265" marR="0" lvl="0" indent="-342265" algn="l" defTabSz="685800" rtl="0" eaLnBrk="0" fontAlgn="base" latinLnBrk="0" hangingPunct="0">
              <a:lnSpc>
                <a:spcPct val="150000"/>
              </a:lnSpc>
              <a:spcBef>
                <a:spcPts val="0"/>
              </a:spcBef>
              <a:spcAft>
                <a:spcPts val="0"/>
              </a:spcAft>
              <a:buClrTx/>
              <a:buSzTx/>
              <a:buFont typeface="Wingdings" panose="05000000000000000000" pitchFamily="2" charset="2"/>
              <a:buChar char="u"/>
              <a:tabLst/>
              <a:defRPr/>
            </a:pPr>
            <a:r>
              <a:rPr kumimoji="0" lang="zh-CN" alt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正文模式下行结尾会自动转换</a:t>
            </a:r>
          </a:p>
          <a:p>
            <a:pPr marL="342265" marR="0" lvl="0" indent="-342265" algn="l" defTabSz="685800" rtl="0" eaLnBrk="0" fontAlgn="base" latinLnBrk="0" hangingPunct="0">
              <a:lnSpc>
                <a:spcPct val="150000"/>
              </a:lnSpc>
              <a:spcBef>
                <a:spcPts val="0"/>
              </a:spcBef>
              <a:spcAft>
                <a:spcPts val="0"/>
              </a:spcAft>
              <a:buClrTx/>
              <a:buSzTx/>
              <a:buFont typeface="Wingdings" panose="05000000000000000000" pitchFamily="2" charset="2"/>
              <a:buChar char="u"/>
              <a:tabLst/>
              <a:defRPr/>
            </a:pPr>
            <a:r>
              <a:rPr kumimoji="0" lang="zh-CN" alt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打开文件的默认模式是正文模式，在读写二进制文件时要当心</a:t>
            </a:r>
          </a:p>
          <a:p>
            <a:pPr marL="342265" marR="0" lvl="0" indent="-342265" algn="l" defTabSz="685800" rtl="0" eaLnBrk="0" fontAlgn="base" latinLnBrk="0" hangingPunct="0">
              <a:lnSpc>
                <a:spcPct val="150000"/>
              </a:lnSpc>
              <a:spcBef>
                <a:spcPts val="0"/>
              </a:spcBef>
              <a:spcAft>
                <a:spcPts val="0"/>
              </a:spcAft>
              <a:buClrTx/>
              <a:buSzTx/>
              <a:buFont typeface="Wingdings" panose="05000000000000000000" pitchFamily="2" charset="2"/>
              <a:buChar char="u"/>
              <a:tabLst/>
              <a:defRPr/>
            </a:pPr>
            <a:r>
              <a:rPr kumimoji="0" lang="zh-CN" alt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原则：正文文件用正文模式，二进制文件用二进制模式</a:t>
            </a:r>
          </a:p>
        </p:txBody>
      </p:sp>
      <p:sp>
        <p:nvSpPr>
          <p:cNvPr id="10" name="文本占位符 2"/>
          <p:cNvSpPr txBox="1"/>
          <p:nvPr/>
        </p:nvSpPr>
        <p:spPr bwMode="auto">
          <a:xfrm>
            <a:off x="5733143" y="1485362"/>
            <a:ext cx="4002600" cy="4175209"/>
          </a:xfrm>
          <a:prstGeom prst="rect">
            <a:avLst/>
          </a:prstGeom>
          <a:solidFill>
            <a:srgbClr val="4472C4"/>
          </a:solidFill>
          <a:ln>
            <a:noFill/>
          </a:ln>
        </p:spPr>
        <p:txBody>
          <a:bodyPr vert="horz" wrap="square" lIns="91440" tIns="45720" rIns="91440" bIns="45720" numCol="1" anchor="t" anchorCtr="0" compatLnSpc="1"/>
          <a:lstStyle>
            <a:lvl1pPr marL="342265" indent="-342265" algn="l" defTabSz="685800" rtl="0" eaLnBrk="0" fontAlgn="base" hangingPunct="0">
              <a:lnSpc>
                <a:spcPct val="150000"/>
              </a:lnSpc>
              <a:spcBef>
                <a:spcPts val="600"/>
              </a:spcBef>
              <a:spcAft>
                <a:spcPts val="600"/>
              </a:spcAft>
              <a:buClr>
                <a:schemeClr val="accent2"/>
              </a:buClr>
              <a:buFont typeface="Wingdings" panose="05000000000000000000" pitchFamily="2" charset="2"/>
              <a:buChar char="p"/>
              <a:defRPr lang="zh-CN" altLang="en-US" sz="1800" kern="1200" dirty="0" smtClean="0">
                <a:solidFill>
                  <a:schemeClr val="tx1">
                    <a:lumMod val="75000"/>
                    <a:lumOff val="25000"/>
                  </a:schemeClr>
                </a:solidFill>
                <a:latin typeface="+mn-lt"/>
                <a:ea typeface="+mn-ea"/>
                <a:cs typeface="+mn-cs"/>
              </a:defRPr>
            </a:lvl1pPr>
            <a:lvl2pPr marL="514350" indent="-171450" algn="l" defTabSz="685800" rtl="0" eaLnBrk="0" fontAlgn="base" hangingPunct="0">
              <a:lnSpc>
                <a:spcPct val="130000"/>
              </a:lnSpc>
              <a:spcBef>
                <a:spcPts val="600"/>
              </a:spcBef>
              <a:spcAft>
                <a:spcPts val="600"/>
              </a:spcAft>
              <a:buClr>
                <a:schemeClr val="accent2"/>
              </a:buClr>
              <a:buFont typeface="Wingdings" panose="05000000000000000000" pitchFamily="2" charset="2"/>
              <a:buChar char="n"/>
              <a:defRPr sz="1600" kern="1200">
                <a:solidFill>
                  <a:schemeClr val="tx1"/>
                </a:solidFill>
                <a:latin typeface="+mn-lt"/>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Clr>
                <a:schemeClr val="accent2"/>
              </a:buClr>
              <a:buFont typeface="Wingdings" panose="05000000000000000000" pitchFamily="2" charset="2"/>
              <a:buChar char="Ø"/>
              <a:defRPr sz="1400" kern="1200">
                <a:solidFill>
                  <a:schemeClr val="tx1">
                    <a:lumMod val="65000"/>
                    <a:lumOff val="35000"/>
                  </a:schemeClr>
                </a:solidFill>
                <a:latin typeface="+mn-lt"/>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265" marR="0" lvl="0" indent="-342265" algn="l" defTabSz="685800" rtl="0" eaLnBrk="0" fontAlgn="base" latinLnBrk="0" hangingPunct="0">
              <a:lnSpc>
                <a:spcPct val="150000"/>
              </a:lnSpc>
              <a:spcBef>
                <a:spcPts val="0"/>
              </a:spcBef>
              <a:spcAft>
                <a:spcPts val="0"/>
              </a:spcAft>
              <a:buClrTx/>
              <a:buSzTx/>
              <a:buFont typeface="Wingdings" panose="05000000000000000000" pitchFamily="2" charset="2"/>
              <a:buChar char="u"/>
              <a:tabLst/>
              <a:defRPr/>
            </a:pPr>
            <a:r>
              <a:rPr kumimoji="0" lang="zh-CN" altLang="en-US" sz="1800" b="0" i="0" u="none" strike="noStrike" kern="1200" cap="none" spc="0" normalizeH="0" baseline="0" noProof="0" dirty="0">
                <a:ln>
                  <a:noFill/>
                </a:ln>
                <a:solidFill>
                  <a:prstClr val="white">
                    <a:lumMod val="95000"/>
                  </a:prstClr>
                </a:solidFill>
                <a:effectLst/>
                <a:uLnTx/>
                <a:uFillTx/>
                <a:latin typeface="Arial" panose="020B0604020202020204"/>
                <a:ea typeface="微软雅黑" panose="020B0503020204020204" pitchFamily="34" charset="-122"/>
                <a:cs typeface="+mn-cs"/>
              </a:rPr>
              <a:t>正文模式与二进制模式是一致的，都采用二进制模式</a:t>
            </a:r>
            <a:endParaRPr kumimoji="0" lang="en-US" altLang="zh-CN" sz="1800" b="0" i="0" u="none" strike="noStrike" kern="1200" cap="none" spc="0" normalizeH="0" baseline="0" noProof="0" dirty="0">
              <a:ln>
                <a:noFill/>
              </a:ln>
              <a:solidFill>
                <a:prstClr val="white">
                  <a:lumMod val="95000"/>
                </a:prstClr>
              </a:solidFill>
              <a:effectLst/>
              <a:uLnTx/>
              <a:uFillTx/>
              <a:latin typeface="Arial" panose="020B0604020202020204"/>
              <a:ea typeface="微软雅黑" panose="020B0503020204020204" pitchFamily="34" charset="-122"/>
              <a:cs typeface="+mn-cs"/>
            </a:endParaRPr>
          </a:p>
          <a:p>
            <a:pPr marL="342265" marR="0" lvl="0" indent="-342265" algn="l" defTabSz="685800" rtl="0" eaLnBrk="0" fontAlgn="base" latinLnBrk="0" hangingPunct="0">
              <a:lnSpc>
                <a:spcPct val="150000"/>
              </a:lnSpc>
              <a:spcBef>
                <a:spcPts val="0"/>
              </a:spcBef>
              <a:spcAft>
                <a:spcPts val="0"/>
              </a:spcAft>
              <a:buClrTx/>
              <a:buSzTx/>
              <a:buFont typeface="Wingdings" panose="05000000000000000000" pitchFamily="2" charset="2"/>
              <a:buChar char="u"/>
              <a:tabLst/>
              <a:defRPr/>
            </a:pPr>
            <a:r>
              <a:rPr kumimoji="0" lang="zh-CN" altLang="en-US" sz="1800" b="0" i="0" u="none" strike="noStrike" kern="1200" cap="none" spc="0" normalizeH="0" baseline="0" noProof="0" dirty="0">
                <a:ln>
                  <a:noFill/>
                </a:ln>
                <a:solidFill>
                  <a:prstClr val="white">
                    <a:lumMod val="95000"/>
                  </a:prstClr>
                </a:solidFill>
                <a:effectLst/>
                <a:uLnTx/>
                <a:uFillTx/>
                <a:latin typeface="Arial" panose="020B0604020202020204"/>
                <a:ea typeface="微软雅黑" panose="020B0503020204020204" pitchFamily="34" charset="-122"/>
                <a:cs typeface="+mn-cs"/>
              </a:rPr>
              <a:t>在</a:t>
            </a:r>
            <a:r>
              <a:rPr kumimoji="0" lang="en-US" altLang="zh-CN" sz="1800" b="0" i="0" u="none" strike="noStrike" kern="1200" cap="none" spc="0" normalizeH="0" baseline="0" noProof="0" dirty="0">
                <a:ln>
                  <a:noFill/>
                </a:ln>
                <a:solidFill>
                  <a:prstClr val="white">
                    <a:lumMod val="95000"/>
                  </a:prstClr>
                </a:solidFill>
                <a:effectLst/>
                <a:uLnTx/>
                <a:uFillTx/>
                <a:latin typeface="Arial" panose="020B0604020202020204"/>
                <a:ea typeface="微软雅黑" panose="020B0503020204020204" pitchFamily="34" charset="-122"/>
                <a:cs typeface="+mn-cs"/>
              </a:rPr>
              <a:t>Unix/Linux</a:t>
            </a:r>
            <a:r>
              <a:rPr kumimoji="0" lang="zh-CN" altLang="en-US" sz="1800" b="0" i="0" u="none" strike="noStrike" kern="1200" cap="none" spc="0" normalizeH="0" baseline="0" noProof="0" dirty="0">
                <a:ln>
                  <a:noFill/>
                </a:ln>
                <a:solidFill>
                  <a:prstClr val="white">
                    <a:lumMod val="95000"/>
                  </a:prstClr>
                </a:solidFill>
                <a:effectLst/>
                <a:uLnTx/>
                <a:uFillTx/>
                <a:latin typeface="Arial" panose="020B0604020202020204"/>
                <a:ea typeface="微软雅黑" panose="020B0503020204020204" pitchFamily="34" charset="-122"/>
                <a:cs typeface="+mn-cs"/>
              </a:rPr>
              <a:t>平台上读取</a:t>
            </a:r>
            <a:r>
              <a:rPr kumimoji="0" lang="en-US" altLang="zh-CN" sz="1800" b="0" i="0" u="none" strike="noStrike" kern="1200" cap="none" spc="0" normalizeH="0" baseline="0" noProof="0" dirty="0">
                <a:ln>
                  <a:noFill/>
                </a:ln>
                <a:solidFill>
                  <a:prstClr val="white">
                    <a:lumMod val="95000"/>
                  </a:prstClr>
                </a:solidFill>
                <a:effectLst/>
                <a:uLnTx/>
                <a:uFillTx/>
                <a:latin typeface="Arial" panose="020B0604020202020204"/>
                <a:ea typeface="微软雅黑" panose="020B0503020204020204" pitchFamily="34" charset="-122"/>
                <a:cs typeface="+mn-cs"/>
              </a:rPr>
              <a:t>Windows</a:t>
            </a:r>
            <a:r>
              <a:rPr kumimoji="0" lang="zh-CN" altLang="en-US" sz="1800" b="0" i="0" u="none" strike="noStrike" kern="1200" cap="none" spc="0" normalizeH="0" baseline="0" noProof="0" dirty="0">
                <a:ln>
                  <a:noFill/>
                </a:ln>
                <a:solidFill>
                  <a:prstClr val="white">
                    <a:lumMod val="95000"/>
                  </a:prstClr>
                </a:solidFill>
                <a:effectLst/>
                <a:uLnTx/>
                <a:uFillTx/>
                <a:latin typeface="Arial" panose="020B0604020202020204"/>
                <a:ea typeface="微软雅黑" panose="020B0503020204020204" pitchFamily="34" charset="-122"/>
                <a:cs typeface="+mn-cs"/>
              </a:rPr>
              <a:t>平台生成的文本文件时，要小心处理行结尾和文本结尾的问题</a:t>
            </a:r>
            <a:endParaRPr kumimoji="0" lang="en-US" altLang="zh-CN" sz="1800" b="0" i="0" u="none" strike="noStrike" kern="1200" cap="none" spc="0" normalizeH="0" baseline="0" noProof="0" dirty="0">
              <a:ln>
                <a:noFill/>
              </a:ln>
              <a:solidFill>
                <a:prstClr val="white">
                  <a:lumMod val="95000"/>
                </a:prstClr>
              </a:solidFill>
              <a:effectLst/>
              <a:uLnTx/>
              <a:uFillTx/>
              <a:latin typeface="Arial" panose="020B0604020202020204"/>
              <a:ea typeface="微软雅黑" panose="020B0503020204020204" pitchFamily="34" charset="-122"/>
              <a:cs typeface="+mn-cs"/>
            </a:endParaRPr>
          </a:p>
          <a:p>
            <a:pPr marL="342265" marR="0" lvl="0" indent="-342265" algn="l" defTabSz="685800" rtl="0" eaLnBrk="0" fontAlgn="base" latinLnBrk="0" hangingPunct="0">
              <a:lnSpc>
                <a:spcPct val="150000"/>
              </a:lnSpc>
              <a:spcBef>
                <a:spcPts val="0"/>
              </a:spcBef>
              <a:spcAft>
                <a:spcPts val="0"/>
              </a:spcAft>
              <a:buClrTx/>
              <a:buSzTx/>
              <a:buFont typeface="Wingdings" panose="05000000000000000000" pitchFamily="2" charset="2"/>
              <a:buChar char="u"/>
              <a:tabLst/>
              <a:defRPr/>
            </a:pPr>
            <a:r>
              <a:rPr kumimoji="0" lang="zh-CN" altLang="en-US" sz="1800" b="0" i="0" u="none" strike="noStrike" kern="1200" cap="none" spc="0" normalizeH="0" baseline="0" noProof="0" dirty="0">
                <a:ln>
                  <a:noFill/>
                </a:ln>
                <a:solidFill>
                  <a:prstClr val="white">
                    <a:lumMod val="95000"/>
                  </a:prstClr>
                </a:solidFill>
                <a:effectLst/>
                <a:uLnTx/>
                <a:uFillTx/>
                <a:latin typeface="Arial" panose="020B0604020202020204"/>
                <a:ea typeface="微软雅黑" panose="020B0503020204020204" pitchFamily="34" charset="-122"/>
                <a:cs typeface="+mn-cs"/>
              </a:rPr>
              <a:t>最好以行为单位读入数据，让库函数自动处理其中的差异。初学时尽量避免用</a:t>
            </a:r>
            <a:r>
              <a:rPr kumimoji="0" lang="en-US" altLang="zh-CN" sz="1800" b="0" i="0" u="none" strike="noStrike" kern="1200" cap="none" spc="0" normalizeH="0" baseline="0" noProof="0" dirty="0" err="1">
                <a:ln>
                  <a:noFill/>
                </a:ln>
                <a:solidFill>
                  <a:prstClr val="white">
                    <a:lumMod val="95000"/>
                  </a:prstClr>
                </a:solidFill>
                <a:effectLst/>
                <a:uLnTx/>
                <a:uFillTx/>
                <a:latin typeface="Arial" panose="020B0604020202020204"/>
                <a:ea typeface="微软雅黑" panose="020B0503020204020204" pitchFamily="34" charset="-122"/>
                <a:cs typeface="+mn-cs"/>
              </a:rPr>
              <a:t>getchar</a:t>
            </a:r>
            <a:r>
              <a:rPr kumimoji="0" lang="en-US" altLang="zh-CN" sz="1800" b="0" i="0" u="none" strike="noStrike" kern="1200" cap="none" spc="0" normalizeH="0" baseline="0" noProof="0" dirty="0">
                <a:ln>
                  <a:noFill/>
                </a:ln>
                <a:solidFill>
                  <a:prstClr val="white">
                    <a:lumMod val="95000"/>
                  </a:prstClr>
                </a:solidFill>
                <a:effectLst/>
                <a:uLnTx/>
                <a:uFillTx/>
                <a:latin typeface="Arial" panose="020B0604020202020204"/>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white">
                    <a:lumMod val="95000"/>
                  </a:prstClr>
                </a:solidFill>
                <a:effectLst/>
                <a:uLnTx/>
                <a:uFillTx/>
                <a:latin typeface="Arial" panose="020B0604020202020204"/>
                <a:ea typeface="微软雅黑" panose="020B0503020204020204" pitchFamily="34" charset="-122"/>
                <a:cs typeface="+mn-cs"/>
              </a:rPr>
              <a:t>等以字符为单位读入一行数据，建议用</a:t>
            </a:r>
            <a:r>
              <a:rPr kumimoji="0" lang="en-US" altLang="zh-CN" sz="1800" b="0" i="0" u="none" strike="noStrike" kern="1200" cap="none" spc="0" normalizeH="0" baseline="0" noProof="0" dirty="0" err="1">
                <a:ln>
                  <a:noFill/>
                </a:ln>
                <a:solidFill>
                  <a:prstClr val="white">
                    <a:lumMod val="95000"/>
                  </a:prstClr>
                </a:solidFill>
                <a:effectLst/>
                <a:uLnTx/>
                <a:uFillTx/>
                <a:latin typeface="Arial" panose="020B0604020202020204"/>
                <a:ea typeface="微软雅黑" panose="020B0503020204020204" pitchFamily="34" charset="-122"/>
                <a:cs typeface="+mn-cs"/>
              </a:rPr>
              <a:t>fgets</a:t>
            </a:r>
            <a:r>
              <a:rPr kumimoji="0" lang="en-US" altLang="zh-CN" sz="1800" b="0" i="0" u="none" strike="noStrike" kern="1200" cap="none" spc="0" normalizeH="0" baseline="0" noProof="0" dirty="0">
                <a:ln>
                  <a:noFill/>
                </a:ln>
                <a:solidFill>
                  <a:prstClr val="white">
                    <a:lumMod val="95000"/>
                  </a:prstClr>
                </a:solidFill>
                <a:effectLst/>
                <a:uLnTx/>
                <a:uFillTx/>
                <a:latin typeface="Arial" panose="020B0604020202020204"/>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white">
                    <a:lumMod val="95000"/>
                  </a:prstClr>
                </a:solidFill>
                <a:effectLst/>
                <a:uLnTx/>
                <a:uFillTx/>
                <a:latin typeface="Arial" panose="020B0604020202020204"/>
                <a:ea typeface="微软雅黑" panose="020B0503020204020204" pitchFamily="34" charset="-122"/>
                <a:cs typeface="+mn-cs"/>
              </a:rPr>
              <a:t>一次读入一行</a:t>
            </a:r>
          </a:p>
        </p:txBody>
      </p:sp>
      <p:sp>
        <p:nvSpPr>
          <p:cNvPr id="11" name="文本框 10"/>
          <p:cNvSpPr txBox="1"/>
          <p:nvPr/>
        </p:nvSpPr>
        <p:spPr>
          <a:xfrm>
            <a:off x="2311028" y="1099266"/>
            <a:ext cx="1981220" cy="360040"/>
          </a:xfrm>
          <a:prstGeom prst="rect">
            <a:avLst/>
          </a:prstGeom>
          <a:solidFill>
            <a:srgbClr val="44546A"/>
          </a:solid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Windows</a:t>
            </a:r>
            <a:endParaRPr kumimoji="1" lang="zh-CN" altLang="en-US" sz="1800"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p:nvSpPr>
        <p:spPr>
          <a:xfrm>
            <a:off x="6890521" y="1099266"/>
            <a:ext cx="1981220" cy="360040"/>
          </a:xfrm>
          <a:prstGeom prst="rect">
            <a:avLst/>
          </a:prstGeom>
          <a:solidFill>
            <a:srgbClr val="44546A"/>
          </a:solid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Unix/Linux</a:t>
            </a:r>
            <a:endParaRPr kumimoji="1" lang="zh-CN" altLang="en-US" sz="1800"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 name="矩形 12">
            <a:extLst>
              <a:ext uri="{FF2B5EF4-FFF2-40B4-BE49-F238E27FC236}">
                <a16:creationId xmlns:a16="http://schemas.microsoft.com/office/drawing/2014/main" id="{0864BA8D-32FC-4A59-9250-82D5213C4B5C}"/>
              </a:ext>
            </a:extLst>
          </p:cNvPr>
          <p:cNvSpPr/>
          <p:nvPr/>
        </p:nvSpPr>
        <p:spPr>
          <a:xfrm>
            <a:off x="2311028" y="5906339"/>
            <a:ext cx="7189997"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正文对人友好，二进制对计算机友好</a:t>
            </a:r>
            <a:r>
              <a:rPr kumimoji="0" lang="zh-CN" altLang="en-US" sz="2400" b="0" i="0" u="none" strike="noStrike" kern="1200" cap="none" spc="0" normalizeH="0" baseline="0" noProof="0" dirty="0">
                <a:ln>
                  <a:noFill/>
                </a:ln>
                <a:solidFill>
                  <a:srgbClr val="414191"/>
                </a:solidFill>
                <a:effectLst/>
                <a:uLnTx/>
                <a:uFillTx/>
                <a:latin typeface="微软雅黑" panose="020B0503020204020204" pitchFamily="34" charset="-122"/>
                <a:ea typeface="微软雅黑" panose="020B0503020204020204" pitchFamily="34" charset="-122"/>
                <a:cs typeface="+mn-cs"/>
              </a:rPr>
              <a:t>；</a:t>
            </a:r>
            <a:endParaRPr kumimoji="0" lang="en-US" altLang="zh-CN" sz="2400" b="0" i="0" u="none" strike="noStrike" kern="1200" cap="none" spc="0" normalizeH="0" baseline="0" noProof="0" dirty="0">
              <a:ln>
                <a:noFill/>
              </a:ln>
              <a:solidFill>
                <a:srgbClr val="414191"/>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414191"/>
                </a:solidFill>
                <a:effectLst/>
                <a:uLnTx/>
                <a:uFillTx/>
                <a:latin typeface="微软雅黑" panose="020B0503020204020204" pitchFamily="34" charset="-122"/>
                <a:ea typeface="微软雅黑" panose="020B0503020204020204" pitchFamily="34" charset="-122"/>
                <a:cs typeface="+mn-cs"/>
              </a:rPr>
              <a:t>相比于计算机，人还是要难伺候的多！</a:t>
            </a:r>
          </a:p>
        </p:txBody>
      </p:sp>
    </p:spTree>
    <p:extLst>
      <p:ext uri="{BB962C8B-B14F-4D97-AF65-F5344CB8AC3E}">
        <p14:creationId xmlns:p14="http://schemas.microsoft.com/office/powerpoint/2010/main" val="3075135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ChangeArrowheads="1"/>
          </p:cNvSpPr>
          <p:nvPr/>
        </p:nvSpPr>
        <p:spPr bwMode="auto">
          <a:xfrm>
            <a:off x="618309" y="285751"/>
            <a:ext cx="965916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rPr>
              <a:t>10.2 </a:t>
            </a:r>
            <a:r>
              <a:rPr kumimoji="0" lang="zh-CN" altLang="en-US"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rPr>
              <a:t>文件操作流程</a:t>
            </a:r>
            <a:endParaRPr kumimoji="0" lang="en-US" altLang="zh-CN"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endParaRPr>
          </a:p>
        </p:txBody>
      </p:sp>
      <p:grpSp>
        <p:nvGrpSpPr>
          <p:cNvPr id="25" name="组合 24"/>
          <p:cNvGrpSpPr/>
          <p:nvPr/>
        </p:nvGrpSpPr>
        <p:grpSpPr>
          <a:xfrm>
            <a:off x="2148396" y="1503764"/>
            <a:ext cx="2075397" cy="2736304"/>
            <a:chOff x="624395" y="2204864"/>
            <a:chExt cx="2075397" cy="2736304"/>
          </a:xfrm>
        </p:grpSpPr>
        <p:sp>
          <p:nvSpPr>
            <p:cNvPr id="26" name="矩形 25"/>
            <p:cNvSpPr/>
            <p:nvPr/>
          </p:nvSpPr>
          <p:spPr>
            <a:xfrm>
              <a:off x="755576" y="2852936"/>
              <a:ext cx="1944216" cy="2088232"/>
            </a:xfrm>
            <a:prstGeom prst="rect">
              <a:avLst/>
            </a:prstGeom>
            <a:solidFill>
              <a:srgbClr val="7030A0"/>
            </a:solidFill>
            <a:ln>
              <a:noFill/>
            </a:ln>
          </p:spPr>
          <p:txBody>
            <a:bodyPr rtlCol="0" anchor="ctr">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7" name="文本框 26"/>
            <p:cNvSpPr txBox="1"/>
            <p:nvPr/>
          </p:nvSpPr>
          <p:spPr>
            <a:xfrm>
              <a:off x="624395" y="2204864"/>
              <a:ext cx="707245" cy="110799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6600" b="1"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1</a:t>
              </a:r>
              <a:endParaRPr kumimoji="1" lang="zh-CN" altLang="en-US" sz="6600" b="1"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grpSp>
        <p:nvGrpSpPr>
          <p:cNvPr id="28" name="组合 27"/>
          <p:cNvGrpSpPr/>
          <p:nvPr/>
        </p:nvGrpSpPr>
        <p:grpSpPr>
          <a:xfrm>
            <a:off x="4967021" y="1503764"/>
            <a:ext cx="2052249" cy="2736304"/>
            <a:chOff x="647543" y="2204864"/>
            <a:chExt cx="2052249" cy="2736304"/>
          </a:xfrm>
        </p:grpSpPr>
        <p:sp>
          <p:nvSpPr>
            <p:cNvPr id="29" name="矩形 28"/>
            <p:cNvSpPr/>
            <p:nvPr/>
          </p:nvSpPr>
          <p:spPr>
            <a:xfrm>
              <a:off x="755576" y="2852936"/>
              <a:ext cx="1944216" cy="2088232"/>
            </a:xfrm>
            <a:prstGeom prst="rect">
              <a:avLst/>
            </a:prstGeom>
            <a:solidFill>
              <a:srgbClr val="4472C4"/>
            </a:solidFill>
            <a:ln>
              <a:noFill/>
            </a:ln>
          </p:spPr>
          <p:txBody>
            <a:bodyPr rtlCol="0" anchor="ctr">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0" name="文本框 29"/>
            <p:cNvSpPr txBox="1"/>
            <p:nvPr/>
          </p:nvSpPr>
          <p:spPr>
            <a:xfrm>
              <a:off x="647543" y="2204864"/>
              <a:ext cx="707245" cy="110799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6600" b="1"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2</a:t>
              </a:r>
              <a:endParaRPr kumimoji="1" lang="zh-CN" altLang="en-US" sz="6600" b="1"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grpSp>
        <p:nvGrpSpPr>
          <p:cNvPr id="31" name="组合 30"/>
          <p:cNvGrpSpPr/>
          <p:nvPr/>
        </p:nvGrpSpPr>
        <p:grpSpPr>
          <a:xfrm>
            <a:off x="7608169" y="1503764"/>
            <a:ext cx="2075397" cy="2736304"/>
            <a:chOff x="624395" y="2204864"/>
            <a:chExt cx="2075397" cy="2736304"/>
          </a:xfrm>
        </p:grpSpPr>
        <p:sp>
          <p:nvSpPr>
            <p:cNvPr id="32" name="矩形 31"/>
            <p:cNvSpPr/>
            <p:nvPr/>
          </p:nvSpPr>
          <p:spPr>
            <a:xfrm>
              <a:off x="755576" y="2852936"/>
              <a:ext cx="1944216" cy="2088232"/>
            </a:xfrm>
            <a:prstGeom prst="rect">
              <a:avLst/>
            </a:prstGeom>
            <a:solidFill>
              <a:srgbClr val="7030A0"/>
            </a:solidFill>
            <a:ln>
              <a:noFill/>
            </a:ln>
          </p:spPr>
          <p:txBody>
            <a:bodyPr rtlCol="0" anchor="ctr">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p:cNvSpPr txBox="1"/>
            <p:nvPr/>
          </p:nvSpPr>
          <p:spPr>
            <a:xfrm>
              <a:off x="624395" y="2204864"/>
              <a:ext cx="707245" cy="110799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6600" b="1"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3</a:t>
              </a:r>
              <a:endParaRPr kumimoji="1" lang="zh-CN" altLang="en-US" sz="6600" b="1"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34" name="文本框 33"/>
          <p:cNvSpPr txBox="1"/>
          <p:nvPr/>
        </p:nvSpPr>
        <p:spPr>
          <a:xfrm>
            <a:off x="2639616" y="2367860"/>
            <a:ext cx="1296144"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rPr>
              <a:t>打开文件</a:t>
            </a:r>
          </a:p>
        </p:txBody>
      </p:sp>
      <p:sp>
        <p:nvSpPr>
          <p:cNvPr id="35" name="文本框 34"/>
          <p:cNvSpPr txBox="1"/>
          <p:nvPr/>
        </p:nvSpPr>
        <p:spPr>
          <a:xfrm>
            <a:off x="5532771" y="2367860"/>
            <a:ext cx="1296144"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rPr>
              <a:t>读写文件</a:t>
            </a:r>
          </a:p>
        </p:txBody>
      </p:sp>
      <p:sp>
        <p:nvSpPr>
          <p:cNvPr id="36" name="文本框 35"/>
          <p:cNvSpPr txBox="1"/>
          <p:nvPr/>
        </p:nvSpPr>
        <p:spPr>
          <a:xfrm>
            <a:off x="8137894" y="2367860"/>
            <a:ext cx="1296144"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rPr>
              <a:t>关闭文件</a:t>
            </a:r>
          </a:p>
        </p:txBody>
      </p:sp>
      <p:sp>
        <p:nvSpPr>
          <p:cNvPr id="37" name="文本框 36"/>
          <p:cNvSpPr txBox="1"/>
          <p:nvPr/>
        </p:nvSpPr>
        <p:spPr>
          <a:xfrm>
            <a:off x="2423593" y="2899351"/>
            <a:ext cx="165618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指定输入输出的文件，分配资源</a:t>
            </a:r>
          </a:p>
        </p:txBody>
      </p:sp>
      <p:sp>
        <p:nvSpPr>
          <p:cNvPr id="38" name="文本框 37"/>
          <p:cNvSpPr txBox="1"/>
          <p:nvPr/>
        </p:nvSpPr>
        <p:spPr>
          <a:xfrm>
            <a:off x="5219070" y="2899351"/>
            <a:ext cx="165618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进行数据输入</a:t>
            </a:r>
            <a:r>
              <a:rPr kumimoji="1" lang="en-US" altLang="zh-CN" sz="16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a:t>
            </a:r>
            <a:r>
              <a:rPr kumimoji="1" lang="zh-CN" altLang="en-US" sz="16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输出</a:t>
            </a:r>
          </a:p>
        </p:txBody>
      </p:sp>
      <p:sp>
        <p:nvSpPr>
          <p:cNvPr id="39" name="文本框 38"/>
          <p:cNvSpPr txBox="1"/>
          <p:nvPr/>
        </p:nvSpPr>
        <p:spPr>
          <a:xfrm>
            <a:off x="7870531" y="2899351"/>
            <a:ext cx="165618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完成操作，回收资源</a:t>
            </a:r>
          </a:p>
        </p:txBody>
      </p:sp>
      <p:sp>
        <p:nvSpPr>
          <p:cNvPr id="40" name="矩形 39"/>
          <p:cNvSpPr/>
          <p:nvPr/>
        </p:nvSpPr>
        <p:spPr>
          <a:xfrm>
            <a:off x="4126146" y="4973458"/>
            <a:ext cx="1656184" cy="773108"/>
          </a:xfrm>
          <a:prstGeom prst="rect">
            <a:avLst/>
          </a:prstGeom>
          <a:solidFill>
            <a:srgbClr val="4472C4"/>
          </a:solidFill>
          <a:ln>
            <a:noFill/>
          </a:ln>
        </p:spPr>
        <p:txBody>
          <a:bodyPr rtlCol="0" anchor="ctr">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正文格式读写</a:t>
            </a:r>
          </a:p>
        </p:txBody>
      </p:sp>
      <p:sp>
        <p:nvSpPr>
          <p:cNvPr id="41" name="矩形 40"/>
          <p:cNvSpPr/>
          <p:nvPr/>
        </p:nvSpPr>
        <p:spPr>
          <a:xfrm>
            <a:off x="6409672" y="4973458"/>
            <a:ext cx="1905741" cy="773108"/>
          </a:xfrm>
          <a:prstGeom prst="rect">
            <a:avLst/>
          </a:prstGeom>
          <a:solidFill>
            <a:srgbClr val="4472C4"/>
          </a:solidFill>
          <a:ln>
            <a:noFill/>
          </a:ln>
        </p:spPr>
        <p:txBody>
          <a:bodyPr lIns="144000" rIns="144000" rtlCol="0" anchor="ctr">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二进制格式读写</a:t>
            </a:r>
          </a:p>
        </p:txBody>
      </p:sp>
      <p:sp>
        <p:nvSpPr>
          <p:cNvPr id="42" name="箭头: 下 26"/>
          <p:cNvSpPr/>
          <p:nvPr/>
        </p:nvSpPr>
        <p:spPr>
          <a:xfrm>
            <a:off x="5212667" y="4314376"/>
            <a:ext cx="313702" cy="584775"/>
          </a:xfrm>
          <a:prstGeom prst="downArrow">
            <a:avLst/>
          </a:prstGeom>
          <a:solidFill>
            <a:srgbClr val="5B9BD5">
              <a:lumMod val="40000"/>
              <a:lumOff val="60000"/>
            </a:srgbClr>
          </a:solidFill>
          <a:ln>
            <a:solidFill>
              <a:srgbClr val="5B9BD5">
                <a:lumMod val="60000"/>
                <a:lumOff val="40000"/>
              </a:srgbClr>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3" name="箭头: 下 27"/>
          <p:cNvSpPr/>
          <p:nvPr/>
        </p:nvSpPr>
        <p:spPr>
          <a:xfrm>
            <a:off x="6603107" y="4314376"/>
            <a:ext cx="313702" cy="584775"/>
          </a:xfrm>
          <a:prstGeom prst="downArrow">
            <a:avLst/>
          </a:prstGeom>
          <a:solidFill>
            <a:srgbClr val="5B9BD5">
              <a:lumMod val="40000"/>
              <a:lumOff val="60000"/>
            </a:srgbClr>
          </a:solidFill>
          <a:ln>
            <a:solidFill>
              <a:srgbClr val="5B9BD5">
                <a:lumMod val="60000"/>
                <a:lumOff val="40000"/>
              </a:srgbClr>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60354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ChangeArrowheads="1"/>
          </p:cNvSpPr>
          <p:nvPr/>
        </p:nvSpPr>
        <p:spPr bwMode="auto">
          <a:xfrm>
            <a:off x="592183" y="285751"/>
            <a:ext cx="968529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rPr>
              <a:t>C</a:t>
            </a:r>
            <a:r>
              <a:rPr kumimoji="0" lang="zh-CN" altLang="en-US"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rPr>
              <a:t>语言的文件操作</a:t>
            </a:r>
            <a:endParaRPr kumimoji="0" lang="en-US" altLang="zh-CN"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endParaRPr>
          </a:p>
        </p:txBody>
      </p:sp>
      <p:sp>
        <p:nvSpPr>
          <p:cNvPr id="5" name="Rectangle 3"/>
          <p:cNvSpPr>
            <a:spLocks noChangeArrowheads="1"/>
          </p:cNvSpPr>
          <p:nvPr/>
        </p:nvSpPr>
        <p:spPr bwMode="auto">
          <a:xfrm>
            <a:off x="592183" y="1118393"/>
            <a:ext cx="10874104"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Times New Roman" panose="02020603050405020304" pitchFamily="18" charset="0"/>
                <a:ea typeface="宋体" panose="02010600030101010101" pitchFamily="2" charset="-122"/>
              </a:defRPr>
            </a:lvl1pPr>
            <a:lvl2pPr marL="742950" indent="-285750">
              <a:defRPr sz="2000">
                <a:solidFill>
                  <a:schemeClr val="tx1"/>
                </a:solidFill>
                <a:latin typeface="Times New Roman" panose="02020603050405020304" pitchFamily="18" charset="0"/>
                <a:ea typeface="宋体" panose="02010600030101010101" pitchFamily="2" charset="-122"/>
              </a:defRPr>
            </a:lvl2pPr>
            <a:lvl3pPr marL="1143000" indent="-228600">
              <a:defRPr sz="2000">
                <a:solidFill>
                  <a:schemeClr val="tx1"/>
                </a:solidFill>
                <a:latin typeface="Times New Roman" panose="02020603050405020304" pitchFamily="18" charset="0"/>
                <a:ea typeface="宋体" panose="02010600030101010101" pitchFamily="2" charset="-122"/>
              </a:defRPr>
            </a:lvl3pPr>
            <a:lvl4pPr marL="1600200" indent="-228600">
              <a:defRPr sz="2000">
                <a:solidFill>
                  <a:schemeClr val="tx1"/>
                </a:solidFill>
                <a:latin typeface="Times New Roman" panose="02020603050405020304" pitchFamily="18" charset="0"/>
                <a:ea typeface="宋体" panose="02010600030101010101" pitchFamily="2" charset="-122"/>
              </a:defRPr>
            </a:lvl4pPr>
            <a:lvl5pPr marL="2057400" indent="-228600">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pPr marL="342900" marR="0" lvl="0" indent="-342900" algn="l" defTabSz="457200" rtl="0" eaLnBrk="1" fontAlgn="auto" latinLnBrk="0" hangingPunct="1">
              <a:lnSpc>
                <a:spcPct val="120000"/>
              </a:lnSpc>
              <a:spcBef>
                <a:spcPct val="20000"/>
              </a:spcBef>
              <a:spcAft>
                <a:spcPts val="0"/>
              </a:spcAft>
              <a:buClrTx/>
              <a:buSzPct val="60000"/>
              <a:buFont typeface="Wingdings" panose="05000000000000000000" pitchFamily="2" charset="2"/>
              <a:buChar char="u"/>
              <a:tabLst/>
              <a:defRPr/>
            </a:pPr>
            <a:r>
              <a:rPr kumimoji="0" lang="zh-CN" altLang="zh-CN" sz="24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指针变量说明： </a:t>
            </a:r>
            <a:r>
              <a:rPr kumimoji="0" lang="en-US" altLang="zh-CN" sz="24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FILE  * </a:t>
            </a:r>
            <a:r>
              <a:rPr kumimoji="0" lang="en-US" altLang="zh-CN" sz="2400" b="0" i="0" u="none" strike="noStrike" kern="1200" cap="none" spc="0" normalizeH="0" baseline="0" noProof="0" dirty="0" err="1">
                <a:ln>
                  <a:noFill/>
                </a:ln>
                <a:solidFill>
                  <a:srgbClr val="41418C"/>
                </a:solidFill>
                <a:effectLst/>
                <a:uLnTx/>
                <a:uFillTx/>
                <a:latin typeface="微软雅黑" panose="020B0503020204020204" pitchFamily="34" charset="-122"/>
                <a:ea typeface="微软雅黑" panose="020B0503020204020204" pitchFamily="34" charset="-122"/>
                <a:cs typeface="+mn-cs"/>
              </a:rPr>
              <a:t>fp</a:t>
            </a:r>
            <a:r>
              <a:rPr kumimoji="0" lang="en-US" altLang="zh-CN" sz="24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a:t>
            </a:r>
          </a:p>
          <a:p>
            <a:pPr marL="800100" marR="0" lvl="1" indent="-342900" algn="l" defTabSz="457200" rtl="0" eaLnBrk="1" fontAlgn="auto" latinLnBrk="0" hangingPunct="1">
              <a:lnSpc>
                <a:spcPct val="120000"/>
              </a:lnSpc>
              <a:spcBef>
                <a:spcPct val="20000"/>
              </a:spcBef>
              <a:spcAft>
                <a:spcPts val="0"/>
              </a:spcAft>
              <a:buClrTx/>
              <a:buSzPct val="60000"/>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FILE</a:t>
            </a:r>
            <a:r>
              <a:rPr kumimoji="0" lang="zh-CN" altLang="en-US"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是</a:t>
            </a:r>
            <a:r>
              <a:rPr kumimoji="0" lang="en-US"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C</a:t>
            </a:r>
            <a:r>
              <a:rPr kumimoji="0" lang="zh-CN" altLang="en-US"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语言定义的一个结构体，会记录文件的基本信息</a:t>
            </a:r>
            <a:endParaRPr kumimoji="0" lang="en-US"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20000"/>
              </a:lnSpc>
              <a:spcBef>
                <a:spcPct val="20000"/>
              </a:spcBef>
              <a:spcAft>
                <a:spcPts val="0"/>
              </a:spcAft>
              <a:buClrTx/>
              <a:buSzPct val="60000"/>
              <a:buFont typeface="Wingdings" panose="05000000000000000000" pitchFamily="2" charset="2"/>
              <a:buChar char="u"/>
              <a:tabLst/>
              <a:defRPr/>
            </a:pPr>
            <a:r>
              <a:rPr kumimoji="0" lang="zh-CN" altLang="zh-CN" sz="24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用法：</a:t>
            </a:r>
          </a:p>
          <a:p>
            <a:pPr marL="800100" marR="0" lvl="1" indent="-342900" algn="l" defTabSz="457200" rtl="0" eaLnBrk="1" fontAlgn="auto" latinLnBrk="0" hangingPunct="1">
              <a:lnSpc>
                <a:spcPct val="120000"/>
              </a:lnSpc>
              <a:spcBef>
                <a:spcPct val="20000"/>
              </a:spcBef>
              <a:spcAft>
                <a:spcPts val="0"/>
              </a:spcAft>
              <a:buClrTx/>
              <a:buSzPct val="45000"/>
              <a:buFont typeface="Wingdings" panose="05000000000000000000" pitchFamily="2" charset="2"/>
              <a:buChar char="p"/>
              <a:tabLst/>
              <a:defRPr/>
            </a:pPr>
            <a:r>
              <a:rPr kumimoji="0" lang="zh-CN" altLang="zh-CN" sz="2000" b="0" i="0" u="none" strike="noStrike" kern="1200" cap="none" spc="0" normalizeH="0" baseline="0" noProof="0" dirty="0">
                <a:ln>
                  <a:noFill/>
                </a:ln>
                <a:solidFill>
                  <a:srgbClr val="D32D17"/>
                </a:solidFill>
                <a:effectLst/>
                <a:uLnTx/>
                <a:uFillTx/>
                <a:latin typeface="微软雅黑" panose="020B0503020204020204" pitchFamily="34" charset="-122"/>
                <a:ea typeface="微软雅黑" panose="020B0503020204020204" pitchFamily="34" charset="-122"/>
                <a:cs typeface="+mn-cs"/>
              </a:rPr>
              <a:t>文件打开</a:t>
            </a:r>
            <a:r>
              <a:rPr kumimoji="0" lang="zh-CN"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时，系统自动建立</a:t>
            </a:r>
            <a:r>
              <a:rPr kumimoji="0" lang="zh-CN" altLang="zh-CN" sz="2000" b="0" i="0" u="none" strike="noStrike" kern="1200" cap="none" spc="0" normalizeH="0" baseline="0" noProof="0" dirty="0">
                <a:ln>
                  <a:noFill/>
                </a:ln>
                <a:solidFill>
                  <a:srgbClr val="6600CC"/>
                </a:solidFill>
                <a:effectLst/>
                <a:uLnTx/>
                <a:uFillTx/>
                <a:latin typeface="微软雅黑" panose="020B0503020204020204" pitchFamily="34" charset="-122"/>
                <a:ea typeface="微软雅黑" panose="020B0503020204020204" pitchFamily="34" charset="-122"/>
                <a:cs typeface="+mn-cs"/>
              </a:rPr>
              <a:t>文件结构体</a:t>
            </a:r>
            <a:r>
              <a:rPr kumimoji="0" lang="zh-CN"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，并把指向它的指针返回来，</a:t>
            </a:r>
            <a:r>
              <a:rPr kumimoji="0" lang="zh-CN"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程序通过这个指针获得文件信息，访问文件</a:t>
            </a:r>
            <a:endPar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457200" rtl="0" eaLnBrk="1" fontAlgn="auto" latinLnBrk="0" hangingPunct="1">
              <a:lnSpc>
                <a:spcPct val="120000"/>
              </a:lnSpc>
              <a:spcBef>
                <a:spcPct val="20000"/>
              </a:spcBef>
              <a:spcAft>
                <a:spcPts val="0"/>
              </a:spcAft>
              <a:buClrTx/>
              <a:buSzPct val="45000"/>
              <a:buFont typeface="Wingdings" panose="05000000000000000000" pitchFamily="2" charset="2"/>
              <a:buChar char="u"/>
              <a:tabLst/>
              <a:defRPr/>
            </a:pPr>
            <a:endParaRPr kumimoji="0" lang="en-US" altLang="zh-CN" sz="18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457200" rtl="0" eaLnBrk="1" fontAlgn="auto" latinLnBrk="0" hangingPunct="1">
              <a:lnSpc>
                <a:spcPct val="120000"/>
              </a:lnSpc>
              <a:spcBef>
                <a:spcPct val="20000"/>
              </a:spcBef>
              <a:spcAft>
                <a:spcPts val="0"/>
              </a:spcAft>
              <a:buClrTx/>
              <a:buSzPct val="45000"/>
              <a:buFont typeface="Wingdings" panose="05000000000000000000" pitchFamily="2" charset="2"/>
              <a:buChar char="u"/>
              <a:tabLst/>
              <a:defRPr/>
            </a:pPr>
            <a:endParaRPr kumimoji="0" lang="en-US" altLang="zh-CN" sz="18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457200" rtl="0" eaLnBrk="1" fontAlgn="auto" latinLnBrk="0" hangingPunct="1">
              <a:lnSpc>
                <a:spcPct val="120000"/>
              </a:lnSpc>
              <a:spcBef>
                <a:spcPct val="20000"/>
              </a:spcBef>
              <a:spcAft>
                <a:spcPts val="0"/>
              </a:spcAft>
              <a:buClrTx/>
              <a:buSzPct val="45000"/>
              <a:buFont typeface="Wingdings" panose="05000000000000000000" pitchFamily="2" charset="2"/>
              <a:buChar char="u"/>
              <a:tabLst/>
              <a:defRPr/>
            </a:pPr>
            <a:endParaRPr kumimoji="0" lang="en-US" altLang="zh-CN" sz="18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457200" rtl="0" eaLnBrk="1" fontAlgn="auto" latinLnBrk="0" hangingPunct="1">
              <a:lnSpc>
                <a:spcPct val="120000"/>
              </a:lnSpc>
              <a:spcBef>
                <a:spcPct val="20000"/>
              </a:spcBef>
              <a:spcAft>
                <a:spcPts val="0"/>
              </a:spcAft>
              <a:buClrTx/>
              <a:buSzPct val="45000"/>
              <a:buFont typeface="Wingdings" panose="05000000000000000000" pitchFamily="2" charset="2"/>
              <a:buChar char="u"/>
              <a:tabLst/>
              <a:defRPr/>
            </a:pPr>
            <a:endParaRPr kumimoji="0" lang="en-US" altLang="zh-CN" sz="18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457200" rtl="0" eaLnBrk="1" fontAlgn="auto" latinLnBrk="0" hangingPunct="1">
              <a:lnSpc>
                <a:spcPct val="120000"/>
              </a:lnSpc>
              <a:spcBef>
                <a:spcPct val="20000"/>
              </a:spcBef>
              <a:spcAft>
                <a:spcPts val="0"/>
              </a:spcAft>
              <a:buClrTx/>
              <a:buSzPct val="45000"/>
              <a:buFont typeface="Wingdings" panose="05000000000000000000" pitchFamily="2" charset="2"/>
              <a:buChar char="u"/>
              <a:tabLst/>
              <a:defRPr/>
            </a:pPr>
            <a:endParaRPr kumimoji="0" lang="en-US" altLang="zh-CN" sz="18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457200" rtl="0" eaLnBrk="1" fontAlgn="auto" latinLnBrk="0" hangingPunct="1">
              <a:lnSpc>
                <a:spcPct val="120000"/>
              </a:lnSpc>
              <a:spcBef>
                <a:spcPct val="20000"/>
              </a:spcBef>
              <a:spcAft>
                <a:spcPts val="0"/>
              </a:spcAft>
              <a:buClrTx/>
              <a:buSzPct val="45000"/>
              <a:buFont typeface="Wingdings" panose="05000000000000000000" pitchFamily="2" charset="2"/>
              <a:buChar char="u"/>
              <a:tabLst/>
              <a:defRPr/>
            </a:pPr>
            <a:endParaRPr kumimoji="0" lang="en-US" altLang="zh-CN" sz="18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457200" rtl="0" eaLnBrk="1" fontAlgn="auto" latinLnBrk="0" hangingPunct="1">
              <a:lnSpc>
                <a:spcPct val="120000"/>
              </a:lnSpc>
              <a:spcBef>
                <a:spcPct val="20000"/>
              </a:spcBef>
              <a:spcAft>
                <a:spcPts val="0"/>
              </a:spcAft>
              <a:buClrTx/>
              <a:buSzPct val="45000"/>
              <a:buFont typeface="Wingdings" panose="05000000000000000000" pitchFamily="2" charset="2"/>
              <a:buChar char="p"/>
              <a:tabLst/>
              <a:defRPr/>
            </a:pPr>
            <a:r>
              <a:rPr kumimoji="0" lang="zh-CN" altLang="zh-CN" sz="2000" b="0" i="0" u="none" strike="noStrike" kern="1200" cap="none" spc="0" normalizeH="0" baseline="0" noProof="0" dirty="0">
                <a:ln>
                  <a:noFill/>
                </a:ln>
                <a:solidFill>
                  <a:srgbClr val="D32D17"/>
                </a:solidFill>
                <a:effectLst/>
                <a:uLnTx/>
                <a:uFillTx/>
                <a:latin typeface="微软雅黑" panose="020B0503020204020204" pitchFamily="34" charset="-122"/>
                <a:ea typeface="微软雅黑" panose="020B0503020204020204" pitchFamily="34" charset="-122"/>
                <a:cs typeface="+mn-cs"/>
              </a:rPr>
              <a:t>文件关闭</a:t>
            </a:r>
            <a:r>
              <a:rPr kumimoji="0" lang="zh-CN"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后，它的文件结构体被释放</a:t>
            </a:r>
          </a:p>
        </p:txBody>
      </p:sp>
      <p:grpSp>
        <p:nvGrpSpPr>
          <p:cNvPr id="6" name="Group 5"/>
          <p:cNvGrpSpPr/>
          <p:nvPr/>
        </p:nvGrpSpPr>
        <p:grpSpPr bwMode="auto">
          <a:xfrm>
            <a:off x="2665653" y="3321789"/>
            <a:ext cx="7046912" cy="2292350"/>
            <a:chOff x="0" y="0"/>
            <a:chExt cx="4439" cy="1444"/>
          </a:xfrm>
        </p:grpSpPr>
        <p:sp>
          <p:nvSpPr>
            <p:cNvPr id="7" name="Text Box 5"/>
            <p:cNvSpPr txBox="1">
              <a:spLocks noChangeArrowheads="1"/>
            </p:cNvSpPr>
            <p:nvPr/>
          </p:nvSpPr>
          <p:spPr bwMode="auto">
            <a:xfrm>
              <a:off x="1021" y="0"/>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宋体" panose="02010600030101010101" pitchFamily="2" charset="-122"/>
                </a:defRPr>
              </a:lvl1pPr>
              <a:lvl2pPr marL="742950" indent="-285750">
                <a:defRPr sz="2000">
                  <a:solidFill>
                    <a:schemeClr val="tx1"/>
                  </a:solidFill>
                  <a:latin typeface="Times New Roman" panose="02020603050405020304" pitchFamily="18" charset="0"/>
                  <a:ea typeface="宋体" panose="02010600030101010101" pitchFamily="2" charset="-122"/>
                </a:defRPr>
              </a:lvl2pPr>
              <a:lvl3pPr marL="1143000" indent="-228600">
                <a:defRPr sz="2000">
                  <a:solidFill>
                    <a:schemeClr val="tx1"/>
                  </a:solidFill>
                  <a:latin typeface="Times New Roman" panose="02020603050405020304" pitchFamily="18" charset="0"/>
                  <a:ea typeface="宋体" panose="02010600030101010101" pitchFamily="2" charset="-122"/>
                </a:defRPr>
              </a:lvl3pPr>
              <a:lvl4pPr marL="1600200" indent="-228600">
                <a:defRPr sz="2000">
                  <a:solidFill>
                    <a:schemeClr val="tx1"/>
                  </a:solidFill>
                  <a:latin typeface="Times New Roman" panose="02020603050405020304" pitchFamily="18" charset="0"/>
                  <a:ea typeface="宋体" panose="02010600030101010101" pitchFamily="2" charset="-122"/>
                </a:defRPr>
              </a:lvl4pPr>
              <a:lvl5pPr marL="2057400" indent="-228600">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zh-CN"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文件名</a:t>
              </a:r>
            </a:p>
          </p:txBody>
        </p:sp>
        <p:sp>
          <p:nvSpPr>
            <p:cNvPr id="8" name="Text Box 6"/>
            <p:cNvSpPr txBox="1">
              <a:spLocks noChangeArrowheads="1"/>
            </p:cNvSpPr>
            <p:nvPr/>
          </p:nvSpPr>
          <p:spPr bwMode="auto">
            <a:xfrm>
              <a:off x="969" y="327"/>
              <a:ext cx="76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宋体" panose="02010600030101010101" pitchFamily="2" charset="-122"/>
                </a:defRPr>
              </a:lvl1pPr>
              <a:lvl2pPr marL="742950" indent="-285750">
                <a:defRPr sz="2000">
                  <a:solidFill>
                    <a:schemeClr val="tx1"/>
                  </a:solidFill>
                  <a:latin typeface="Times New Roman" panose="02020603050405020304" pitchFamily="18" charset="0"/>
                  <a:ea typeface="宋体" panose="02010600030101010101" pitchFamily="2" charset="-122"/>
                </a:defRPr>
              </a:lvl2pPr>
              <a:lvl3pPr marL="1143000" indent="-228600">
                <a:defRPr sz="2000">
                  <a:solidFill>
                    <a:schemeClr val="tx1"/>
                  </a:solidFill>
                  <a:latin typeface="Times New Roman" panose="02020603050405020304" pitchFamily="18" charset="0"/>
                  <a:ea typeface="宋体" panose="02010600030101010101" pitchFamily="2" charset="-122"/>
                </a:defRPr>
              </a:lvl3pPr>
              <a:lvl4pPr marL="1600200" indent="-228600">
                <a:defRPr sz="2000">
                  <a:solidFill>
                    <a:schemeClr val="tx1"/>
                  </a:solidFill>
                  <a:latin typeface="Times New Roman" panose="02020603050405020304" pitchFamily="18" charset="0"/>
                  <a:ea typeface="宋体" panose="02010600030101010101" pitchFamily="2" charset="-122"/>
                </a:defRPr>
              </a:lvl4pPr>
              <a:lvl5pPr marL="2057400" indent="-228600">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文件使用</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方式</a:t>
              </a:r>
            </a:p>
          </p:txBody>
        </p:sp>
        <p:sp>
          <p:nvSpPr>
            <p:cNvPr id="9" name="Text Box 7"/>
            <p:cNvSpPr txBox="1">
              <a:spLocks noChangeArrowheads="1"/>
            </p:cNvSpPr>
            <p:nvPr/>
          </p:nvSpPr>
          <p:spPr bwMode="auto">
            <a:xfrm>
              <a:off x="969" y="1194"/>
              <a:ext cx="10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宋体" panose="02010600030101010101" pitchFamily="2" charset="-122"/>
                </a:defRPr>
              </a:lvl1pPr>
              <a:lvl2pPr marL="742950" indent="-285750">
                <a:defRPr sz="2000">
                  <a:solidFill>
                    <a:schemeClr val="tx1"/>
                  </a:solidFill>
                  <a:latin typeface="Times New Roman" panose="02020603050405020304" pitchFamily="18" charset="0"/>
                  <a:ea typeface="宋体" panose="02010600030101010101" pitchFamily="2" charset="-122"/>
                </a:defRPr>
              </a:lvl2pPr>
              <a:lvl3pPr marL="1143000" indent="-228600">
                <a:defRPr sz="2000">
                  <a:solidFill>
                    <a:schemeClr val="tx1"/>
                  </a:solidFill>
                  <a:latin typeface="Times New Roman" panose="02020603050405020304" pitchFamily="18" charset="0"/>
                  <a:ea typeface="宋体" panose="02010600030101010101" pitchFamily="2" charset="-122"/>
                </a:defRPr>
              </a:lvl3pPr>
              <a:lvl4pPr marL="1600200" indent="-228600">
                <a:defRPr sz="2000">
                  <a:solidFill>
                    <a:schemeClr val="tx1"/>
                  </a:solidFill>
                  <a:latin typeface="Times New Roman" panose="02020603050405020304" pitchFamily="18" charset="0"/>
                  <a:ea typeface="宋体" panose="02010600030101010101" pitchFamily="2" charset="-122"/>
                </a:defRPr>
              </a:lvl4pPr>
              <a:lvl5pPr marL="2057400" indent="-228600">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zh-CN"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文件类型指针</a:t>
              </a:r>
            </a:p>
          </p:txBody>
        </p:sp>
        <p:sp>
          <p:nvSpPr>
            <p:cNvPr id="10" name="AutoShape 8"/>
            <p:cNvSpPr>
              <a:spLocks noChangeArrowheads="1"/>
            </p:cNvSpPr>
            <p:nvPr/>
          </p:nvSpPr>
          <p:spPr bwMode="auto">
            <a:xfrm>
              <a:off x="3058" y="607"/>
              <a:ext cx="667" cy="183"/>
            </a:xfrm>
            <a:prstGeom prst="leftRightArrow">
              <a:avLst>
                <a:gd name="adj1" fmla="val 50000"/>
                <a:gd name="adj2" fmla="val 72896"/>
              </a:avLst>
            </a:prstGeom>
            <a:solidFill>
              <a:schemeClr val="accent1"/>
            </a:solidFill>
            <a:ln w="9525">
              <a:solidFill>
                <a:schemeClr val="tx1"/>
              </a:solidFill>
              <a:miter lim="800000"/>
            </a:ln>
          </p:spPr>
          <p:txBody>
            <a:bodyPr wrap="none" anchor="ctr"/>
            <a:lstStyle>
              <a:lvl1pPr>
                <a:defRPr sz="2000">
                  <a:solidFill>
                    <a:schemeClr val="tx1"/>
                  </a:solidFill>
                  <a:latin typeface="Times New Roman" panose="02020603050405020304" pitchFamily="18" charset="0"/>
                  <a:ea typeface="宋体" panose="02010600030101010101" pitchFamily="2" charset="-122"/>
                </a:defRPr>
              </a:lvl1pPr>
              <a:lvl2pPr marL="742950" indent="-285750">
                <a:defRPr sz="2000">
                  <a:solidFill>
                    <a:schemeClr val="tx1"/>
                  </a:solidFill>
                  <a:latin typeface="Times New Roman" panose="02020603050405020304" pitchFamily="18" charset="0"/>
                  <a:ea typeface="宋体" panose="02010600030101010101" pitchFamily="2" charset="-122"/>
                </a:defRPr>
              </a:lvl2pPr>
              <a:lvl3pPr marL="1143000" indent="-228600">
                <a:defRPr sz="2000">
                  <a:solidFill>
                    <a:schemeClr val="tx1"/>
                  </a:solidFill>
                  <a:latin typeface="Times New Roman" panose="02020603050405020304" pitchFamily="18" charset="0"/>
                  <a:ea typeface="宋体" panose="02010600030101010101" pitchFamily="2" charset="-122"/>
                </a:defRPr>
              </a:lvl3pPr>
              <a:lvl4pPr marL="1600200" indent="-228600">
                <a:defRPr sz="2000">
                  <a:solidFill>
                    <a:schemeClr val="tx1"/>
                  </a:solidFill>
                  <a:latin typeface="Times New Roman" panose="02020603050405020304" pitchFamily="18" charset="0"/>
                  <a:ea typeface="宋体" panose="02010600030101010101" pitchFamily="2" charset="-122"/>
                </a:defRPr>
              </a:lvl4pPr>
              <a:lvl5pPr marL="2057400" indent="-228600">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 name="AutoShape 9"/>
            <p:cNvSpPr>
              <a:spLocks noChangeArrowheads="1"/>
            </p:cNvSpPr>
            <p:nvPr/>
          </p:nvSpPr>
          <p:spPr bwMode="auto">
            <a:xfrm>
              <a:off x="879" y="982"/>
              <a:ext cx="1170" cy="192"/>
            </a:xfrm>
            <a:prstGeom prst="leftArrow">
              <a:avLst>
                <a:gd name="adj1" fmla="val 50000"/>
                <a:gd name="adj2" fmla="val 152344"/>
              </a:avLst>
            </a:prstGeom>
            <a:solidFill>
              <a:schemeClr val="accent1"/>
            </a:solidFill>
            <a:ln w="9525">
              <a:solidFill>
                <a:schemeClr val="tx1"/>
              </a:solidFill>
              <a:miter lim="800000"/>
            </a:ln>
          </p:spPr>
          <p:txBody>
            <a:bodyPr wrap="none" anchor="ctr"/>
            <a:lstStyle>
              <a:lvl1pPr>
                <a:defRPr sz="2000">
                  <a:solidFill>
                    <a:schemeClr val="tx1"/>
                  </a:solidFill>
                  <a:latin typeface="Times New Roman" panose="02020603050405020304" pitchFamily="18" charset="0"/>
                  <a:ea typeface="宋体" panose="02010600030101010101" pitchFamily="2" charset="-122"/>
                </a:defRPr>
              </a:lvl1pPr>
              <a:lvl2pPr marL="742950" indent="-285750">
                <a:defRPr sz="2000">
                  <a:solidFill>
                    <a:schemeClr val="tx1"/>
                  </a:solidFill>
                  <a:latin typeface="Times New Roman" panose="02020603050405020304" pitchFamily="18" charset="0"/>
                  <a:ea typeface="宋体" panose="02010600030101010101" pitchFamily="2" charset="-122"/>
                </a:defRPr>
              </a:lvl2pPr>
              <a:lvl3pPr marL="1143000" indent="-228600">
                <a:defRPr sz="2000">
                  <a:solidFill>
                    <a:schemeClr val="tx1"/>
                  </a:solidFill>
                  <a:latin typeface="Times New Roman" panose="02020603050405020304" pitchFamily="18" charset="0"/>
                  <a:ea typeface="宋体" panose="02010600030101010101" pitchFamily="2" charset="-122"/>
                </a:defRPr>
              </a:lvl3pPr>
              <a:lvl4pPr marL="1600200" indent="-228600">
                <a:defRPr sz="2000">
                  <a:solidFill>
                    <a:schemeClr val="tx1"/>
                  </a:solidFill>
                  <a:latin typeface="Times New Roman" panose="02020603050405020304" pitchFamily="18" charset="0"/>
                  <a:ea typeface="宋体" panose="02010600030101010101" pitchFamily="2" charset="-122"/>
                </a:defRPr>
              </a:lvl4pPr>
              <a:lvl5pPr marL="2057400" indent="-228600">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 name="Rectangle 10"/>
            <p:cNvSpPr>
              <a:spLocks noChangeArrowheads="1"/>
            </p:cNvSpPr>
            <p:nvPr/>
          </p:nvSpPr>
          <p:spPr bwMode="auto">
            <a:xfrm>
              <a:off x="0" y="27"/>
              <a:ext cx="832" cy="1389"/>
            </a:xfrm>
            <a:prstGeom prst="rect">
              <a:avLst/>
            </a:prstGeom>
            <a:solidFill>
              <a:schemeClr val="accent1"/>
            </a:solidFill>
            <a:ln w="9525">
              <a:solidFill>
                <a:schemeClr val="tx1"/>
              </a:solidFill>
              <a:miter lim="800000"/>
            </a:ln>
          </p:spPr>
          <p:txBody>
            <a:bodyPr wrap="none" anchor="ctr"/>
            <a:lstStyle>
              <a:lvl1pPr>
                <a:defRPr sz="2000">
                  <a:solidFill>
                    <a:schemeClr val="tx1"/>
                  </a:solidFill>
                  <a:latin typeface="Times New Roman" panose="02020603050405020304" pitchFamily="18" charset="0"/>
                  <a:ea typeface="宋体" panose="02010600030101010101" pitchFamily="2" charset="-122"/>
                </a:defRPr>
              </a:lvl1pPr>
              <a:lvl2pPr marL="742950" indent="-285750">
                <a:defRPr sz="2000">
                  <a:solidFill>
                    <a:schemeClr val="tx1"/>
                  </a:solidFill>
                  <a:latin typeface="Times New Roman" panose="02020603050405020304" pitchFamily="18" charset="0"/>
                  <a:ea typeface="宋体" panose="02010600030101010101" pitchFamily="2" charset="-122"/>
                </a:defRPr>
              </a:lvl2pPr>
              <a:lvl3pPr marL="1143000" indent="-228600">
                <a:defRPr sz="2000">
                  <a:solidFill>
                    <a:schemeClr val="tx1"/>
                  </a:solidFill>
                  <a:latin typeface="Times New Roman" panose="02020603050405020304" pitchFamily="18" charset="0"/>
                  <a:ea typeface="宋体" panose="02010600030101010101" pitchFamily="2" charset="-122"/>
                </a:defRPr>
              </a:lvl3pPr>
              <a:lvl4pPr marL="1600200" indent="-228600">
                <a:defRPr sz="2000">
                  <a:solidFill>
                    <a:schemeClr val="tx1"/>
                  </a:solidFill>
                  <a:latin typeface="Times New Roman" panose="02020603050405020304" pitchFamily="18" charset="0"/>
                  <a:ea typeface="宋体" panose="02010600030101010101" pitchFamily="2" charset="-122"/>
                </a:defRPr>
              </a:lvl4pPr>
              <a:lvl5pPr marL="2057400" indent="-228600">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C</a:t>
              </a:r>
              <a:r>
                <a:rPr kumimoji="0" lang="zh-CN"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程序</a:t>
              </a:r>
            </a:p>
          </p:txBody>
        </p:sp>
        <p:sp>
          <p:nvSpPr>
            <p:cNvPr id="13" name="Oval 11"/>
            <p:cNvSpPr>
              <a:spLocks noChangeArrowheads="1"/>
            </p:cNvSpPr>
            <p:nvPr/>
          </p:nvSpPr>
          <p:spPr bwMode="auto">
            <a:xfrm>
              <a:off x="3762" y="366"/>
              <a:ext cx="677" cy="686"/>
            </a:xfrm>
            <a:prstGeom prst="ellipse">
              <a:avLst/>
            </a:prstGeom>
            <a:solidFill>
              <a:schemeClr val="accent1"/>
            </a:solidFill>
            <a:ln w="9525">
              <a:solidFill>
                <a:schemeClr val="tx1"/>
              </a:solidFill>
              <a:round/>
            </a:ln>
          </p:spPr>
          <p:txBody>
            <a:bodyPr wrap="none" anchor="ctr"/>
            <a:lstStyle>
              <a:lvl1pPr>
                <a:defRPr sz="2000">
                  <a:solidFill>
                    <a:schemeClr val="tx1"/>
                  </a:solidFill>
                  <a:latin typeface="Times New Roman" panose="02020603050405020304" pitchFamily="18" charset="0"/>
                  <a:ea typeface="宋体" panose="02010600030101010101" pitchFamily="2" charset="-122"/>
                </a:defRPr>
              </a:lvl1pPr>
              <a:lvl2pPr marL="742950" indent="-285750">
                <a:defRPr sz="2000">
                  <a:solidFill>
                    <a:schemeClr val="tx1"/>
                  </a:solidFill>
                  <a:latin typeface="Times New Roman" panose="02020603050405020304" pitchFamily="18" charset="0"/>
                  <a:ea typeface="宋体" panose="02010600030101010101" pitchFamily="2" charset="-122"/>
                </a:defRPr>
              </a:lvl2pPr>
              <a:lvl3pPr marL="1143000" indent="-228600">
                <a:defRPr sz="2000">
                  <a:solidFill>
                    <a:schemeClr val="tx1"/>
                  </a:solidFill>
                  <a:latin typeface="Times New Roman" panose="02020603050405020304" pitchFamily="18" charset="0"/>
                  <a:ea typeface="宋体" panose="02010600030101010101" pitchFamily="2" charset="-122"/>
                </a:defRPr>
              </a:lvl3pPr>
              <a:lvl4pPr marL="1600200" indent="-228600">
                <a:defRPr sz="2000">
                  <a:solidFill>
                    <a:schemeClr val="tx1"/>
                  </a:solidFill>
                  <a:latin typeface="Times New Roman" panose="02020603050405020304" pitchFamily="18" charset="0"/>
                  <a:ea typeface="宋体" panose="02010600030101010101" pitchFamily="2" charset="-122"/>
                </a:defRPr>
              </a:lvl4pPr>
              <a:lvl5pPr marL="2057400" indent="-228600">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zh-CN" sz="24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磁盘</a:t>
              </a:r>
            </a:p>
          </p:txBody>
        </p:sp>
        <p:sp>
          <p:nvSpPr>
            <p:cNvPr id="14" name="Rectangle 12"/>
            <p:cNvSpPr>
              <a:spLocks noChangeArrowheads="1"/>
            </p:cNvSpPr>
            <p:nvPr/>
          </p:nvSpPr>
          <p:spPr bwMode="auto">
            <a:xfrm>
              <a:off x="2104" y="27"/>
              <a:ext cx="924" cy="1389"/>
            </a:xfrm>
            <a:prstGeom prst="rect">
              <a:avLst/>
            </a:prstGeom>
            <a:solidFill>
              <a:schemeClr val="accent1"/>
            </a:solidFill>
            <a:ln w="9525">
              <a:solidFill>
                <a:schemeClr val="tx1"/>
              </a:solidFill>
              <a:miter lim="800000"/>
            </a:ln>
          </p:spPr>
          <p:txBody>
            <a:bodyPr wrap="none" anchor="ctr"/>
            <a:lstStyle>
              <a:lvl1pPr>
                <a:defRPr sz="2000">
                  <a:solidFill>
                    <a:schemeClr val="tx1"/>
                  </a:solidFill>
                  <a:latin typeface="Times New Roman" panose="02020603050405020304" pitchFamily="18" charset="0"/>
                  <a:ea typeface="宋体" panose="02010600030101010101" pitchFamily="2" charset="-122"/>
                </a:defRPr>
              </a:lvl1pPr>
              <a:lvl2pPr marL="742950" indent="-285750">
                <a:defRPr sz="2000">
                  <a:solidFill>
                    <a:schemeClr val="tx1"/>
                  </a:solidFill>
                  <a:latin typeface="Times New Roman" panose="02020603050405020304" pitchFamily="18" charset="0"/>
                  <a:ea typeface="宋体" panose="02010600030101010101" pitchFamily="2" charset="-122"/>
                </a:defRPr>
              </a:lvl2pPr>
              <a:lvl3pPr marL="1143000" indent="-228600">
                <a:defRPr sz="2000">
                  <a:solidFill>
                    <a:schemeClr val="tx1"/>
                  </a:solidFill>
                  <a:latin typeface="Times New Roman" panose="02020603050405020304" pitchFamily="18" charset="0"/>
                  <a:ea typeface="宋体" panose="02010600030101010101" pitchFamily="2" charset="-122"/>
                </a:defRPr>
              </a:lvl3pPr>
              <a:lvl4pPr marL="1600200" indent="-228600">
                <a:defRPr sz="2000">
                  <a:solidFill>
                    <a:schemeClr val="tx1"/>
                  </a:solidFill>
                  <a:latin typeface="Times New Roman" panose="02020603050405020304" pitchFamily="18" charset="0"/>
                  <a:ea typeface="宋体" panose="02010600030101010101" pitchFamily="2" charset="-122"/>
                </a:defRPr>
              </a:lvl4pPr>
              <a:lvl5pPr marL="2057400" indent="-228600">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zh-CN" sz="24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操作系统</a:t>
              </a:r>
            </a:p>
          </p:txBody>
        </p:sp>
        <p:sp>
          <p:nvSpPr>
            <p:cNvPr id="15" name="AutoShape 13"/>
            <p:cNvSpPr>
              <a:spLocks noChangeArrowheads="1"/>
            </p:cNvSpPr>
            <p:nvPr/>
          </p:nvSpPr>
          <p:spPr bwMode="auto">
            <a:xfrm>
              <a:off x="879" y="195"/>
              <a:ext cx="1161" cy="183"/>
            </a:xfrm>
            <a:prstGeom prst="rightArrow">
              <a:avLst>
                <a:gd name="adj1" fmla="val 50000"/>
                <a:gd name="adj2" fmla="val 158607"/>
              </a:avLst>
            </a:prstGeom>
            <a:solidFill>
              <a:schemeClr val="accent1"/>
            </a:solidFill>
            <a:ln w="9525">
              <a:solidFill>
                <a:schemeClr val="tx1"/>
              </a:solidFill>
              <a:miter lim="800000"/>
            </a:ln>
          </p:spPr>
          <p:txBody>
            <a:bodyPr wrap="none" anchor="ctr"/>
            <a:lstStyle>
              <a:lvl1pPr>
                <a:defRPr sz="2000">
                  <a:solidFill>
                    <a:schemeClr val="tx1"/>
                  </a:solidFill>
                  <a:latin typeface="Times New Roman" panose="02020603050405020304" pitchFamily="18" charset="0"/>
                  <a:ea typeface="宋体" panose="02010600030101010101" pitchFamily="2" charset="-122"/>
                </a:defRPr>
              </a:lvl1pPr>
              <a:lvl2pPr marL="742950" indent="-285750">
                <a:defRPr sz="2000">
                  <a:solidFill>
                    <a:schemeClr val="tx1"/>
                  </a:solidFill>
                  <a:latin typeface="Times New Roman" panose="02020603050405020304" pitchFamily="18" charset="0"/>
                  <a:ea typeface="宋体" panose="02010600030101010101" pitchFamily="2" charset="-122"/>
                </a:defRPr>
              </a:lvl2pPr>
              <a:lvl3pPr marL="1143000" indent="-228600">
                <a:defRPr sz="2000">
                  <a:solidFill>
                    <a:schemeClr val="tx1"/>
                  </a:solidFill>
                  <a:latin typeface="Times New Roman" panose="02020603050405020304" pitchFamily="18" charset="0"/>
                  <a:ea typeface="宋体" panose="02010600030101010101" pitchFamily="2" charset="-122"/>
                </a:defRPr>
              </a:lvl3pPr>
              <a:lvl4pPr marL="1600200" indent="-228600">
                <a:defRPr sz="2000">
                  <a:solidFill>
                    <a:schemeClr val="tx1"/>
                  </a:solidFill>
                  <a:latin typeface="Times New Roman" panose="02020603050405020304" pitchFamily="18" charset="0"/>
                  <a:ea typeface="宋体" panose="02010600030101010101" pitchFamily="2" charset="-122"/>
                </a:defRPr>
              </a:lvl4pPr>
              <a:lvl5pPr marL="2057400" indent="-228600">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Tree>
    <p:extLst>
      <p:ext uri="{BB962C8B-B14F-4D97-AF65-F5344CB8AC3E}">
        <p14:creationId xmlns:p14="http://schemas.microsoft.com/office/powerpoint/2010/main" val="3480161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4" name="Rectangle 3"/>
          <p:cNvSpPr>
            <a:spLocks noChangeArrowheads="1"/>
          </p:cNvSpPr>
          <p:nvPr/>
        </p:nvSpPr>
        <p:spPr bwMode="auto">
          <a:xfrm>
            <a:off x="1911207" y="496099"/>
            <a:ext cx="8232775" cy="88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44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rPr>
              <a:t>第十讲 输入</a:t>
            </a:r>
            <a:r>
              <a:rPr kumimoji="1" lang="en-US" altLang="zh-CN" sz="44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rPr>
              <a:t>/</a:t>
            </a:r>
            <a:r>
              <a:rPr kumimoji="1" lang="zh-CN" altLang="en-US" sz="44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rPr>
              <a:t>输出和文件</a:t>
            </a:r>
            <a:endParaRPr kumimoji="1" lang="en-US" altLang="zh-CN" sz="44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endParaRPr>
          </a:p>
        </p:txBody>
      </p:sp>
      <p:sp>
        <p:nvSpPr>
          <p:cNvPr id="2" name="文本框 1"/>
          <p:cNvSpPr txBox="1"/>
          <p:nvPr/>
        </p:nvSpPr>
        <p:spPr>
          <a:xfrm>
            <a:off x="2149033" y="2729052"/>
            <a:ext cx="8119641" cy="210384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altLang="zh-CN" sz="30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mn-cs"/>
              </a:rPr>
              <a:t>File</a:t>
            </a:r>
            <a:r>
              <a:rPr kumimoji="0" lang="zh-CN" altLang="en-US" sz="30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mn-cs"/>
              </a:rPr>
              <a:t>：其实一开始我就在，也从来没有离开过！</a:t>
            </a:r>
            <a:endParaRPr kumimoji="0" lang="en-US" altLang="zh-CN" sz="30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mn-cs"/>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altLang="zh-CN" sz="30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mn-cs"/>
              </a:rPr>
              <a:t>File</a:t>
            </a:r>
            <a:r>
              <a:rPr kumimoji="0" lang="zh-CN" altLang="en-US" sz="30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mn-cs"/>
              </a:rPr>
              <a:t>：未来，我也一直在！</a:t>
            </a:r>
            <a:endParaRPr kumimoji="0" lang="en-US" altLang="zh-CN" sz="30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mn-cs"/>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altLang="zh-CN" sz="30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mn-cs"/>
              </a:rPr>
              <a:t>File</a:t>
            </a:r>
            <a:r>
              <a:rPr kumimoji="0" lang="zh-CN" altLang="en-US" sz="30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mn-cs"/>
              </a:rPr>
              <a:t>：因为懂你，所以永恒！</a:t>
            </a:r>
          </a:p>
        </p:txBody>
      </p:sp>
      <p:sp>
        <p:nvSpPr>
          <p:cNvPr id="4" name="文本框 3"/>
          <p:cNvSpPr txBox="1"/>
          <p:nvPr/>
        </p:nvSpPr>
        <p:spPr>
          <a:xfrm>
            <a:off x="5361009" y="5000731"/>
            <a:ext cx="5594374" cy="59054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mn-cs"/>
              </a:rPr>
              <a:t>一开始我就在：</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华文新魏" panose="02010800040101010101" pitchFamily="2" charset="-122"/>
                <a:cs typeface="+mn-cs"/>
              </a:rPr>
              <a:t>printf</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mn-cs"/>
              </a:rPr>
              <a:t>(</a:t>
            </a:r>
            <a:r>
              <a:rPr kumimoji="1" lang="pt-BR" altLang="zh-CN" sz="2400" b="0" i="0" u="none" strike="noStrike" kern="0" cap="none" spc="0" normalizeH="0" baseline="0" noProof="0" dirty="0">
                <a:ln>
                  <a:noFill/>
                </a:ln>
                <a:solidFill>
                  <a:srgbClr val="A31515"/>
                </a:solidFill>
                <a:effectLst/>
                <a:uLnTx/>
                <a:uFillTx/>
                <a:latin typeface="Times New Roman" panose="02020603050405020304" pitchFamily="18" charset="0"/>
                <a:ea typeface="隶书" panose="02010509060101010101" pitchFamily="49" charset="-122"/>
                <a:cs typeface="+mn-cs"/>
              </a:rPr>
              <a:t>"</a:t>
            </a:r>
            <a:r>
              <a:rPr kumimoji="1" lang="en-US" altLang="zh-CN" sz="2400" b="0" i="0" u="none" strike="noStrike" kern="0" cap="none" spc="0" normalizeH="0" baseline="0" noProof="0" dirty="0">
                <a:ln>
                  <a:noFill/>
                </a:ln>
                <a:solidFill>
                  <a:srgbClr val="A31515"/>
                </a:solidFill>
                <a:effectLst/>
                <a:uLnTx/>
                <a:uFillTx/>
                <a:latin typeface="Times New Roman" panose="02020603050405020304" pitchFamily="18" charset="0"/>
                <a:ea typeface="隶书" panose="02010509060101010101" pitchFamily="49" charset="-122"/>
                <a:cs typeface="+mn-cs"/>
              </a:rPr>
              <a:t>hello, world</a:t>
            </a:r>
            <a:r>
              <a:rPr kumimoji="1" lang="pt-BR" altLang="zh-CN" sz="2400" b="0" i="0" u="none" strike="noStrike" kern="0" cap="none" spc="0" normalizeH="0" baseline="0" noProof="0" dirty="0">
                <a:ln>
                  <a:noFill/>
                </a:ln>
                <a:solidFill>
                  <a:srgbClr val="A31515"/>
                </a:solidFill>
                <a:effectLst/>
                <a:uLnTx/>
                <a:uFillTx/>
                <a:latin typeface="Times New Roman" panose="02020603050405020304" pitchFamily="18" charset="0"/>
                <a:ea typeface="隶书" panose="02010509060101010101" pitchFamily="49" charset="-122"/>
                <a:cs typeface="+mn-cs"/>
              </a:rPr>
              <a:t>"</a:t>
            </a:r>
            <a:r>
              <a:rPr kumimoji="1" lang="pt-BR"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隶书" panose="02010509060101010101" pitchFamily="49" charset="-122"/>
                <a:cs typeface="+mn-cs"/>
              </a:rPr>
              <a:t>);</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mn-cs"/>
            </a:endParaRPr>
          </a:p>
        </p:txBody>
      </p:sp>
      <p:sp>
        <p:nvSpPr>
          <p:cNvPr id="5" name="文本框 4"/>
          <p:cNvSpPr txBox="1"/>
          <p:nvPr/>
        </p:nvSpPr>
        <p:spPr>
          <a:xfrm>
            <a:off x="2149032" y="1883739"/>
            <a:ext cx="8119641" cy="718851"/>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altLang="zh-CN" sz="30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mn-cs"/>
              </a:rPr>
              <a:t>You</a:t>
            </a:r>
            <a:r>
              <a:rPr kumimoji="0" lang="zh-CN" altLang="en-US" sz="30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mn-cs"/>
              </a:rPr>
              <a:t>：课都要结束了，为什么现在才出现？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500"/>
                                        <p:tgtEl>
                                          <p:spTgt spid="2">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left)">
                                      <p:cBhvr>
                                        <p:cTn id="13" dur="500"/>
                                        <p:tgtEl>
                                          <p:spTgt spid="2">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wipe(left)">
                                      <p:cBhvr>
                                        <p:cTn id="16"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ChangeArrowheads="1"/>
          </p:cNvSpPr>
          <p:nvPr/>
        </p:nvSpPr>
        <p:spPr bwMode="auto">
          <a:xfrm>
            <a:off x="609600" y="209551"/>
            <a:ext cx="98837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D32D17"/>
                </a:solidFill>
                <a:effectLst/>
                <a:uLnTx/>
                <a:uFillTx/>
                <a:latin typeface="Tahoma" panose="020B0604030504040204" pitchFamily="34" charset="0"/>
                <a:ea typeface="华文新魏" panose="02010800040101010101" pitchFamily="2" charset="-122"/>
                <a:cs typeface="+mn-cs"/>
              </a:rPr>
              <a:t>文件类型指针</a:t>
            </a:r>
            <a:endParaRPr kumimoji="1" lang="en-US" altLang="zh-CN" sz="3200" b="1" i="0" u="none" strike="noStrike" kern="1200" cap="none" spc="0" normalizeH="0" baseline="0" noProof="0" dirty="0">
              <a:ln>
                <a:noFill/>
              </a:ln>
              <a:solidFill>
                <a:srgbClr val="D32D17"/>
              </a:solidFill>
              <a:effectLst/>
              <a:uLnTx/>
              <a:uFillTx/>
              <a:latin typeface="Tahoma" panose="020B0604030504040204" pitchFamily="34" charset="0"/>
              <a:ea typeface="华文新魏" panose="02010800040101010101" pitchFamily="2" charset="-122"/>
              <a:cs typeface="+mn-cs"/>
            </a:endParaRPr>
          </a:p>
        </p:txBody>
      </p:sp>
      <p:sp>
        <p:nvSpPr>
          <p:cNvPr id="6" name="Rectangle 3"/>
          <p:cNvSpPr>
            <a:spLocks noChangeArrowheads="1"/>
          </p:cNvSpPr>
          <p:nvPr/>
        </p:nvSpPr>
        <p:spPr bwMode="auto">
          <a:xfrm>
            <a:off x="609600" y="888697"/>
            <a:ext cx="9588500" cy="178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Times New Roman" panose="02020603050405020304" pitchFamily="18" charset="0"/>
                <a:ea typeface="宋体" panose="02010600030101010101" pitchFamily="2" charset="-122"/>
              </a:defRPr>
            </a:lvl1pPr>
            <a:lvl2pPr marL="742950" indent="-285750">
              <a:defRPr sz="2000">
                <a:solidFill>
                  <a:schemeClr val="tx1"/>
                </a:solidFill>
                <a:latin typeface="Times New Roman" panose="02020603050405020304" pitchFamily="18" charset="0"/>
                <a:ea typeface="宋体" panose="02010600030101010101" pitchFamily="2" charset="-122"/>
              </a:defRPr>
            </a:lvl2pPr>
            <a:lvl3pPr marL="1143000" indent="-228600">
              <a:defRPr sz="2000">
                <a:solidFill>
                  <a:schemeClr val="tx1"/>
                </a:solidFill>
                <a:latin typeface="Times New Roman" panose="02020603050405020304" pitchFamily="18" charset="0"/>
                <a:ea typeface="宋体" panose="02010600030101010101" pitchFamily="2" charset="-122"/>
              </a:defRPr>
            </a:lvl3pPr>
            <a:lvl4pPr marL="1600200" indent="-228600">
              <a:defRPr sz="2000">
                <a:solidFill>
                  <a:schemeClr val="tx1"/>
                </a:solidFill>
                <a:latin typeface="Times New Roman" panose="02020603050405020304" pitchFamily="18" charset="0"/>
                <a:ea typeface="宋体" panose="02010600030101010101" pitchFamily="2" charset="-122"/>
              </a:defRPr>
            </a:lvl4pPr>
            <a:lvl5pPr marL="2057400" indent="-228600">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pPr marL="342900" marR="0" lvl="0" indent="-342900" algn="l" defTabSz="457200" rtl="0" eaLnBrk="1" fontAlgn="auto" latinLnBrk="0" hangingPunct="1">
              <a:lnSpc>
                <a:spcPct val="120000"/>
              </a:lnSpc>
              <a:spcBef>
                <a:spcPct val="20000"/>
              </a:spcBef>
              <a:spcAft>
                <a:spcPts val="0"/>
              </a:spcAft>
              <a:buClrTx/>
              <a:buSzPct val="60000"/>
              <a:buFont typeface="Wingdings" panose="05000000000000000000" pitchFamily="2" charset="2"/>
              <a:buChar char="u"/>
              <a:tabLst/>
              <a:defRPr/>
            </a:pPr>
            <a:r>
              <a:rPr kumimoji="0" lang="zh-CN" altLang="zh-CN" sz="24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文件结构体</a:t>
            </a:r>
            <a:r>
              <a:rPr kumimoji="0" lang="en-US" altLang="zh-CN" sz="24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FILE</a:t>
            </a:r>
          </a:p>
          <a:p>
            <a:pPr marL="800100" marR="0" lvl="1" indent="-342900" algn="l" defTabSz="457200" rtl="0" eaLnBrk="1" fontAlgn="auto" latinLnBrk="0" hangingPunct="1">
              <a:lnSpc>
                <a:spcPct val="120000"/>
              </a:lnSpc>
              <a:spcBef>
                <a:spcPct val="20000"/>
              </a:spcBef>
              <a:spcAft>
                <a:spcPts val="0"/>
              </a:spcAft>
              <a:buClrTx/>
              <a:buSzPct val="45000"/>
              <a:buFont typeface="Wingdings" panose="05000000000000000000" pitchFamily="2" charset="2"/>
              <a:buChar char="p"/>
              <a:tabLst/>
              <a:defRPr/>
            </a:pPr>
            <a:r>
              <a:rPr kumimoji="0" lang="zh-CN"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缓冲文件系统为每个正使用的文件在内存开辟文件信息区</a:t>
            </a:r>
          </a:p>
          <a:p>
            <a:pPr marL="800100" marR="0" lvl="1" indent="-342900" algn="l" defTabSz="457200" rtl="0" eaLnBrk="1" fontAlgn="auto" latinLnBrk="0" hangingPunct="1">
              <a:lnSpc>
                <a:spcPct val="120000"/>
              </a:lnSpc>
              <a:spcBef>
                <a:spcPct val="20000"/>
              </a:spcBef>
              <a:spcAft>
                <a:spcPts val="0"/>
              </a:spcAft>
              <a:buClrTx/>
              <a:buSzPct val="45000"/>
              <a:buFont typeface="Wingdings" panose="05000000000000000000" pitchFamily="2" charset="2"/>
              <a:buChar char="p"/>
              <a:tabLst/>
              <a:defRPr/>
            </a:pPr>
            <a:r>
              <a:rPr kumimoji="0" lang="zh-CN"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文件信息用系统定义的名为</a:t>
            </a:r>
            <a:r>
              <a:rPr kumimoji="0" lang="en-US"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FILE</a:t>
            </a:r>
            <a:r>
              <a:rPr kumimoji="0" lang="zh-CN"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的结构体描述</a:t>
            </a:r>
          </a:p>
          <a:p>
            <a:pPr marL="800100" marR="0" lvl="1" indent="-342900" algn="l" defTabSz="457200" rtl="0" eaLnBrk="1" fontAlgn="auto" latinLnBrk="0" hangingPunct="1">
              <a:lnSpc>
                <a:spcPct val="120000"/>
              </a:lnSpc>
              <a:spcBef>
                <a:spcPct val="20000"/>
              </a:spcBef>
              <a:spcAft>
                <a:spcPts val="0"/>
              </a:spcAft>
              <a:buClrTx/>
              <a:buSzPct val="45000"/>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FILE</a:t>
            </a:r>
            <a:r>
              <a:rPr kumimoji="0" lang="zh-CN"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定义在</a:t>
            </a:r>
            <a:r>
              <a:rPr kumimoji="0" lang="en-US" altLang="zh-CN" sz="2000" b="0" i="0" u="none" strike="noStrike" kern="1200" cap="none" spc="0" normalizeH="0" baseline="0" noProof="0" dirty="0" err="1">
                <a:ln>
                  <a:noFill/>
                </a:ln>
                <a:solidFill>
                  <a:srgbClr val="41418C"/>
                </a:solidFill>
                <a:effectLst/>
                <a:uLnTx/>
                <a:uFillTx/>
                <a:latin typeface="微软雅黑" panose="020B0503020204020204" pitchFamily="34" charset="-122"/>
                <a:ea typeface="微软雅黑" panose="020B0503020204020204" pitchFamily="34" charset="-122"/>
                <a:cs typeface="+mn-cs"/>
              </a:rPr>
              <a:t>stdio.h</a:t>
            </a:r>
            <a:r>
              <a:rPr kumimoji="0" lang="zh-CN"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中</a:t>
            </a:r>
          </a:p>
        </p:txBody>
      </p:sp>
      <p:sp>
        <p:nvSpPr>
          <p:cNvPr id="8" name="Rectangle 4"/>
          <p:cNvSpPr>
            <a:spLocks noChangeArrowheads="1"/>
          </p:cNvSpPr>
          <p:nvPr/>
        </p:nvSpPr>
        <p:spPr bwMode="auto">
          <a:xfrm>
            <a:off x="5692775" y="2931415"/>
            <a:ext cx="4505325" cy="2554545"/>
          </a:xfrm>
          <a:prstGeom prst="rect">
            <a:avLst/>
          </a:prstGeom>
          <a:solidFill>
            <a:srgbClr val="CCECFF"/>
          </a:solidFill>
          <a:ln w="12700">
            <a:solidFill>
              <a:srgbClr val="33CCCC"/>
            </a:solidFill>
            <a:miter lim="800000"/>
          </a:ln>
        </p:spPr>
        <p:txBody>
          <a:bodyPr wrap="square">
            <a:spAutoFit/>
          </a:bodyPr>
          <a:lstStyle>
            <a:lvl1pPr marL="285750" indent="-285750" defTabSz="449580">
              <a:defRPr sz="2000">
                <a:solidFill>
                  <a:schemeClr val="tx1"/>
                </a:solidFill>
                <a:latin typeface="Times New Roman" panose="02020603050405020304" pitchFamily="18" charset="0"/>
                <a:ea typeface="宋体" panose="02010600030101010101" pitchFamily="2" charset="-122"/>
              </a:defRPr>
            </a:lvl1pPr>
            <a:lvl2pPr marL="742950" indent="-285750" defTabSz="449580">
              <a:defRPr sz="2000">
                <a:solidFill>
                  <a:schemeClr val="tx1"/>
                </a:solidFill>
                <a:latin typeface="Times New Roman" panose="02020603050405020304" pitchFamily="18" charset="0"/>
                <a:ea typeface="宋体" panose="02010600030101010101" pitchFamily="2" charset="-122"/>
              </a:defRPr>
            </a:lvl2pPr>
            <a:lvl3pPr marL="1143000" indent="-228600" defTabSz="449580">
              <a:defRPr sz="2000">
                <a:solidFill>
                  <a:schemeClr val="tx1"/>
                </a:solidFill>
                <a:latin typeface="Times New Roman" panose="02020603050405020304" pitchFamily="18" charset="0"/>
                <a:ea typeface="宋体" panose="02010600030101010101" pitchFamily="2" charset="-122"/>
              </a:defRPr>
            </a:lvl3pPr>
            <a:lvl4pPr marL="1600200" indent="-228600" defTabSz="449580">
              <a:defRPr sz="2000">
                <a:solidFill>
                  <a:schemeClr val="tx1"/>
                </a:solidFill>
                <a:latin typeface="Times New Roman" panose="02020603050405020304" pitchFamily="18" charset="0"/>
                <a:ea typeface="宋体" panose="02010600030101010101" pitchFamily="2" charset="-122"/>
              </a:defRPr>
            </a:lvl4pPr>
            <a:lvl5pPr marL="2057400" indent="-228600" defTabSz="449580">
              <a:defRPr sz="2000">
                <a:solidFill>
                  <a:schemeClr val="tx1"/>
                </a:solidFill>
                <a:latin typeface="Times New Roman" panose="02020603050405020304" pitchFamily="18" charset="0"/>
                <a:ea typeface="宋体" panose="02010600030101010101" pitchFamily="2" charset="-122"/>
              </a:defRPr>
            </a:lvl5pPr>
            <a:lvl6pPr marL="2514600" indent="-228600" defTabSz="44958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44958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44958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44958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pPr marL="285750" marR="0" lvl="0" indent="-285750" algn="l" defTabSz="4495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文件结构中包括了：文件名、文件编号、</a:t>
            </a:r>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缓冲区中剩下的字符数</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文件操作方式</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文件当前读写位置</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文件缓冲区位置</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、等等</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4958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495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cs typeface="+mn-cs"/>
              </a:rPr>
              <a:t>typedef</a:t>
            </a:r>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是类型定义，这里设定</a:t>
            </a:r>
            <a:r>
              <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FILE</a:t>
            </a:r>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a:t>
            </a:r>
            <a:r>
              <a:rPr kumimoji="0" lang="en-US" altLang="zh-CN" sz="20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struct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_</a:t>
            </a:r>
            <a:r>
              <a:rPr kumimoji="0" lang="en-US" altLang="zh-CN" sz="20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iobuf</a:t>
            </a:r>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a:t>
            </a:r>
            <a:r>
              <a:rPr kumimoji="0" lang="zh-CN"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同义字</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，即设定</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FILE</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a:t>
            </a:r>
            <a:r>
              <a:rPr kumimoji="0" lang="en-US" altLang="zh-CN" sz="20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struct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_</a:t>
            </a:r>
            <a:r>
              <a:rPr kumimoji="0" lang="en-US" altLang="zh-CN" sz="20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iobuf</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5122" name="Picture 2" descr="https://timgsa.baidu.com/timg?image&amp;quality=80&amp;size=b9999_10000&amp;sec=1551181040465&amp;di=0e2d7d5076d205aedbbed02597384bc8&amp;imgtype=0&amp;src=http%3A%2F%2Fb-ssl.duitang.com%2Fuploads%2Fitem%2F201611%2F12%2F20161112124547_J8PiW.thumb.700_0.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5659" y="1203962"/>
            <a:ext cx="1307717" cy="130771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46126C02-D01C-47FD-9B09-02F4681F3D2F}"/>
              </a:ext>
            </a:extLst>
          </p:cNvPr>
          <p:cNvSpPr/>
          <p:nvPr/>
        </p:nvSpPr>
        <p:spPr>
          <a:xfrm>
            <a:off x="1314994" y="2829982"/>
            <a:ext cx="3570515" cy="3139321"/>
          </a:xfrm>
          <a:prstGeom prst="rect">
            <a:avLst/>
          </a:prstGeom>
          <a:solidFill>
            <a:schemeClr val="tx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等线" panose="02010600030101010101" pitchFamily="2" charset="-122"/>
                <a:cs typeface="+mn-cs"/>
              </a:rPr>
              <a:t>typedef</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等线" panose="02010600030101010101" pitchFamily="2" charset="-122"/>
                <a:cs typeface="+mn-cs"/>
              </a:rPr>
              <a:t>struct </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_</a:t>
            </a:r>
            <a:r>
              <a:rPr kumimoji="0" lang="en-US" altLang="zh-CN" sz="1800" b="0" i="0" u="none" strike="noStrike" kern="1200" cap="none" spc="0" normalizeH="0" baseline="0" noProof="0" dirty="0" err="1">
                <a:ln>
                  <a:noFill/>
                </a:ln>
                <a:solidFill>
                  <a:srgbClr val="D4D4D4"/>
                </a:solidFill>
                <a:effectLst/>
                <a:uLnTx/>
                <a:uFillTx/>
                <a:latin typeface="Consolas" panose="020B0609020204030204" pitchFamily="49" charset="0"/>
                <a:ea typeface="等线" panose="02010600030101010101" pitchFamily="2" charset="-122"/>
                <a:cs typeface="+mn-cs"/>
              </a:rPr>
              <a:t>iobuf</a:t>
            </a:r>
            <a:endPar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等线" panose="02010600030101010101" pitchFamily="2" charset="-122"/>
                <a:cs typeface="+mn-cs"/>
              </a:rPr>
              <a:t>char</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_</a:t>
            </a:r>
            <a:r>
              <a:rPr kumimoji="0" lang="en-US" altLang="zh-CN" sz="1800" b="0" i="0" u="none" strike="noStrike" kern="1200" cap="none" spc="0" normalizeH="0" baseline="0" noProof="0" dirty="0" err="1">
                <a:ln>
                  <a:noFill/>
                </a:ln>
                <a:solidFill>
                  <a:srgbClr val="D4D4D4"/>
                </a:solidFill>
                <a:effectLst/>
                <a:uLnTx/>
                <a:uFillTx/>
                <a:latin typeface="Consolas" panose="020B0609020204030204" pitchFamily="49" charset="0"/>
                <a:ea typeface="等线" panose="02010600030101010101" pitchFamily="2" charset="-122"/>
                <a:cs typeface="+mn-cs"/>
              </a:rPr>
              <a:t>ptr</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等线" panose="02010600030101010101" pitchFamily="2" charset="-122"/>
                <a:cs typeface="+mn-cs"/>
              </a:rPr>
              <a:t>int</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_</a:t>
            </a:r>
            <a:r>
              <a:rPr kumimoji="0" lang="en-US" altLang="zh-CN" sz="1800" b="0" i="0" u="none" strike="noStrike" kern="1200" cap="none" spc="0" normalizeH="0" baseline="0" noProof="0" dirty="0" err="1">
                <a:ln>
                  <a:noFill/>
                </a:ln>
                <a:solidFill>
                  <a:srgbClr val="D4D4D4"/>
                </a:solidFill>
                <a:effectLst/>
                <a:uLnTx/>
                <a:uFillTx/>
                <a:latin typeface="Consolas" panose="020B0609020204030204" pitchFamily="49" charset="0"/>
                <a:ea typeface="等线" panose="02010600030101010101" pitchFamily="2" charset="-122"/>
                <a:cs typeface="+mn-cs"/>
              </a:rPr>
              <a:t>cnt</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等线" panose="02010600030101010101" pitchFamily="2" charset="-122"/>
                <a:cs typeface="+mn-cs"/>
              </a:rPr>
              <a:t>char</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_base;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等线" panose="02010600030101010101" pitchFamily="2" charset="-122"/>
                <a:cs typeface="+mn-cs"/>
              </a:rPr>
              <a:t>int</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_flag;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等线" panose="02010600030101010101" pitchFamily="2" charset="-122"/>
                <a:cs typeface="+mn-cs"/>
              </a:rPr>
              <a:t>int</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_file;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等线" panose="02010600030101010101" pitchFamily="2" charset="-122"/>
                <a:cs typeface="+mn-cs"/>
              </a:rPr>
              <a:t>int</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_</a:t>
            </a:r>
            <a:r>
              <a:rPr kumimoji="0" lang="en-US" altLang="zh-CN" sz="1800" b="0" i="0" u="none" strike="noStrike" kern="1200" cap="none" spc="0" normalizeH="0" baseline="0" noProof="0" dirty="0" err="1">
                <a:ln>
                  <a:noFill/>
                </a:ln>
                <a:solidFill>
                  <a:srgbClr val="D4D4D4"/>
                </a:solidFill>
                <a:effectLst/>
                <a:uLnTx/>
                <a:uFillTx/>
                <a:latin typeface="Consolas" panose="020B0609020204030204" pitchFamily="49" charset="0"/>
                <a:ea typeface="等线" panose="02010600030101010101" pitchFamily="2" charset="-122"/>
                <a:cs typeface="+mn-cs"/>
              </a:rPr>
              <a:t>charbuf</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等线" panose="02010600030101010101" pitchFamily="2" charset="-122"/>
                <a:cs typeface="+mn-cs"/>
              </a:rPr>
              <a:t>int</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_</a:t>
            </a:r>
            <a:r>
              <a:rPr kumimoji="0" lang="en-US" altLang="zh-CN" sz="1800" b="0" i="0" u="none" strike="noStrike" kern="1200" cap="none" spc="0" normalizeH="0" baseline="0" noProof="0" dirty="0" err="1">
                <a:ln>
                  <a:noFill/>
                </a:ln>
                <a:solidFill>
                  <a:srgbClr val="D4D4D4"/>
                </a:solidFill>
                <a:effectLst/>
                <a:uLnTx/>
                <a:uFillTx/>
                <a:latin typeface="Consolas" panose="020B0609020204030204" pitchFamily="49" charset="0"/>
                <a:ea typeface="等线" panose="02010600030101010101" pitchFamily="2" charset="-122"/>
                <a:cs typeface="+mn-cs"/>
              </a:rPr>
              <a:t>bufsiz</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等线" panose="02010600030101010101" pitchFamily="2" charset="-122"/>
                <a:cs typeface="+mn-cs"/>
              </a:rPr>
              <a:t>char</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_</a:t>
            </a:r>
            <a:r>
              <a:rPr kumimoji="0" lang="en-US" altLang="zh-CN" sz="1800" b="0" i="0" u="none" strike="noStrike" kern="1200" cap="none" spc="0" normalizeH="0" baseline="0" noProof="0" dirty="0" err="1">
                <a:ln>
                  <a:noFill/>
                </a:ln>
                <a:solidFill>
                  <a:srgbClr val="D4D4D4"/>
                </a:solidFill>
                <a:effectLst/>
                <a:uLnTx/>
                <a:uFillTx/>
                <a:latin typeface="Consolas" panose="020B0609020204030204" pitchFamily="49" charset="0"/>
                <a:ea typeface="等线" panose="02010600030101010101" pitchFamily="2" charset="-122"/>
                <a:cs typeface="+mn-cs"/>
              </a:rPr>
              <a:t>tmpfname</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FILE;</a:t>
            </a:r>
          </a:p>
        </p:txBody>
      </p:sp>
    </p:spTree>
    <p:extLst>
      <p:ext uri="{BB962C8B-B14F-4D97-AF65-F5344CB8AC3E}">
        <p14:creationId xmlns:p14="http://schemas.microsoft.com/office/powerpoint/2010/main" val="2771682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590A972-13E8-4F77-A4DB-E02B6CCF8BB0}"/>
              </a:ext>
            </a:extLst>
          </p:cNvPr>
          <p:cNvSpPr/>
          <p:nvPr/>
        </p:nvSpPr>
        <p:spPr>
          <a:xfrm>
            <a:off x="6514020" y="1606263"/>
            <a:ext cx="5459545" cy="2862322"/>
          </a:xfrm>
          <a:prstGeom prst="rect">
            <a:avLst/>
          </a:prstGeom>
          <a:solidFill>
            <a:schemeClr val="tx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等线" panose="02010600030101010101" pitchFamily="2" charset="-122"/>
                <a:cs typeface="+mn-cs"/>
              </a:rPr>
              <a:t>int</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a:ln>
                  <a:noFill/>
                </a:ln>
                <a:solidFill>
                  <a:srgbClr val="DCDCAA"/>
                </a:solidFill>
                <a:effectLst/>
                <a:uLnTx/>
                <a:uFillTx/>
                <a:latin typeface="Consolas" panose="020B0609020204030204" pitchFamily="49" charset="0"/>
                <a:ea typeface="等线" panose="02010600030101010101" pitchFamily="2" charset="-122"/>
                <a:cs typeface="+mn-cs"/>
              </a:rPr>
              <a:t>main</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FILE *</a:t>
            </a:r>
            <a:r>
              <a:rPr kumimoji="0" lang="en-US" altLang="zh-CN" sz="1800" b="0" i="0" u="none" strike="noStrike" kern="1200" cap="none" spc="0" normalizeH="0" baseline="0" noProof="0" dirty="0" err="1">
                <a:ln>
                  <a:noFill/>
                </a:ln>
                <a:solidFill>
                  <a:srgbClr val="D4D4D4"/>
                </a:solidFill>
                <a:effectLst/>
                <a:uLnTx/>
                <a:uFillTx/>
                <a:latin typeface="Consolas" panose="020B0609020204030204" pitchFamily="49" charset="0"/>
                <a:ea typeface="等线" panose="02010600030101010101" pitchFamily="2" charset="-122"/>
                <a:cs typeface="+mn-cs"/>
              </a:rPr>
              <a:t>fp</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等线" panose="02010600030101010101" pitchFamily="2" charset="-122"/>
                <a:cs typeface="+mn-cs"/>
              </a:rPr>
              <a:t>char</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err="1">
                <a:ln>
                  <a:noFill/>
                </a:ln>
                <a:solidFill>
                  <a:srgbClr val="D4D4D4"/>
                </a:solidFill>
                <a:effectLst/>
                <a:uLnTx/>
                <a:uFillTx/>
                <a:latin typeface="Consolas" panose="020B0609020204030204" pitchFamily="49" charset="0"/>
                <a:ea typeface="等线" panose="02010600030101010101" pitchFamily="2" charset="-122"/>
                <a:cs typeface="+mn-cs"/>
              </a:rPr>
              <a:t>ch</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*filename = </a:t>
            </a:r>
            <a:r>
              <a:rPr kumimoji="0" lang="en-US" altLang="zh-CN" sz="1800" b="0" i="0" u="none" strike="noStrike" kern="1200" cap="none" spc="0" normalizeH="0" baseline="0" noProof="0" dirty="0">
                <a:ln>
                  <a:noFill/>
                </a:ln>
                <a:solidFill>
                  <a:srgbClr val="CE9178"/>
                </a:solidFill>
                <a:effectLst/>
                <a:uLnTx/>
                <a:uFillTx/>
                <a:latin typeface="Consolas" panose="020B0609020204030204" pitchFamily="49" charset="0"/>
                <a:ea typeface="等线" panose="02010600030101010101" pitchFamily="2" charset="-122"/>
                <a:cs typeface="+mn-cs"/>
              </a:rPr>
              <a:t>"c:</a:t>
            </a:r>
            <a:r>
              <a:rPr kumimoji="0" lang="en-US" altLang="zh-CN" sz="1800" b="0" i="0" u="none" strike="noStrike" kern="1200" cap="none" spc="0" normalizeH="0" baseline="0" noProof="0" dirty="0">
                <a:ln>
                  <a:noFill/>
                </a:ln>
                <a:solidFill>
                  <a:srgbClr val="D7BA7D"/>
                </a:solidFill>
                <a:effectLst/>
                <a:uLnTx/>
                <a:uFillTx/>
                <a:latin typeface="Consolas" panose="020B0609020204030204" pitchFamily="49" charset="0"/>
                <a:ea typeface="等线" panose="02010600030101010101" pitchFamily="2" charset="-122"/>
                <a:cs typeface="+mn-cs"/>
              </a:rPr>
              <a:t>\\</a:t>
            </a:r>
            <a:r>
              <a:rPr kumimoji="0" lang="en-US" altLang="zh-CN" sz="1800" b="0" i="0" u="none" strike="noStrike" kern="1200" cap="none" spc="0" normalizeH="0" baseline="0" noProof="0" dirty="0">
                <a:ln>
                  <a:noFill/>
                </a:ln>
                <a:solidFill>
                  <a:srgbClr val="CE9178"/>
                </a:solidFill>
                <a:effectLst/>
                <a:uLnTx/>
                <a:uFillTx/>
                <a:latin typeface="Consolas" panose="020B0609020204030204" pitchFamily="49" charset="0"/>
                <a:ea typeface="等线" panose="02010600030101010101" pitchFamily="2" charset="-122"/>
                <a:cs typeface="+mn-cs"/>
              </a:rPr>
              <a:t>cc</a:t>
            </a:r>
            <a:r>
              <a:rPr kumimoji="0" lang="en-US" altLang="zh-CN" sz="1800" b="0" i="0" u="none" strike="noStrike" kern="1200" cap="none" spc="0" normalizeH="0" baseline="0" noProof="0" dirty="0">
                <a:ln>
                  <a:noFill/>
                </a:ln>
                <a:solidFill>
                  <a:srgbClr val="D7BA7D"/>
                </a:solidFill>
                <a:effectLst/>
                <a:uLnTx/>
                <a:uFillTx/>
                <a:latin typeface="Consolas" panose="020B0609020204030204" pitchFamily="49" charset="0"/>
                <a:ea typeface="等线" panose="02010600030101010101" pitchFamily="2" charset="-122"/>
                <a:cs typeface="+mn-cs"/>
              </a:rPr>
              <a:t>\\</a:t>
            </a:r>
            <a:r>
              <a:rPr kumimoji="0" lang="en-US" altLang="zh-CN" sz="1800" b="0" i="0" u="none" strike="noStrike" kern="1200" cap="none" spc="0" normalizeH="0" baseline="0" noProof="0" dirty="0">
                <a:ln>
                  <a:noFill/>
                </a:ln>
                <a:solidFill>
                  <a:srgbClr val="CE9178"/>
                </a:solidFill>
                <a:effectLst/>
                <a:uLnTx/>
                <a:uFillTx/>
                <a:latin typeface="Consolas" panose="020B0609020204030204" pitchFamily="49" charset="0"/>
                <a:ea typeface="等线" panose="02010600030101010101" pitchFamily="2" charset="-122"/>
                <a:cs typeface="+mn-cs"/>
              </a:rPr>
              <a:t>file.c"</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err="1">
                <a:ln>
                  <a:noFill/>
                </a:ln>
                <a:solidFill>
                  <a:srgbClr val="D4D4D4"/>
                </a:solidFill>
                <a:effectLst/>
                <a:uLnTx/>
                <a:uFillTx/>
                <a:latin typeface="Consolas" panose="020B0609020204030204" pitchFamily="49" charset="0"/>
                <a:ea typeface="等线" panose="02010600030101010101" pitchFamily="2" charset="-122"/>
                <a:cs typeface="+mn-cs"/>
              </a:rPr>
              <a:t>fp</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 </a:t>
            </a:r>
            <a:r>
              <a:rPr kumimoji="0" lang="en-US" altLang="zh-CN" sz="1800" b="0" i="0" u="none" strike="noStrike" kern="1200" cap="none" spc="0" normalizeH="0" baseline="0" noProof="0" dirty="0" err="1">
                <a:ln>
                  <a:noFill/>
                </a:ln>
                <a:solidFill>
                  <a:srgbClr val="DCDCAA"/>
                </a:solidFill>
                <a:effectLst/>
                <a:uLnTx/>
                <a:uFillTx/>
                <a:latin typeface="Consolas" panose="020B0609020204030204" pitchFamily="49" charset="0"/>
                <a:ea typeface="等线" panose="02010600030101010101" pitchFamily="2" charset="-122"/>
                <a:cs typeface="+mn-cs"/>
              </a:rPr>
              <a:t>fopen</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(filename, </a:t>
            </a:r>
            <a:r>
              <a:rPr kumimoji="0" lang="en-US" altLang="zh-CN" sz="1800" b="0" i="0" u="none" strike="noStrike" kern="1200" cap="none" spc="0" normalizeH="0" baseline="0" noProof="0" dirty="0">
                <a:ln>
                  <a:noFill/>
                </a:ln>
                <a:solidFill>
                  <a:srgbClr val="CE9178"/>
                </a:solidFill>
                <a:effectLst/>
                <a:uLnTx/>
                <a:uFillTx/>
                <a:latin typeface="Consolas" panose="020B0609020204030204" pitchFamily="49" charset="0"/>
                <a:ea typeface="等线" panose="02010600030101010101" pitchFamily="2" charset="-122"/>
                <a:cs typeface="+mn-cs"/>
              </a:rPr>
              <a:t>"r"</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a:ln>
                  <a:noFill/>
                </a:ln>
                <a:solidFill>
                  <a:srgbClr val="C586C0"/>
                </a:solidFill>
                <a:effectLst/>
                <a:uLnTx/>
                <a:uFillTx/>
                <a:latin typeface="Consolas" panose="020B0609020204030204" pitchFamily="49" charset="0"/>
                <a:ea typeface="等线" panose="02010600030101010101" pitchFamily="2" charset="-122"/>
                <a:cs typeface="+mn-cs"/>
              </a:rPr>
              <a:t>if</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a:t>
            </a:r>
            <a:r>
              <a:rPr kumimoji="0" lang="en-US" altLang="zh-CN" sz="1800" b="0" i="0" u="none" strike="noStrike" kern="1200" cap="none" spc="0" normalizeH="0" baseline="0" noProof="0" dirty="0" err="1">
                <a:ln>
                  <a:noFill/>
                </a:ln>
                <a:solidFill>
                  <a:srgbClr val="D4D4D4"/>
                </a:solidFill>
                <a:effectLst/>
                <a:uLnTx/>
                <a:uFillTx/>
                <a:latin typeface="Consolas" panose="020B0609020204030204" pitchFamily="49" charset="0"/>
                <a:ea typeface="等线" panose="02010600030101010101" pitchFamily="2" charset="-122"/>
                <a:cs typeface="+mn-cs"/>
              </a:rPr>
              <a:t>fp</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 </a:t>
            </a: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等线" panose="02010600030101010101" pitchFamily="2" charset="-122"/>
                <a:cs typeface="+mn-cs"/>
              </a:rPr>
              <a:t>NULL</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err="1">
                <a:ln>
                  <a:noFill/>
                </a:ln>
                <a:solidFill>
                  <a:srgbClr val="DCDCAA"/>
                </a:solidFill>
                <a:effectLst/>
                <a:uLnTx/>
                <a:uFillTx/>
                <a:latin typeface="Consolas" panose="020B0609020204030204" pitchFamily="49" charset="0"/>
                <a:ea typeface="等线" panose="02010600030101010101" pitchFamily="2" charset="-122"/>
                <a:cs typeface="+mn-cs"/>
              </a:rPr>
              <a:t>printf</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a:t>
            </a:r>
            <a:r>
              <a:rPr kumimoji="0" lang="en-US" altLang="zh-CN" sz="1800" b="0" i="0" u="none" strike="noStrike" kern="1200" cap="none" spc="0" normalizeH="0" baseline="0" noProof="0" dirty="0">
                <a:ln>
                  <a:noFill/>
                </a:ln>
                <a:solidFill>
                  <a:srgbClr val="CE9178"/>
                </a:solidFill>
                <a:effectLst/>
                <a:uLnTx/>
                <a:uFillTx/>
                <a:latin typeface="Consolas" panose="020B0609020204030204" pitchFamily="49" charset="0"/>
                <a:ea typeface="等线" panose="02010600030101010101" pitchFamily="2" charset="-122"/>
                <a:cs typeface="+mn-cs"/>
              </a:rPr>
              <a:t>"cannot open file</a:t>
            </a:r>
            <a:r>
              <a:rPr kumimoji="0" lang="en-US" altLang="zh-CN" sz="1800" b="0" i="0" u="none" strike="noStrike" kern="1200" cap="none" spc="0" normalizeH="0" baseline="0" noProof="0" dirty="0">
                <a:ln>
                  <a:noFill/>
                </a:ln>
                <a:solidFill>
                  <a:srgbClr val="D7BA7D"/>
                </a:solidFill>
                <a:effectLst/>
                <a:uLnTx/>
                <a:uFillTx/>
                <a:latin typeface="Consolas" panose="020B0609020204030204" pitchFamily="49" charset="0"/>
                <a:ea typeface="等线" panose="02010600030101010101" pitchFamily="2" charset="-122"/>
                <a:cs typeface="+mn-cs"/>
              </a:rPr>
              <a:t>\n</a:t>
            </a:r>
            <a:r>
              <a:rPr kumimoji="0" lang="en-US" altLang="zh-CN" sz="1800" b="0" i="0" u="none" strike="noStrike" kern="1200" cap="none" spc="0" normalizeH="0" baseline="0" noProof="0" dirty="0">
                <a:ln>
                  <a:noFill/>
                </a:ln>
                <a:solidFill>
                  <a:srgbClr val="CE9178"/>
                </a:solidFill>
                <a:effectLst/>
                <a:uLnTx/>
                <a:uFillTx/>
                <a:latin typeface="Consolas" panose="020B0609020204030204" pitchFamily="49" charset="0"/>
                <a:ea typeface="等线" panose="02010600030101010101" pitchFamily="2" charset="-122"/>
                <a:cs typeface="+mn-cs"/>
              </a:rPr>
              <a:t>"</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a:ln>
                  <a:noFill/>
                </a:ln>
                <a:solidFill>
                  <a:srgbClr val="C586C0"/>
                </a:solidFill>
                <a:effectLst/>
                <a:uLnTx/>
                <a:uFillTx/>
                <a:latin typeface="Consolas" panose="020B0609020204030204" pitchFamily="49" charset="0"/>
                <a:ea typeface="等线" panose="02010600030101010101" pitchFamily="2" charset="-122"/>
                <a:cs typeface="+mn-cs"/>
              </a:rPr>
              <a:t>return</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a:ln>
                  <a:noFill/>
                </a:ln>
                <a:solidFill>
                  <a:srgbClr val="B5CEA8"/>
                </a:solidFill>
                <a:effectLst/>
                <a:uLnTx/>
                <a:uFillTx/>
                <a:latin typeface="Consolas" panose="020B0609020204030204" pitchFamily="49" charset="0"/>
                <a:ea typeface="等线" panose="02010600030101010101" pitchFamily="2" charset="-122"/>
                <a:cs typeface="+mn-cs"/>
              </a:rPr>
              <a:t>0</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p>
        </p:txBody>
      </p:sp>
      <p:sp>
        <p:nvSpPr>
          <p:cNvPr id="9220" name="Rectangle 3"/>
          <p:cNvSpPr>
            <a:spLocks noChangeArrowheads="1"/>
          </p:cNvSpPr>
          <p:nvPr/>
        </p:nvSpPr>
        <p:spPr bwMode="auto">
          <a:xfrm>
            <a:off x="609601" y="285751"/>
            <a:ext cx="9667876"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rPr>
              <a:t>打开文件：文件路径与文件名</a:t>
            </a:r>
            <a:endParaRPr kumimoji="0" lang="en-US" altLang="zh-CN"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endParaRPr>
          </a:p>
        </p:txBody>
      </p:sp>
      <p:sp>
        <p:nvSpPr>
          <p:cNvPr id="26" name="文本占位符 2"/>
          <p:cNvSpPr txBox="1"/>
          <p:nvPr/>
        </p:nvSpPr>
        <p:spPr bwMode="auto">
          <a:xfrm>
            <a:off x="921606" y="2062526"/>
            <a:ext cx="8458472" cy="5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265" indent="-342265" algn="l" defTabSz="685800" rtl="0" eaLnBrk="0" fontAlgn="base" hangingPunct="0">
              <a:lnSpc>
                <a:spcPct val="150000"/>
              </a:lnSpc>
              <a:spcBef>
                <a:spcPts val="600"/>
              </a:spcBef>
              <a:spcAft>
                <a:spcPts val="600"/>
              </a:spcAft>
              <a:buClr>
                <a:schemeClr val="accent2"/>
              </a:buClr>
              <a:buFont typeface="Wingdings" panose="05000000000000000000" pitchFamily="2" charset="2"/>
              <a:buChar char="p"/>
              <a:defRPr lang="zh-CN" altLang="en-US" sz="1800" kern="1200" dirty="0" smtClean="0">
                <a:solidFill>
                  <a:schemeClr val="tx1">
                    <a:lumMod val="75000"/>
                    <a:lumOff val="25000"/>
                  </a:schemeClr>
                </a:solidFill>
                <a:latin typeface="+mn-lt"/>
                <a:ea typeface="+mn-ea"/>
                <a:cs typeface="+mn-cs"/>
              </a:defRPr>
            </a:lvl1pPr>
            <a:lvl2pPr marL="514350" indent="-171450" algn="l" defTabSz="685800" rtl="0" eaLnBrk="0" fontAlgn="base" hangingPunct="0">
              <a:lnSpc>
                <a:spcPct val="130000"/>
              </a:lnSpc>
              <a:spcBef>
                <a:spcPts val="600"/>
              </a:spcBef>
              <a:spcAft>
                <a:spcPts val="600"/>
              </a:spcAft>
              <a:buClr>
                <a:schemeClr val="accent2"/>
              </a:buClr>
              <a:buFont typeface="Wingdings" panose="05000000000000000000" pitchFamily="2" charset="2"/>
              <a:buChar char="n"/>
              <a:defRPr sz="1600" kern="1200">
                <a:solidFill>
                  <a:schemeClr val="tx1"/>
                </a:solidFill>
                <a:latin typeface="+mn-lt"/>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Clr>
                <a:schemeClr val="accent2"/>
              </a:buClr>
              <a:buFont typeface="Wingdings" panose="05000000000000000000" pitchFamily="2" charset="2"/>
              <a:buChar char="Ø"/>
              <a:defRPr sz="1400" kern="1200">
                <a:solidFill>
                  <a:schemeClr val="tx1">
                    <a:lumMod val="65000"/>
                    <a:lumOff val="35000"/>
                  </a:schemeClr>
                </a:solidFill>
                <a:latin typeface="+mn-lt"/>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265" marR="0" lvl="0" indent="-342265" algn="l" defTabSz="685800" rtl="0" eaLnBrk="0" fontAlgn="base" latinLnBrk="0" hangingPunct="0">
              <a:lnSpc>
                <a:spcPct val="150000"/>
              </a:lnSpc>
              <a:spcBef>
                <a:spcPts val="600"/>
              </a:spcBef>
              <a:spcAft>
                <a:spcPts val="600"/>
              </a:spcAft>
              <a:buClr>
                <a:srgbClr val="ED7D31"/>
              </a:buClr>
              <a:buSzTx/>
              <a:buFont typeface="Wingdings" panose="05000000000000000000" pitchFamily="2" charset="2"/>
              <a:buChar char="p"/>
              <a:tabLst/>
              <a:defRPr/>
            </a:pPr>
            <a:r>
              <a:rPr kumimoji="0" lang="en-US" altLang="zh-CN" sz="1800" b="1" i="0" u="none" strike="noStrike" kern="1200" cap="none" spc="0" normalizeH="0" baseline="0" noProof="0" dirty="0">
                <a:ln>
                  <a:noFill/>
                </a:ln>
                <a:solidFill>
                  <a:srgbClr val="ED7D31"/>
                </a:solidFill>
                <a:effectLst/>
                <a:uLnTx/>
                <a:uFillTx/>
                <a:latin typeface="Arial" panose="020B0604020202020204"/>
                <a:ea typeface="微软雅黑" panose="020B0503020204020204" pitchFamily="34" charset="-122"/>
                <a:cs typeface="+mn-cs"/>
              </a:rPr>
              <a:t>path</a:t>
            </a:r>
            <a:r>
              <a:rPr kumimoji="0" lang="zh-CN" altLang="en-US" sz="1800" b="1"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是一个字符串，指定需要打开的文件的路径名。</a:t>
            </a:r>
          </a:p>
        </p:txBody>
      </p:sp>
      <p:sp>
        <p:nvSpPr>
          <p:cNvPr id="27" name="矩形 26"/>
          <p:cNvSpPr/>
          <p:nvPr/>
        </p:nvSpPr>
        <p:spPr>
          <a:xfrm>
            <a:off x="929700" y="1068130"/>
            <a:ext cx="9144000" cy="532708"/>
          </a:xfrm>
          <a:prstGeom prst="rect">
            <a:avLst/>
          </a:prstGeom>
          <a:solidFill>
            <a:srgbClr val="5B9BD5">
              <a:lumMod val="40000"/>
              <a:lumOff val="60000"/>
            </a:srgbClr>
          </a:solidFill>
          <a:ln>
            <a:solidFill>
              <a:srgbClr val="5B9BD5">
                <a:lumMod val="60000"/>
                <a:lumOff val="40000"/>
              </a:srgbClr>
            </a:solidFill>
          </a:ln>
        </p:spPr>
        <p:txBody>
          <a:bodyPr rtlCol="0" anchor="ctr" anchorCtr="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rgbClr val="2B91AF"/>
                </a:solidFill>
                <a:effectLst/>
                <a:uLnTx/>
                <a:uFillTx/>
                <a:latin typeface="Consolas" panose="020B0609020204030204" pitchFamily="49" charset="0"/>
                <a:ea typeface="隶书" panose="02010509060101010101" pitchFamily="49" charset="-122"/>
                <a:cs typeface="+mn-cs"/>
              </a:rPr>
              <a:t>FILE</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 </a:t>
            </a:r>
            <a:r>
              <a:rPr kumimoji="1" lang="en-US" altLang="zh-CN" sz="1800" b="0" i="0" u="none" strike="noStrike" kern="0" cap="none" spc="0" normalizeH="0" baseline="0" noProof="0" dirty="0" err="1">
                <a:ln>
                  <a:noFill/>
                </a:ln>
                <a:solidFill>
                  <a:srgbClr val="000000"/>
                </a:solidFill>
                <a:effectLst/>
                <a:uLnTx/>
                <a:uFillTx/>
                <a:latin typeface="Consolas" panose="020B0609020204030204" pitchFamily="49" charset="0"/>
                <a:ea typeface="隶书" panose="02010509060101010101" pitchFamily="49" charset="-122"/>
                <a:cs typeface="+mn-cs"/>
              </a:rPr>
              <a:t>fopen</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a:t>
            </a:r>
            <a:r>
              <a:rPr kumimoji="1" lang="en-US" altLang="zh-CN" sz="1800" b="0" i="0" u="none" strike="noStrike" kern="0" cap="none" spc="0" normalizeH="0" baseline="0" noProof="0" dirty="0" err="1">
                <a:ln>
                  <a:noFill/>
                </a:ln>
                <a:solidFill>
                  <a:srgbClr val="0000FF"/>
                </a:solidFill>
                <a:effectLst/>
                <a:uLnTx/>
                <a:uFillTx/>
                <a:latin typeface="Consolas" panose="020B0609020204030204" pitchFamily="49" charset="0"/>
                <a:ea typeface="隶书" panose="02010509060101010101" pitchFamily="49" charset="-122"/>
                <a:cs typeface="+mn-cs"/>
              </a:rPr>
              <a:t>const</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 </a:t>
            </a:r>
            <a:r>
              <a:rPr kumimoji="1" lang="en-US" altLang="zh-CN" sz="1800" b="0" i="0" u="none" strike="noStrike" kern="0" cap="none" spc="0" normalizeH="0" baseline="0" noProof="0" dirty="0">
                <a:ln>
                  <a:noFill/>
                </a:ln>
                <a:solidFill>
                  <a:srgbClr val="0000FF"/>
                </a:solidFill>
                <a:effectLst/>
                <a:uLnTx/>
                <a:uFillTx/>
                <a:latin typeface="Consolas" panose="020B0609020204030204" pitchFamily="49" charset="0"/>
                <a:ea typeface="隶书" panose="02010509060101010101" pitchFamily="49" charset="-122"/>
                <a:cs typeface="+mn-cs"/>
              </a:rPr>
              <a:t>char</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 </a:t>
            </a:r>
            <a:r>
              <a:rPr kumimoji="1" lang="en-US" altLang="zh-CN" sz="1800" b="0" i="0" u="none" strike="noStrike" kern="0" cap="none" spc="0" normalizeH="0" baseline="0" noProof="0" dirty="0">
                <a:ln>
                  <a:noFill/>
                </a:ln>
                <a:solidFill>
                  <a:srgbClr val="808080"/>
                </a:solidFill>
                <a:effectLst/>
                <a:uLnTx/>
                <a:uFillTx/>
                <a:latin typeface="Consolas" panose="020B0609020204030204" pitchFamily="49" charset="0"/>
                <a:ea typeface="隶书" panose="02010509060101010101" pitchFamily="49" charset="-122"/>
                <a:cs typeface="+mn-cs"/>
              </a:rPr>
              <a:t>path</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 </a:t>
            </a:r>
            <a:r>
              <a:rPr kumimoji="1" lang="en-US" altLang="zh-CN" sz="1800" b="0" i="0" u="none" strike="noStrike" kern="0" cap="none" spc="0" normalizeH="0" baseline="0" noProof="0" dirty="0" err="1">
                <a:ln>
                  <a:noFill/>
                </a:ln>
                <a:solidFill>
                  <a:srgbClr val="0000FF"/>
                </a:solidFill>
                <a:effectLst/>
                <a:uLnTx/>
                <a:uFillTx/>
                <a:latin typeface="Consolas" panose="020B0609020204030204" pitchFamily="49" charset="0"/>
                <a:ea typeface="隶书" panose="02010509060101010101" pitchFamily="49" charset="-122"/>
                <a:cs typeface="+mn-cs"/>
              </a:rPr>
              <a:t>const</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 </a:t>
            </a:r>
            <a:r>
              <a:rPr kumimoji="1" lang="en-US" altLang="zh-CN" sz="1800" b="0" i="0" u="none" strike="noStrike" kern="0" cap="none" spc="0" normalizeH="0" baseline="0" noProof="0" dirty="0">
                <a:ln>
                  <a:noFill/>
                </a:ln>
                <a:solidFill>
                  <a:srgbClr val="0000FF"/>
                </a:solidFill>
                <a:effectLst/>
                <a:uLnTx/>
                <a:uFillTx/>
                <a:latin typeface="Consolas" panose="020B0609020204030204" pitchFamily="49" charset="0"/>
                <a:ea typeface="隶书" panose="02010509060101010101" pitchFamily="49" charset="-122"/>
                <a:cs typeface="+mn-cs"/>
              </a:rPr>
              <a:t>char</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 </a:t>
            </a:r>
            <a:r>
              <a:rPr kumimoji="1" lang="en-US" altLang="zh-CN" sz="1800" b="0" i="0" u="none" strike="noStrike" kern="0" cap="none" spc="0" normalizeH="0" baseline="0" noProof="0" dirty="0">
                <a:ln>
                  <a:noFill/>
                </a:ln>
                <a:solidFill>
                  <a:srgbClr val="808080"/>
                </a:solidFill>
                <a:effectLst/>
                <a:uLnTx/>
                <a:uFillTx/>
                <a:latin typeface="Consolas" panose="020B0609020204030204" pitchFamily="49" charset="0"/>
                <a:ea typeface="隶书" panose="02010509060101010101" pitchFamily="49" charset="-122"/>
                <a:cs typeface="+mn-cs"/>
              </a:rPr>
              <a:t>mode</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a:t>
            </a:r>
            <a:endParaRPr kumimoji="1" lang="zh-CN" altLang="en-US" sz="1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cxnSp>
        <p:nvCxnSpPr>
          <p:cNvPr id="28" name="直接连接符 27"/>
          <p:cNvCxnSpPr/>
          <p:nvPr/>
        </p:nvCxnSpPr>
        <p:spPr>
          <a:xfrm>
            <a:off x="5429692" y="1507768"/>
            <a:ext cx="648072" cy="0"/>
          </a:xfrm>
          <a:prstGeom prst="line">
            <a:avLst/>
          </a:prstGeom>
          <a:noFill/>
          <a:ln w="28575" cap="flat" cmpd="sng" algn="ctr">
            <a:solidFill>
              <a:srgbClr val="ED7D31"/>
            </a:solidFill>
            <a:prstDash val="solid"/>
            <a:miter lim="800000"/>
          </a:ln>
          <a:effectLst/>
        </p:spPr>
      </p:cxnSp>
      <p:cxnSp>
        <p:nvCxnSpPr>
          <p:cNvPr id="29" name="直接连接符 28"/>
          <p:cNvCxnSpPr/>
          <p:nvPr/>
        </p:nvCxnSpPr>
        <p:spPr>
          <a:xfrm flipV="1">
            <a:off x="2405356" y="1867808"/>
            <a:ext cx="0" cy="194718"/>
          </a:xfrm>
          <a:prstGeom prst="line">
            <a:avLst/>
          </a:prstGeom>
          <a:noFill/>
          <a:ln w="12700" cap="flat" cmpd="sng" algn="ctr">
            <a:solidFill>
              <a:srgbClr val="4472C4"/>
            </a:solidFill>
            <a:prstDash val="dash"/>
            <a:miter lim="800000"/>
          </a:ln>
          <a:effectLst/>
        </p:spPr>
      </p:cxnSp>
      <p:cxnSp>
        <p:nvCxnSpPr>
          <p:cNvPr id="30" name="直接连接符 29"/>
          <p:cNvCxnSpPr/>
          <p:nvPr/>
        </p:nvCxnSpPr>
        <p:spPr>
          <a:xfrm>
            <a:off x="2405356" y="1867808"/>
            <a:ext cx="3384376" cy="0"/>
          </a:xfrm>
          <a:prstGeom prst="line">
            <a:avLst/>
          </a:prstGeom>
          <a:noFill/>
          <a:ln w="12700" cap="flat" cmpd="sng" algn="ctr">
            <a:solidFill>
              <a:srgbClr val="4472C4"/>
            </a:solidFill>
            <a:prstDash val="dash"/>
            <a:miter lim="800000"/>
          </a:ln>
          <a:effectLst/>
        </p:spPr>
      </p:cxnSp>
      <p:cxnSp>
        <p:nvCxnSpPr>
          <p:cNvPr id="31" name="直接连接符 30"/>
          <p:cNvCxnSpPr/>
          <p:nvPr/>
        </p:nvCxnSpPr>
        <p:spPr>
          <a:xfrm flipV="1">
            <a:off x="5789732" y="1507768"/>
            <a:ext cx="0" cy="360040"/>
          </a:xfrm>
          <a:prstGeom prst="line">
            <a:avLst/>
          </a:prstGeom>
          <a:noFill/>
          <a:ln w="12700" cap="flat" cmpd="sng" algn="ctr">
            <a:solidFill>
              <a:srgbClr val="4472C4"/>
            </a:solidFill>
            <a:prstDash val="dash"/>
            <a:miter lim="800000"/>
          </a:ln>
          <a:effectLst/>
        </p:spPr>
      </p:cxnSp>
      <p:sp>
        <p:nvSpPr>
          <p:cNvPr id="32" name="文本框 31"/>
          <p:cNvSpPr txBox="1"/>
          <p:nvPr/>
        </p:nvSpPr>
        <p:spPr>
          <a:xfrm>
            <a:off x="1657569" y="2805088"/>
            <a:ext cx="2579688" cy="400050"/>
          </a:xfrm>
          <a:prstGeom prst="rect">
            <a:avLst/>
          </a:prstGeom>
          <a:no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D:\CC\temp\file.dat</a:t>
            </a: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33" name="矩形 32"/>
          <p:cNvSpPr/>
          <p:nvPr/>
        </p:nvSpPr>
        <p:spPr>
          <a:xfrm>
            <a:off x="1657570" y="2805088"/>
            <a:ext cx="1508125" cy="400050"/>
          </a:xfrm>
          <a:prstGeom prst="rect">
            <a:avLst/>
          </a:prstGeom>
          <a:solidFill>
            <a:srgbClr val="4472C4">
              <a:alpha val="40000"/>
            </a:srgbClr>
          </a:solidFill>
          <a:ln w="12700" cap="flat" cmpd="sng" algn="ctr">
            <a:noFill/>
            <a:prstDash val="solid"/>
            <a:miter lim="800000"/>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4" name="文本框 33"/>
          <p:cNvSpPr txBox="1"/>
          <p:nvPr/>
        </p:nvSpPr>
        <p:spPr>
          <a:xfrm>
            <a:off x="1586133" y="3712218"/>
            <a:ext cx="1108075" cy="369888"/>
          </a:xfrm>
          <a:prstGeom prst="rect">
            <a:avLst/>
          </a:prstGeom>
          <a:no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文件路径</a:t>
            </a:r>
          </a:p>
        </p:txBody>
      </p:sp>
      <p:sp>
        <p:nvSpPr>
          <p:cNvPr id="35" name="文本框 34"/>
          <p:cNvSpPr txBox="1"/>
          <p:nvPr/>
        </p:nvSpPr>
        <p:spPr>
          <a:xfrm>
            <a:off x="2948207" y="3712218"/>
            <a:ext cx="1338262" cy="369888"/>
          </a:xfrm>
          <a:prstGeom prst="rect">
            <a:avLst/>
          </a:prstGeom>
          <a:no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文件名主干</a:t>
            </a:r>
          </a:p>
        </p:txBody>
      </p:sp>
      <p:sp>
        <p:nvSpPr>
          <p:cNvPr id="36" name="文本框 35"/>
          <p:cNvSpPr txBox="1"/>
          <p:nvPr/>
        </p:nvSpPr>
        <p:spPr>
          <a:xfrm>
            <a:off x="4569045" y="3712218"/>
            <a:ext cx="646113" cy="369888"/>
          </a:xfrm>
          <a:prstGeom prst="rect">
            <a:avLst/>
          </a:prstGeom>
          <a:no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后缀</a:t>
            </a:r>
          </a:p>
        </p:txBody>
      </p:sp>
      <p:cxnSp>
        <p:nvCxnSpPr>
          <p:cNvPr id="37" name="直接连接符 36"/>
          <p:cNvCxnSpPr>
            <a:stCxn id="34" idx="0"/>
            <a:endCxn id="33" idx="2"/>
          </p:cNvCxnSpPr>
          <p:nvPr/>
        </p:nvCxnSpPr>
        <p:spPr>
          <a:xfrm flipV="1">
            <a:off x="2140170" y="3205138"/>
            <a:ext cx="271462" cy="507080"/>
          </a:xfrm>
          <a:prstGeom prst="line">
            <a:avLst/>
          </a:prstGeom>
          <a:noFill/>
          <a:ln w="19050" cap="flat" cmpd="sng" algn="ctr">
            <a:solidFill>
              <a:srgbClr val="4472C4"/>
            </a:solidFill>
            <a:prstDash val="solid"/>
            <a:miter lim="800000"/>
            <a:headEnd type="oval"/>
            <a:tailEnd type="triangle"/>
          </a:ln>
          <a:effectLst/>
        </p:spPr>
      </p:cxnSp>
      <p:cxnSp>
        <p:nvCxnSpPr>
          <p:cNvPr id="38" name="直接连接符 37"/>
          <p:cNvCxnSpPr>
            <a:endCxn id="39" idx="2"/>
          </p:cNvCxnSpPr>
          <p:nvPr/>
        </p:nvCxnSpPr>
        <p:spPr>
          <a:xfrm flipH="1" flipV="1">
            <a:off x="3456208" y="3205138"/>
            <a:ext cx="217487" cy="519112"/>
          </a:xfrm>
          <a:prstGeom prst="line">
            <a:avLst/>
          </a:prstGeom>
          <a:noFill/>
          <a:ln w="19050" cap="flat" cmpd="sng" algn="ctr">
            <a:solidFill>
              <a:srgbClr val="4472C4"/>
            </a:solidFill>
            <a:prstDash val="solid"/>
            <a:miter lim="800000"/>
            <a:headEnd type="oval"/>
            <a:tailEnd type="triangle"/>
          </a:ln>
          <a:effectLst/>
        </p:spPr>
      </p:cxnSp>
      <p:sp>
        <p:nvSpPr>
          <p:cNvPr id="39" name="矩形 38"/>
          <p:cNvSpPr/>
          <p:nvPr/>
        </p:nvSpPr>
        <p:spPr>
          <a:xfrm>
            <a:off x="3237132" y="2805088"/>
            <a:ext cx="436562" cy="400050"/>
          </a:xfrm>
          <a:prstGeom prst="rect">
            <a:avLst/>
          </a:prstGeom>
          <a:solidFill>
            <a:srgbClr val="4472C4">
              <a:alpha val="40000"/>
            </a:srgbClr>
          </a:solidFill>
          <a:ln w="12700" cap="flat" cmpd="sng" algn="ctr">
            <a:noFill/>
            <a:prstDash val="solid"/>
            <a:miter lim="800000"/>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0" name="矩形 39"/>
          <p:cNvSpPr/>
          <p:nvPr/>
        </p:nvSpPr>
        <p:spPr>
          <a:xfrm>
            <a:off x="3748308" y="2805088"/>
            <a:ext cx="433387" cy="400050"/>
          </a:xfrm>
          <a:prstGeom prst="rect">
            <a:avLst/>
          </a:prstGeom>
          <a:solidFill>
            <a:srgbClr val="4472C4">
              <a:alpha val="40000"/>
            </a:srgbClr>
          </a:solidFill>
          <a:ln w="12700" cap="flat" cmpd="sng" algn="ctr">
            <a:noFill/>
            <a:prstDash val="solid"/>
            <a:miter lim="800000"/>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41" name="直接连接符 40"/>
          <p:cNvCxnSpPr>
            <a:stCxn id="36" idx="0"/>
            <a:endCxn id="40" idx="2"/>
          </p:cNvCxnSpPr>
          <p:nvPr/>
        </p:nvCxnSpPr>
        <p:spPr>
          <a:xfrm flipH="1" flipV="1">
            <a:off x="3965001" y="3205138"/>
            <a:ext cx="927100" cy="507080"/>
          </a:xfrm>
          <a:prstGeom prst="line">
            <a:avLst/>
          </a:prstGeom>
          <a:noFill/>
          <a:ln w="19050" cap="flat" cmpd="sng" algn="ctr">
            <a:solidFill>
              <a:srgbClr val="4472C4"/>
            </a:solidFill>
            <a:prstDash val="solid"/>
            <a:miter lim="800000"/>
            <a:headEnd type="oval"/>
            <a:tailEnd type="triangle"/>
          </a:ln>
          <a:effectLst/>
        </p:spPr>
      </p:cxnSp>
      <p:sp>
        <p:nvSpPr>
          <p:cNvPr id="42" name="Rectangle 4"/>
          <p:cNvSpPr>
            <a:spLocks noChangeArrowheads="1"/>
          </p:cNvSpPr>
          <p:nvPr/>
        </p:nvSpPr>
        <p:spPr bwMode="auto">
          <a:xfrm>
            <a:off x="3007637" y="4372303"/>
            <a:ext cx="6675539" cy="377825"/>
          </a:xfrm>
          <a:prstGeom prst="rect">
            <a:avLst/>
          </a:prstGeom>
          <a:solidFill>
            <a:sysClr val="window" lastClr="FFFFFF"/>
          </a:solidFill>
          <a:ln w="9525">
            <a:solidFill>
              <a:srgbClr val="FF9900"/>
            </a:solidFill>
            <a:miter lim="800000"/>
          </a:ln>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cs"/>
              </a:rPr>
              <a:t>“/</a:t>
            </a:r>
            <a:r>
              <a:rPr kumimoji="1" lang="en-US" altLang="zh-CN" sz="18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rPr>
              <a:t>H</a:t>
            </a:r>
            <a:r>
              <a:rPr kumimoji="1" lang="en-US" altLang="zh-CN" sz="1800" b="0" i="0" u="none" strike="noStrike" kern="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cs"/>
              </a:rPr>
              <a:t>ome/yin/cprog/file.c”</a:t>
            </a:r>
            <a:r>
              <a:rPr kumimoji="1" lang="zh-CN" altLang="en-US" sz="1800" b="0" i="0" u="none" strike="noStrike" kern="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cs"/>
              </a:rPr>
              <a:t>、</a:t>
            </a:r>
            <a:r>
              <a:rPr kumimoji="1" lang="en-US" altLang="zh-CN" sz="1800" b="0" i="0" u="none" strike="noStrike" kern="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cs"/>
              </a:rPr>
              <a:t>“./test”</a:t>
            </a:r>
            <a:r>
              <a:rPr kumimoji="1" lang="zh-CN" altLang="en-US" sz="1800" b="0" i="0" u="none" strike="noStrike" kern="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cs"/>
              </a:rPr>
              <a:t>、</a:t>
            </a:r>
            <a:r>
              <a:rPr kumimoji="1" lang="en-US" altLang="zh-CN" sz="1800" b="0" i="0" u="none" strike="noStrike" kern="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cs"/>
              </a:rPr>
              <a:t>“doc”</a:t>
            </a:r>
          </a:p>
        </p:txBody>
      </p:sp>
      <p:sp>
        <p:nvSpPr>
          <p:cNvPr id="43" name="Rectangle 4"/>
          <p:cNvSpPr>
            <a:spLocks noChangeArrowheads="1"/>
          </p:cNvSpPr>
          <p:nvPr/>
        </p:nvSpPr>
        <p:spPr bwMode="auto">
          <a:xfrm>
            <a:off x="2998112" y="4911970"/>
            <a:ext cx="6685004" cy="377825"/>
          </a:xfrm>
          <a:prstGeom prst="rect">
            <a:avLst/>
          </a:prstGeom>
          <a:solidFill>
            <a:sysClr val="window" lastClr="FFFFFF"/>
          </a:solidFill>
          <a:ln w="9525">
            <a:solidFill>
              <a:srgbClr val="FF9900"/>
            </a:solidFill>
            <a:miter lim="800000"/>
          </a:ln>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1" lang="en-US" altLang="zh-CN" sz="18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c:</a:t>
            </a:r>
            <a:r>
              <a:rPr kumimoji="1" lang="en-US" altLang="zh-CN" sz="18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a:t>
            </a:r>
            <a:r>
              <a:rPr kumimoji="1" lang="en-US" altLang="zh-CN" sz="18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\Windows</a:t>
            </a:r>
            <a:r>
              <a:rPr kumimoji="1" lang="en-US" altLang="zh-CN" sz="18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a:t>
            </a:r>
            <a:r>
              <a:rPr kumimoji="1" lang="en-US" altLang="zh-CN" sz="18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\system32abcv.dll</a:t>
            </a:r>
            <a:r>
              <a:rPr kumimoji="1" lang="zh-CN" altLang="en-US" sz="18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1" lang="en-US" altLang="zh-CN" sz="18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1" lang="en-US" altLang="zh-CN" sz="18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a:t>
            </a:r>
            <a:r>
              <a:rPr kumimoji="1" lang="en-US" altLang="zh-CN" sz="18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debug</a:t>
            </a:r>
            <a:r>
              <a:rPr kumimoji="1" lang="en-US" altLang="zh-CN" sz="18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a:t>
            </a:r>
            <a:r>
              <a:rPr kumimoji="1" lang="en-US" altLang="zh-CN" sz="18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\data.txt” </a:t>
            </a:r>
          </a:p>
        </p:txBody>
      </p:sp>
      <p:sp>
        <p:nvSpPr>
          <p:cNvPr id="44" name="文本框 1"/>
          <p:cNvSpPr txBox="1">
            <a:spLocks noChangeArrowheads="1"/>
          </p:cNvSpPr>
          <p:nvPr/>
        </p:nvSpPr>
        <p:spPr bwMode="auto">
          <a:xfrm>
            <a:off x="1534539" y="4827832"/>
            <a:ext cx="1412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Windows</a:t>
            </a:r>
            <a:endPar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文本框 28"/>
          <p:cNvSpPr txBox="1">
            <a:spLocks noChangeArrowheads="1"/>
          </p:cNvSpPr>
          <p:nvPr/>
        </p:nvSpPr>
        <p:spPr bwMode="auto">
          <a:xfrm>
            <a:off x="1103533" y="4288165"/>
            <a:ext cx="1844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UNIX/Linux</a:t>
            </a:r>
            <a:endPar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文本框 22"/>
          <p:cNvSpPr txBox="1"/>
          <p:nvPr/>
        </p:nvSpPr>
        <p:spPr>
          <a:xfrm>
            <a:off x="1267839" y="5351013"/>
            <a:ext cx="8415337" cy="1015663"/>
          </a:xfrm>
          <a:prstGeom prst="rect">
            <a:avLst/>
          </a:prstGeom>
          <a:solidFill>
            <a:schemeClr val="accent2">
              <a:lumMod val="20000"/>
              <a:lumOff val="80000"/>
            </a:schemeClr>
          </a:solidFill>
          <a:ln>
            <a:solidFill>
              <a:srgbClr val="FF0000"/>
            </a:solidFill>
          </a:ln>
        </p:spPr>
        <p:txBody>
          <a:bodyPr wrap="squar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windows</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平台，反斜线</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语言中是作为转义引导字符使用的，因此带目录名的路径必需双写反斜线符。另外，需要注意在</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windows</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上文件名不区分大小写，而在</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UNIX/Linux</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平台中，是严格区分的。</a:t>
            </a:r>
          </a:p>
        </p:txBody>
      </p:sp>
    </p:spTree>
    <p:extLst>
      <p:ext uri="{BB962C8B-B14F-4D97-AF65-F5344CB8AC3E}">
        <p14:creationId xmlns:p14="http://schemas.microsoft.com/office/powerpoint/2010/main" val="1908904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ChangeArrowheads="1"/>
          </p:cNvSpPr>
          <p:nvPr/>
        </p:nvSpPr>
        <p:spPr bwMode="auto">
          <a:xfrm>
            <a:off x="609600" y="277785"/>
            <a:ext cx="9631499"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rPr>
              <a:t>打开文件：打开方式</a:t>
            </a:r>
            <a:endParaRPr kumimoji="0" lang="en-US" altLang="zh-CN"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endParaRPr>
          </a:p>
        </p:txBody>
      </p:sp>
      <p:sp>
        <p:nvSpPr>
          <p:cNvPr id="14" name="文本占位符 2"/>
          <p:cNvSpPr txBox="1"/>
          <p:nvPr/>
        </p:nvSpPr>
        <p:spPr bwMode="auto">
          <a:xfrm>
            <a:off x="1862138" y="2015543"/>
            <a:ext cx="8458472" cy="5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265" indent="-342265" algn="l" defTabSz="685800" rtl="0" eaLnBrk="0" fontAlgn="base" hangingPunct="0">
              <a:lnSpc>
                <a:spcPct val="150000"/>
              </a:lnSpc>
              <a:spcBef>
                <a:spcPts val="600"/>
              </a:spcBef>
              <a:spcAft>
                <a:spcPts val="600"/>
              </a:spcAft>
              <a:buClr>
                <a:schemeClr val="accent2"/>
              </a:buClr>
              <a:buFont typeface="Wingdings" panose="05000000000000000000" pitchFamily="2" charset="2"/>
              <a:buChar char="p"/>
              <a:defRPr lang="zh-CN" altLang="en-US" sz="1800" kern="1200" dirty="0" smtClean="0">
                <a:solidFill>
                  <a:schemeClr val="tx1">
                    <a:lumMod val="75000"/>
                    <a:lumOff val="25000"/>
                  </a:schemeClr>
                </a:solidFill>
                <a:latin typeface="+mn-lt"/>
                <a:ea typeface="+mn-ea"/>
                <a:cs typeface="+mn-cs"/>
              </a:defRPr>
            </a:lvl1pPr>
            <a:lvl2pPr marL="514350" indent="-171450" algn="l" defTabSz="685800" rtl="0" eaLnBrk="0" fontAlgn="base" hangingPunct="0">
              <a:lnSpc>
                <a:spcPct val="130000"/>
              </a:lnSpc>
              <a:spcBef>
                <a:spcPts val="600"/>
              </a:spcBef>
              <a:spcAft>
                <a:spcPts val="600"/>
              </a:spcAft>
              <a:buClr>
                <a:schemeClr val="accent2"/>
              </a:buClr>
              <a:buFont typeface="Wingdings" panose="05000000000000000000" pitchFamily="2" charset="2"/>
              <a:buChar char="n"/>
              <a:defRPr sz="1600" kern="1200">
                <a:solidFill>
                  <a:schemeClr val="tx1"/>
                </a:solidFill>
                <a:latin typeface="+mn-lt"/>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Clr>
                <a:schemeClr val="accent2"/>
              </a:buClr>
              <a:buFont typeface="Wingdings" panose="05000000000000000000" pitchFamily="2" charset="2"/>
              <a:buChar char="Ø"/>
              <a:defRPr sz="1400" kern="1200">
                <a:solidFill>
                  <a:schemeClr val="tx1">
                    <a:lumMod val="65000"/>
                    <a:lumOff val="35000"/>
                  </a:schemeClr>
                </a:solidFill>
                <a:latin typeface="+mn-lt"/>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265" marR="0" lvl="0" indent="-342265" algn="l" defTabSz="685800" rtl="0" eaLnBrk="0" fontAlgn="base" latinLnBrk="0" hangingPunct="0">
              <a:lnSpc>
                <a:spcPct val="150000"/>
              </a:lnSpc>
              <a:spcBef>
                <a:spcPts val="600"/>
              </a:spcBef>
              <a:spcAft>
                <a:spcPts val="600"/>
              </a:spcAft>
              <a:buClr>
                <a:srgbClr val="ED7D31"/>
              </a:buClr>
              <a:buSzTx/>
              <a:buFont typeface="Wingdings" panose="05000000000000000000" pitchFamily="2" charset="2"/>
              <a:buChar char="p"/>
              <a:tabLst/>
              <a:defRPr/>
            </a:pPr>
            <a:r>
              <a:rPr kumimoji="0" lang="en-US" altLang="zh-CN" sz="1800" b="0" i="0" u="none" strike="noStrike" kern="1200" cap="none" spc="0" normalizeH="0" baseline="0" noProof="0" dirty="0">
                <a:ln>
                  <a:noFill/>
                </a:ln>
                <a:solidFill>
                  <a:srgbClr val="ED7D31"/>
                </a:solidFill>
                <a:effectLst/>
                <a:uLnTx/>
                <a:uFillTx/>
                <a:latin typeface="Arial" panose="020B0604020202020204"/>
                <a:ea typeface="微软雅黑" panose="020B0503020204020204" pitchFamily="34" charset="-122"/>
                <a:cs typeface="+mn-cs"/>
              </a:rPr>
              <a:t>mode</a:t>
            </a:r>
            <a:r>
              <a:rPr kumimoji="0" lang="zh-CN" alt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是一个字符串，指定打开文件的方式</a:t>
            </a:r>
          </a:p>
        </p:txBody>
      </p:sp>
      <p:sp>
        <p:nvSpPr>
          <p:cNvPr id="15" name="矩形 14"/>
          <p:cNvSpPr/>
          <p:nvPr/>
        </p:nvSpPr>
        <p:spPr>
          <a:xfrm>
            <a:off x="1146629" y="1062585"/>
            <a:ext cx="9753600" cy="532708"/>
          </a:xfrm>
          <a:prstGeom prst="rect">
            <a:avLst/>
          </a:prstGeom>
          <a:solidFill>
            <a:srgbClr val="5B9BD5">
              <a:lumMod val="40000"/>
              <a:lumOff val="60000"/>
            </a:srgbClr>
          </a:solidFill>
          <a:ln>
            <a:solidFill>
              <a:srgbClr val="5B9BD5">
                <a:lumMod val="60000"/>
                <a:lumOff val="40000"/>
              </a:srgbClr>
            </a:solidFill>
          </a:ln>
        </p:spPr>
        <p:txBody>
          <a:bodyPr rtlCol="0" anchor="ctr" anchorCtr="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rgbClr val="2B91AF"/>
                </a:solidFill>
                <a:effectLst/>
                <a:uLnTx/>
                <a:uFillTx/>
                <a:latin typeface="Consolas" panose="020B0609020204030204" pitchFamily="49" charset="0"/>
                <a:ea typeface="隶书" panose="02010509060101010101" pitchFamily="49" charset="-122"/>
                <a:cs typeface="+mn-cs"/>
              </a:rPr>
              <a:t>FILE</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 </a:t>
            </a:r>
            <a:r>
              <a:rPr kumimoji="1" lang="en-US" altLang="zh-CN" sz="1800" b="0" i="0" u="none" strike="noStrike" kern="0" cap="none" spc="0" normalizeH="0" baseline="0" noProof="0" dirty="0" err="1">
                <a:ln>
                  <a:noFill/>
                </a:ln>
                <a:solidFill>
                  <a:srgbClr val="000000"/>
                </a:solidFill>
                <a:effectLst/>
                <a:uLnTx/>
                <a:uFillTx/>
                <a:latin typeface="Consolas" panose="020B0609020204030204" pitchFamily="49" charset="0"/>
                <a:ea typeface="隶书" panose="02010509060101010101" pitchFamily="49" charset="-122"/>
                <a:cs typeface="+mn-cs"/>
              </a:rPr>
              <a:t>fopen</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a:t>
            </a:r>
            <a:r>
              <a:rPr kumimoji="1" lang="en-US" altLang="zh-CN" sz="1800" b="0" i="0" u="none" strike="noStrike" kern="0" cap="none" spc="0" normalizeH="0" baseline="0" noProof="0" dirty="0" err="1">
                <a:ln>
                  <a:noFill/>
                </a:ln>
                <a:solidFill>
                  <a:srgbClr val="0000FF"/>
                </a:solidFill>
                <a:effectLst/>
                <a:uLnTx/>
                <a:uFillTx/>
                <a:latin typeface="Consolas" panose="020B0609020204030204" pitchFamily="49" charset="0"/>
                <a:ea typeface="隶书" panose="02010509060101010101" pitchFamily="49" charset="-122"/>
                <a:cs typeface="+mn-cs"/>
              </a:rPr>
              <a:t>const</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 </a:t>
            </a:r>
            <a:r>
              <a:rPr kumimoji="1" lang="en-US" altLang="zh-CN" sz="1800" b="0" i="0" u="none" strike="noStrike" kern="0" cap="none" spc="0" normalizeH="0" baseline="0" noProof="0" dirty="0">
                <a:ln>
                  <a:noFill/>
                </a:ln>
                <a:solidFill>
                  <a:srgbClr val="0000FF"/>
                </a:solidFill>
                <a:effectLst/>
                <a:uLnTx/>
                <a:uFillTx/>
                <a:latin typeface="Consolas" panose="020B0609020204030204" pitchFamily="49" charset="0"/>
                <a:ea typeface="隶书" panose="02010509060101010101" pitchFamily="49" charset="-122"/>
                <a:cs typeface="+mn-cs"/>
              </a:rPr>
              <a:t>char</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 </a:t>
            </a:r>
            <a:r>
              <a:rPr kumimoji="1" lang="en-US" altLang="zh-CN" sz="1800" b="0" i="0" u="none" strike="noStrike" kern="0" cap="none" spc="0" normalizeH="0" baseline="0" noProof="0" dirty="0">
                <a:ln>
                  <a:noFill/>
                </a:ln>
                <a:solidFill>
                  <a:srgbClr val="808080"/>
                </a:solidFill>
                <a:effectLst/>
                <a:uLnTx/>
                <a:uFillTx/>
                <a:latin typeface="Consolas" panose="020B0609020204030204" pitchFamily="49" charset="0"/>
                <a:ea typeface="隶书" panose="02010509060101010101" pitchFamily="49" charset="-122"/>
                <a:cs typeface="+mn-cs"/>
              </a:rPr>
              <a:t>path</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 </a:t>
            </a:r>
            <a:r>
              <a:rPr kumimoji="1" lang="en-US" altLang="zh-CN" sz="1800" b="0" i="0" u="none" strike="noStrike" kern="0" cap="none" spc="0" normalizeH="0" baseline="0" noProof="0" dirty="0" err="1">
                <a:ln>
                  <a:noFill/>
                </a:ln>
                <a:solidFill>
                  <a:srgbClr val="0000FF"/>
                </a:solidFill>
                <a:effectLst/>
                <a:uLnTx/>
                <a:uFillTx/>
                <a:latin typeface="Consolas" panose="020B0609020204030204" pitchFamily="49" charset="0"/>
                <a:ea typeface="隶书" panose="02010509060101010101" pitchFamily="49" charset="-122"/>
                <a:cs typeface="+mn-cs"/>
              </a:rPr>
              <a:t>const</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 </a:t>
            </a:r>
            <a:r>
              <a:rPr kumimoji="1" lang="en-US" altLang="zh-CN" sz="1800" b="0" i="0" u="none" strike="noStrike" kern="0" cap="none" spc="0" normalizeH="0" baseline="0" noProof="0" dirty="0">
                <a:ln>
                  <a:noFill/>
                </a:ln>
                <a:solidFill>
                  <a:srgbClr val="0000FF"/>
                </a:solidFill>
                <a:effectLst/>
                <a:uLnTx/>
                <a:uFillTx/>
                <a:latin typeface="Consolas" panose="020B0609020204030204" pitchFamily="49" charset="0"/>
                <a:ea typeface="隶书" panose="02010509060101010101" pitchFamily="49" charset="-122"/>
                <a:cs typeface="+mn-cs"/>
              </a:rPr>
              <a:t>char</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 </a:t>
            </a:r>
            <a:r>
              <a:rPr kumimoji="1" lang="en-US" altLang="zh-CN" sz="1800" b="0" i="0" u="none" strike="noStrike" kern="0" cap="none" spc="0" normalizeH="0" baseline="0" noProof="0" dirty="0">
                <a:ln>
                  <a:noFill/>
                </a:ln>
                <a:solidFill>
                  <a:srgbClr val="808080"/>
                </a:solidFill>
                <a:effectLst/>
                <a:uLnTx/>
                <a:uFillTx/>
                <a:latin typeface="Consolas" panose="020B0609020204030204" pitchFamily="49" charset="0"/>
                <a:ea typeface="隶书" panose="02010509060101010101" pitchFamily="49" charset="-122"/>
                <a:cs typeface="+mn-cs"/>
              </a:rPr>
              <a:t>mode</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a:t>
            </a:r>
            <a:endParaRPr kumimoji="1" lang="zh-CN" altLang="en-US" sz="1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p:nvCxnSpPr>
        <p:spPr>
          <a:xfrm>
            <a:off x="8256240" y="1502223"/>
            <a:ext cx="648072" cy="0"/>
          </a:xfrm>
          <a:prstGeom prst="line">
            <a:avLst/>
          </a:prstGeom>
          <a:noFill/>
          <a:ln w="28575" cap="flat" cmpd="sng" algn="ctr">
            <a:solidFill>
              <a:srgbClr val="ED7D31"/>
            </a:solidFill>
            <a:prstDash val="solid"/>
            <a:miter lim="800000"/>
          </a:ln>
          <a:effectLst/>
        </p:spPr>
      </p:cxnSp>
      <p:cxnSp>
        <p:nvCxnSpPr>
          <p:cNvPr id="17" name="直接连接符 16"/>
          <p:cNvCxnSpPr/>
          <p:nvPr/>
        </p:nvCxnSpPr>
        <p:spPr>
          <a:xfrm flipV="1">
            <a:off x="2711624" y="1794076"/>
            <a:ext cx="0" cy="314988"/>
          </a:xfrm>
          <a:prstGeom prst="line">
            <a:avLst/>
          </a:prstGeom>
          <a:noFill/>
          <a:ln w="12700" cap="flat" cmpd="sng" algn="ctr">
            <a:solidFill>
              <a:srgbClr val="4472C4"/>
            </a:solidFill>
            <a:prstDash val="dash"/>
            <a:miter lim="800000"/>
          </a:ln>
          <a:effectLst/>
        </p:spPr>
      </p:cxnSp>
      <p:cxnSp>
        <p:nvCxnSpPr>
          <p:cNvPr id="18" name="直接连接符 17"/>
          <p:cNvCxnSpPr/>
          <p:nvPr/>
        </p:nvCxnSpPr>
        <p:spPr>
          <a:xfrm>
            <a:off x="2711624" y="1794076"/>
            <a:ext cx="5976664" cy="0"/>
          </a:xfrm>
          <a:prstGeom prst="line">
            <a:avLst/>
          </a:prstGeom>
          <a:noFill/>
          <a:ln w="12700" cap="flat" cmpd="sng" algn="ctr">
            <a:solidFill>
              <a:srgbClr val="4472C4"/>
            </a:solidFill>
            <a:prstDash val="dash"/>
            <a:miter lim="800000"/>
          </a:ln>
          <a:effectLst/>
        </p:spPr>
      </p:cxnSp>
      <p:cxnSp>
        <p:nvCxnSpPr>
          <p:cNvPr id="19" name="直接连接符 18"/>
          <p:cNvCxnSpPr/>
          <p:nvPr/>
        </p:nvCxnSpPr>
        <p:spPr>
          <a:xfrm flipV="1">
            <a:off x="8688288" y="1502224"/>
            <a:ext cx="0" cy="291853"/>
          </a:xfrm>
          <a:prstGeom prst="line">
            <a:avLst/>
          </a:prstGeom>
          <a:noFill/>
          <a:ln w="12700" cap="flat" cmpd="sng" algn="ctr">
            <a:solidFill>
              <a:srgbClr val="4472C4"/>
            </a:solidFill>
            <a:prstDash val="dash"/>
            <a:miter lim="800000"/>
          </a:ln>
          <a:effectLst/>
        </p:spPr>
      </p:cxnSp>
      <p:graphicFrame>
        <p:nvGraphicFramePr>
          <p:cNvPr id="22" name="表格 21"/>
          <p:cNvGraphicFramePr>
            <a:graphicFrameLocks noGrp="1"/>
          </p:cNvGraphicFramePr>
          <p:nvPr/>
        </p:nvGraphicFramePr>
        <p:xfrm>
          <a:off x="1175657" y="2569589"/>
          <a:ext cx="9768113" cy="3467734"/>
        </p:xfrm>
        <a:graphic>
          <a:graphicData uri="http://schemas.openxmlformats.org/drawingml/2006/table">
            <a:tbl>
              <a:tblPr firstRow="1" bandRow="1"/>
              <a:tblGrid>
                <a:gridCol w="2249714">
                  <a:extLst>
                    <a:ext uri="{9D8B030D-6E8A-4147-A177-3AD203B41FA5}">
                      <a16:colId xmlns:a16="http://schemas.microsoft.com/office/drawing/2014/main" val="20000"/>
                    </a:ext>
                  </a:extLst>
                </a:gridCol>
                <a:gridCol w="6199308">
                  <a:extLst>
                    <a:ext uri="{9D8B030D-6E8A-4147-A177-3AD203B41FA5}">
                      <a16:colId xmlns:a16="http://schemas.microsoft.com/office/drawing/2014/main" val="20001"/>
                    </a:ext>
                  </a:extLst>
                </a:gridCol>
                <a:gridCol w="1319091">
                  <a:extLst>
                    <a:ext uri="{9D8B030D-6E8A-4147-A177-3AD203B41FA5}">
                      <a16:colId xmlns:a16="http://schemas.microsoft.com/office/drawing/2014/main" val="20002"/>
                    </a:ext>
                  </a:extLst>
                </a:gridCol>
              </a:tblGrid>
              <a:tr h="371467">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algn="ctr"/>
                      <a:r>
                        <a:rPr lang="zh-CN" altLang="en-US" sz="1600" b="1" dirty="0">
                          <a:solidFill>
                            <a:schemeClr val="bg1"/>
                          </a:solidFill>
                          <a:latin typeface="Times New Roman" panose="02020603050405020304" pitchFamily="18" charset="0"/>
                          <a:ea typeface="+mn-ea"/>
                          <a:cs typeface="Times New Roman" panose="02020603050405020304" pitchFamily="18" charset="0"/>
                        </a:rPr>
                        <a:t>字符串</a:t>
                      </a:r>
                      <a:r>
                        <a:rPr lang="zh-CN" altLang="en-US" sz="1600" b="1" dirty="0">
                          <a:solidFill>
                            <a:schemeClr val="tx1"/>
                          </a:solidFill>
                          <a:latin typeface="Times New Roman" panose="02020603050405020304" pitchFamily="18" charset="0"/>
                          <a:ea typeface="+mn-ea"/>
                          <a:cs typeface="Times New Roman" panose="02020603050405020304" pitchFamily="18" charset="0"/>
                        </a:rPr>
                        <a:t>串</a:t>
                      </a:r>
                    </a:p>
                  </a:txBody>
                  <a:tcPr marL="91437" marR="91437">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algn="ctr"/>
                      <a:r>
                        <a:rPr lang="zh-CN" altLang="en-US" sz="1600" b="1" dirty="0">
                          <a:solidFill>
                            <a:schemeClr val="bg1"/>
                          </a:solidFill>
                          <a:latin typeface="Times New Roman" panose="02020603050405020304" pitchFamily="18" charset="0"/>
                          <a:ea typeface="+mn-ea"/>
                          <a:cs typeface="Times New Roman" panose="02020603050405020304" pitchFamily="18" charset="0"/>
                        </a:rPr>
                        <a:t>含义</a:t>
                      </a:r>
                    </a:p>
                  </a:txBody>
                  <a:tcPr marL="91437" marR="91437">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algn="ctr"/>
                      <a:r>
                        <a:rPr lang="zh-CN" altLang="en-US" sz="1600" b="1" dirty="0">
                          <a:solidFill>
                            <a:schemeClr val="bg1"/>
                          </a:solidFill>
                          <a:latin typeface="Times New Roman" panose="02020603050405020304" pitchFamily="18" charset="0"/>
                          <a:ea typeface="+mn-ea"/>
                          <a:cs typeface="Times New Roman" panose="02020603050405020304" pitchFamily="18" charset="0"/>
                        </a:rPr>
                        <a:t>模式</a:t>
                      </a:r>
                    </a:p>
                  </a:txBody>
                  <a:tcPr marL="91437" marR="91437">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71467">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600" b="1" dirty="0">
                          <a:solidFill>
                            <a:schemeClr val="tx1"/>
                          </a:solidFill>
                          <a:latin typeface="Times New Roman" panose="02020603050405020304" pitchFamily="18" charset="0"/>
                          <a:ea typeface="+mn-ea"/>
                          <a:cs typeface="Times New Roman" panose="02020603050405020304" pitchFamily="18" charset="0"/>
                        </a:rPr>
                        <a:t>“r”</a:t>
                      </a:r>
                      <a:endParaRPr lang="zh-CN" altLang="en-US" sz="1600" b="1" dirty="0">
                        <a:solidFill>
                          <a:schemeClr val="tx1"/>
                        </a:solidFill>
                        <a:latin typeface="Times New Roman" panose="02020603050405020304" pitchFamily="18" charset="0"/>
                        <a:ea typeface="+mn-ea"/>
                        <a:cs typeface="Times New Roman" panose="02020603050405020304" pitchFamily="18" charset="0"/>
                      </a:endParaRPr>
                    </a:p>
                  </a:txBody>
                  <a:tcPr marL="91437" marR="91437">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b="1" dirty="0">
                          <a:solidFill>
                            <a:schemeClr val="tx1"/>
                          </a:solidFill>
                          <a:latin typeface="Times New Roman" panose="02020603050405020304" pitchFamily="18" charset="0"/>
                          <a:ea typeface="+mn-ea"/>
                          <a:cs typeface="Times New Roman" panose="02020603050405020304" pitchFamily="18" charset="0"/>
                        </a:rPr>
                        <a:t>读方式，当文件不存在时打开失败</a:t>
                      </a:r>
                    </a:p>
                  </a:txBody>
                  <a:tcPr marL="91437" marR="91437">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rowSpan="6">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a:r>
                        <a:rPr lang="zh-CN" altLang="en-US" sz="1600" b="1" dirty="0">
                          <a:solidFill>
                            <a:schemeClr val="tx1"/>
                          </a:solidFill>
                          <a:latin typeface="Times New Roman" panose="02020603050405020304" pitchFamily="18" charset="0"/>
                          <a:ea typeface="+mn-ea"/>
                          <a:cs typeface="Times New Roman" panose="02020603050405020304" pitchFamily="18" charset="0"/>
                        </a:rPr>
                        <a:t>正文模式</a:t>
                      </a:r>
                    </a:p>
                  </a:txBody>
                  <a:tcPr marL="91437" marR="91437"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val="10001"/>
                  </a:ext>
                </a:extLst>
              </a:tr>
              <a:tr h="371467">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600" b="1" dirty="0">
                          <a:solidFill>
                            <a:schemeClr val="tx1"/>
                          </a:solidFill>
                          <a:latin typeface="Times New Roman" panose="02020603050405020304" pitchFamily="18" charset="0"/>
                          <a:ea typeface="+mn-ea"/>
                          <a:cs typeface="Times New Roman" panose="02020603050405020304" pitchFamily="18" charset="0"/>
                        </a:rPr>
                        <a:t>“w”</a:t>
                      </a:r>
                      <a:endParaRPr lang="zh-CN" altLang="en-US" sz="1600" b="1" dirty="0">
                        <a:solidFill>
                          <a:schemeClr val="tx1"/>
                        </a:solidFill>
                        <a:latin typeface="Times New Roman" panose="02020603050405020304" pitchFamily="18" charset="0"/>
                        <a:ea typeface="+mn-ea"/>
                        <a:cs typeface="Times New Roman" panose="02020603050405020304" pitchFamily="18" charset="0"/>
                      </a:endParaRPr>
                    </a:p>
                  </a:txBody>
                  <a:tcPr marL="91437" marR="9143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b="1" dirty="0">
                          <a:solidFill>
                            <a:schemeClr val="tx1"/>
                          </a:solidFill>
                          <a:latin typeface="Times New Roman" panose="02020603050405020304" pitchFamily="18" charset="0"/>
                          <a:ea typeface="+mn-ea"/>
                          <a:cs typeface="Times New Roman" panose="02020603050405020304" pitchFamily="18" charset="0"/>
                        </a:rPr>
                        <a:t>写方式，当文件存在时内容被清空</a:t>
                      </a:r>
                    </a:p>
                  </a:txBody>
                  <a:tcPr marL="91437" marR="9143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vMerge="1">
                  <a:txBody>
                    <a:bodyPr/>
                    <a:lstStyle/>
                    <a:p>
                      <a:endParaRPr lang="zh-CN"/>
                    </a:p>
                  </a:txBody>
                  <a:tcPr marL="91437" marR="91437"/>
                </a:tc>
                <a:extLst>
                  <a:ext uri="{0D108BD9-81ED-4DB2-BD59-A6C34878D82A}">
                    <a16:rowId xmlns:a16="http://schemas.microsoft.com/office/drawing/2014/main" val="10002"/>
                  </a:ext>
                </a:extLst>
              </a:tr>
              <a:tr h="387858">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600" b="1" dirty="0">
                          <a:solidFill>
                            <a:schemeClr val="tx1"/>
                          </a:solidFill>
                          <a:latin typeface="Times New Roman" panose="02020603050405020304" pitchFamily="18" charset="0"/>
                          <a:ea typeface="+mn-ea"/>
                          <a:cs typeface="Times New Roman" panose="02020603050405020304" pitchFamily="18" charset="0"/>
                        </a:rPr>
                        <a:t>“a”</a:t>
                      </a:r>
                      <a:endParaRPr lang="zh-CN" altLang="en-US" sz="1600" b="1" dirty="0">
                        <a:solidFill>
                          <a:schemeClr val="tx1"/>
                        </a:solidFill>
                        <a:latin typeface="Times New Roman" panose="02020603050405020304" pitchFamily="18" charset="0"/>
                        <a:ea typeface="+mn-ea"/>
                        <a:cs typeface="Times New Roman" panose="02020603050405020304" pitchFamily="18" charset="0"/>
                      </a:endParaRPr>
                    </a:p>
                  </a:txBody>
                  <a:tcPr marL="91437" marR="9143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b="1" dirty="0">
                          <a:solidFill>
                            <a:schemeClr val="tx1"/>
                          </a:solidFill>
                          <a:latin typeface="Times New Roman" panose="02020603050405020304" pitchFamily="18" charset="0"/>
                          <a:ea typeface="+mn-ea"/>
                          <a:cs typeface="Times New Roman" panose="02020603050405020304" pitchFamily="18" charset="0"/>
                        </a:rPr>
                        <a:t>追加方式，将数据写到文件末尾，当文件不存在时创建该文件</a:t>
                      </a:r>
                    </a:p>
                  </a:txBody>
                  <a:tcPr marL="91437" marR="9143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vMerge="1">
                  <a:txBody>
                    <a:bodyPr/>
                    <a:lstStyle/>
                    <a:p>
                      <a:endParaRPr lang="zh-CN"/>
                    </a:p>
                  </a:txBody>
                  <a:tcPr marL="91437" marR="91437"/>
                </a:tc>
                <a:extLst>
                  <a:ext uri="{0D108BD9-81ED-4DB2-BD59-A6C34878D82A}">
                    <a16:rowId xmlns:a16="http://schemas.microsoft.com/office/drawing/2014/main" val="10003"/>
                  </a:ext>
                </a:extLst>
              </a:tr>
              <a:tr h="371467">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600" b="1" dirty="0">
                          <a:solidFill>
                            <a:schemeClr val="tx1"/>
                          </a:solidFill>
                          <a:latin typeface="Times New Roman" panose="02020603050405020304" pitchFamily="18" charset="0"/>
                          <a:ea typeface="+mn-ea"/>
                          <a:cs typeface="Times New Roman" panose="02020603050405020304" pitchFamily="18" charset="0"/>
                        </a:rPr>
                        <a:t>“r+”</a:t>
                      </a:r>
                      <a:endParaRPr lang="zh-CN" altLang="en-US" sz="1600" b="1" dirty="0">
                        <a:solidFill>
                          <a:schemeClr val="tx1"/>
                        </a:solidFill>
                        <a:latin typeface="Times New Roman" panose="02020603050405020304" pitchFamily="18" charset="0"/>
                        <a:ea typeface="+mn-ea"/>
                        <a:cs typeface="Times New Roman" panose="02020603050405020304" pitchFamily="18" charset="0"/>
                      </a:endParaRPr>
                    </a:p>
                  </a:txBody>
                  <a:tcPr marL="91437" marR="9143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b="1" dirty="0">
                          <a:solidFill>
                            <a:schemeClr val="tx1"/>
                          </a:solidFill>
                          <a:latin typeface="Times New Roman" panose="02020603050405020304" pitchFamily="18" charset="0"/>
                          <a:ea typeface="+mn-ea"/>
                          <a:cs typeface="Times New Roman" panose="02020603050405020304" pitchFamily="18" charset="0"/>
                        </a:rPr>
                        <a:t>读写方式，读写位置在文件开头处</a:t>
                      </a:r>
                    </a:p>
                  </a:txBody>
                  <a:tcPr marL="91437" marR="9143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vMerge="1">
                  <a:txBody>
                    <a:bodyPr/>
                    <a:lstStyle/>
                    <a:p>
                      <a:endParaRPr lang="zh-CN"/>
                    </a:p>
                  </a:txBody>
                  <a:tcPr marL="91437" marR="91437"/>
                </a:tc>
                <a:extLst>
                  <a:ext uri="{0D108BD9-81ED-4DB2-BD59-A6C34878D82A}">
                    <a16:rowId xmlns:a16="http://schemas.microsoft.com/office/drawing/2014/main" val="10004"/>
                  </a:ext>
                </a:extLst>
              </a:tr>
              <a:tr h="371467">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600" b="1" dirty="0">
                          <a:solidFill>
                            <a:schemeClr val="tx1"/>
                          </a:solidFill>
                          <a:latin typeface="Times New Roman" panose="02020603050405020304" pitchFamily="18" charset="0"/>
                          <a:ea typeface="+mn-ea"/>
                          <a:cs typeface="Times New Roman" panose="02020603050405020304" pitchFamily="18" charset="0"/>
                        </a:rPr>
                        <a:t>“w+”</a:t>
                      </a:r>
                      <a:endParaRPr lang="zh-CN" altLang="en-US" sz="1600" b="1" dirty="0">
                        <a:solidFill>
                          <a:schemeClr val="tx1"/>
                        </a:solidFill>
                        <a:latin typeface="Times New Roman" panose="02020603050405020304" pitchFamily="18" charset="0"/>
                        <a:ea typeface="+mn-ea"/>
                        <a:cs typeface="Times New Roman" panose="02020603050405020304" pitchFamily="18" charset="0"/>
                      </a:endParaRPr>
                    </a:p>
                  </a:txBody>
                  <a:tcPr marL="91437" marR="9143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b="1" dirty="0">
                          <a:solidFill>
                            <a:schemeClr val="tx1"/>
                          </a:solidFill>
                          <a:latin typeface="Times New Roman" panose="02020603050405020304" pitchFamily="18" charset="0"/>
                          <a:ea typeface="+mn-ea"/>
                          <a:cs typeface="Times New Roman" panose="02020603050405020304" pitchFamily="18" charset="0"/>
                        </a:rPr>
                        <a:t>读写方式，当文件存在时清空该文件</a:t>
                      </a:r>
                    </a:p>
                  </a:txBody>
                  <a:tcPr marL="91437" marR="9143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vMerge="1">
                  <a:txBody>
                    <a:bodyPr/>
                    <a:lstStyle/>
                    <a:p>
                      <a:endParaRPr lang="zh-CN"/>
                    </a:p>
                  </a:txBody>
                  <a:tcPr marL="91437" marR="91437"/>
                </a:tc>
                <a:extLst>
                  <a:ext uri="{0D108BD9-81ED-4DB2-BD59-A6C34878D82A}">
                    <a16:rowId xmlns:a16="http://schemas.microsoft.com/office/drawing/2014/main" val="10005"/>
                  </a:ext>
                </a:extLst>
              </a:tr>
              <a:tr h="399581">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600" b="1" dirty="0">
                          <a:solidFill>
                            <a:schemeClr val="tx1"/>
                          </a:solidFill>
                          <a:latin typeface="Times New Roman" panose="02020603050405020304" pitchFamily="18" charset="0"/>
                          <a:ea typeface="+mn-ea"/>
                          <a:cs typeface="Times New Roman" panose="02020603050405020304" pitchFamily="18" charset="0"/>
                        </a:rPr>
                        <a:t>“a+”</a:t>
                      </a:r>
                      <a:endParaRPr lang="zh-CN" altLang="en-US" sz="1600" b="1" dirty="0">
                        <a:solidFill>
                          <a:schemeClr val="tx1"/>
                        </a:solidFill>
                        <a:latin typeface="Times New Roman" panose="02020603050405020304" pitchFamily="18" charset="0"/>
                        <a:ea typeface="+mn-ea"/>
                        <a:cs typeface="Times New Roman" panose="02020603050405020304" pitchFamily="18" charset="0"/>
                      </a:endParaRPr>
                    </a:p>
                  </a:txBody>
                  <a:tcPr marL="91437" marR="9143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b="1" dirty="0">
                          <a:solidFill>
                            <a:schemeClr val="tx1"/>
                          </a:solidFill>
                          <a:latin typeface="Times New Roman" panose="02020603050405020304" pitchFamily="18" charset="0"/>
                          <a:ea typeface="+mn-ea"/>
                          <a:cs typeface="Times New Roman" panose="02020603050405020304" pitchFamily="18" charset="0"/>
                        </a:rPr>
                        <a:t>读和追加方式，将数据写到文件末尾，当文件不存在时创建该文件</a:t>
                      </a:r>
                    </a:p>
                  </a:txBody>
                  <a:tcPr marL="91437" marR="9143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vMerge="1">
                  <a:txBody>
                    <a:bodyPr/>
                    <a:lstStyle/>
                    <a:p>
                      <a:endParaRPr lang="zh-CN"/>
                    </a:p>
                  </a:txBody>
                  <a:tcPr marL="91437" marR="91437"/>
                </a:tc>
                <a:extLst>
                  <a:ext uri="{0D108BD9-81ED-4DB2-BD59-A6C34878D82A}">
                    <a16:rowId xmlns:a16="http://schemas.microsoft.com/office/drawing/2014/main" val="10006"/>
                  </a:ext>
                </a:extLst>
              </a:tr>
              <a:tr h="399581">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600" b="1" dirty="0">
                          <a:solidFill>
                            <a:schemeClr val="tx1"/>
                          </a:solidFill>
                          <a:latin typeface="Times New Roman" panose="02020603050405020304" pitchFamily="18" charset="0"/>
                          <a:ea typeface="+mn-ea"/>
                          <a:cs typeface="Times New Roman" panose="02020603050405020304" pitchFamily="18" charset="0"/>
                        </a:rPr>
                        <a:t>“</a:t>
                      </a:r>
                      <a:r>
                        <a:rPr lang="en-US" altLang="zh-CN" sz="1600" b="1" dirty="0" err="1">
                          <a:solidFill>
                            <a:schemeClr val="tx1"/>
                          </a:solidFill>
                          <a:latin typeface="Times New Roman" panose="02020603050405020304" pitchFamily="18" charset="0"/>
                          <a:ea typeface="+mn-ea"/>
                          <a:cs typeface="Times New Roman" panose="02020603050405020304" pitchFamily="18" charset="0"/>
                        </a:rPr>
                        <a:t>rb</a:t>
                      </a:r>
                      <a:r>
                        <a:rPr lang="en-US" altLang="zh-CN" sz="1600" b="1" dirty="0">
                          <a:solidFill>
                            <a:schemeClr val="tx1"/>
                          </a:solidFill>
                          <a:latin typeface="Times New Roman" panose="02020603050405020304" pitchFamily="18" charset="0"/>
                          <a:ea typeface="+mn-ea"/>
                          <a:cs typeface="Times New Roman" panose="02020603050405020304" pitchFamily="18" charset="0"/>
                        </a:rPr>
                        <a:t>”</a:t>
                      </a:r>
                      <a:r>
                        <a:rPr lang="zh-CN" altLang="en-US" sz="1600" b="1" dirty="0">
                          <a:solidFill>
                            <a:schemeClr val="tx1"/>
                          </a:solidFill>
                          <a:latin typeface="Times New Roman" panose="02020603050405020304" pitchFamily="18" charset="0"/>
                          <a:ea typeface="+mn-ea"/>
                          <a:cs typeface="Times New Roman" panose="02020603050405020304" pitchFamily="18" charset="0"/>
                        </a:rPr>
                        <a:t>、</a:t>
                      </a:r>
                      <a:r>
                        <a:rPr lang="en-US" altLang="zh-CN" sz="1600" b="1" dirty="0">
                          <a:solidFill>
                            <a:schemeClr val="tx1"/>
                          </a:solidFill>
                          <a:latin typeface="Times New Roman" panose="02020603050405020304" pitchFamily="18" charset="0"/>
                          <a:ea typeface="+mn-ea"/>
                          <a:cs typeface="Times New Roman" panose="02020603050405020304" pitchFamily="18" charset="0"/>
                        </a:rPr>
                        <a:t>”</a:t>
                      </a:r>
                      <a:r>
                        <a:rPr lang="en-US" altLang="zh-CN" sz="1600" b="1" dirty="0" err="1">
                          <a:solidFill>
                            <a:schemeClr val="tx1"/>
                          </a:solidFill>
                          <a:latin typeface="Times New Roman" panose="02020603050405020304" pitchFamily="18" charset="0"/>
                          <a:ea typeface="+mn-ea"/>
                          <a:cs typeface="Times New Roman" panose="02020603050405020304" pitchFamily="18" charset="0"/>
                        </a:rPr>
                        <a:t>wb</a:t>
                      </a:r>
                      <a:r>
                        <a:rPr lang="en-US" altLang="zh-CN" sz="1600" b="1" dirty="0">
                          <a:solidFill>
                            <a:schemeClr val="tx1"/>
                          </a:solidFill>
                          <a:latin typeface="Times New Roman" panose="02020603050405020304" pitchFamily="18" charset="0"/>
                          <a:ea typeface="+mn-ea"/>
                          <a:cs typeface="Times New Roman" panose="02020603050405020304" pitchFamily="18" charset="0"/>
                        </a:rPr>
                        <a:t>”</a:t>
                      </a:r>
                      <a:r>
                        <a:rPr lang="zh-CN" altLang="en-US" sz="1600" b="1" dirty="0">
                          <a:solidFill>
                            <a:schemeClr val="tx1"/>
                          </a:solidFill>
                          <a:latin typeface="Times New Roman" panose="02020603050405020304" pitchFamily="18" charset="0"/>
                          <a:ea typeface="+mn-ea"/>
                          <a:cs typeface="Times New Roman" panose="02020603050405020304" pitchFamily="18" charset="0"/>
                        </a:rPr>
                        <a:t>、</a:t>
                      </a:r>
                      <a:r>
                        <a:rPr lang="en-US" altLang="zh-CN" sz="1600" b="1" dirty="0">
                          <a:solidFill>
                            <a:schemeClr val="tx1"/>
                          </a:solidFill>
                          <a:latin typeface="Times New Roman" panose="02020603050405020304" pitchFamily="18" charset="0"/>
                          <a:ea typeface="+mn-ea"/>
                          <a:cs typeface="Times New Roman" panose="02020603050405020304" pitchFamily="18" charset="0"/>
                        </a:rPr>
                        <a:t>”ab”</a:t>
                      </a:r>
                      <a:r>
                        <a:rPr lang="zh-CN" altLang="en-US" sz="1600" b="1" dirty="0">
                          <a:solidFill>
                            <a:schemeClr val="tx1"/>
                          </a:solidFill>
                          <a:latin typeface="Times New Roman" panose="02020603050405020304" pitchFamily="18" charset="0"/>
                          <a:ea typeface="+mn-ea"/>
                          <a:cs typeface="Times New Roman" panose="02020603050405020304" pitchFamily="18" charset="0"/>
                        </a:rPr>
                        <a:t> 、</a:t>
                      </a:r>
                      <a:r>
                        <a:rPr lang="en-US" altLang="zh-CN" sz="1600" b="1" dirty="0">
                          <a:solidFill>
                            <a:schemeClr val="tx1"/>
                          </a:solidFill>
                          <a:latin typeface="Times New Roman" panose="02020603050405020304" pitchFamily="18" charset="0"/>
                          <a:ea typeface="+mn-ea"/>
                          <a:cs typeface="Times New Roman" panose="02020603050405020304" pitchFamily="18" charset="0"/>
                        </a:rPr>
                        <a:t>”ab+”</a:t>
                      </a:r>
                      <a:r>
                        <a:rPr lang="zh-CN" altLang="en-US" sz="1600" b="1" dirty="0">
                          <a:solidFill>
                            <a:schemeClr val="tx1"/>
                          </a:solidFill>
                          <a:latin typeface="Times New Roman" panose="02020603050405020304" pitchFamily="18" charset="0"/>
                          <a:ea typeface="+mn-ea"/>
                          <a:cs typeface="Times New Roman" panose="02020603050405020304" pitchFamily="18" charset="0"/>
                        </a:rPr>
                        <a:t> 、</a:t>
                      </a:r>
                      <a:r>
                        <a:rPr lang="en-US" altLang="zh-CN" sz="1600" b="1" dirty="0">
                          <a:solidFill>
                            <a:schemeClr val="tx1"/>
                          </a:solidFill>
                          <a:latin typeface="Times New Roman" panose="02020603050405020304" pitchFamily="18" charset="0"/>
                          <a:ea typeface="+mn-ea"/>
                          <a:cs typeface="Times New Roman" panose="02020603050405020304" pitchFamily="18" charset="0"/>
                        </a:rPr>
                        <a:t>”</a:t>
                      </a:r>
                      <a:r>
                        <a:rPr lang="en-US" altLang="zh-CN" sz="1600" b="1" dirty="0" err="1">
                          <a:solidFill>
                            <a:schemeClr val="tx1"/>
                          </a:solidFill>
                          <a:latin typeface="Times New Roman" panose="02020603050405020304" pitchFamily="18" charset="0"/>
                          <a:ea typeface="+mn-ea"/>
                          <a:cs typeface="Times New Roman" panose="02020603050405020304" pitchFamily="18" charset="0"/>
                        </a:rPr>
                        <a:t>a+b</a:t>
                      </a:r>
                      <a:r>
                        <a:rPr lang="en-US" altLang="zh-CN" sz="1600" b="1" dirty="0">
                          <a:solidFill>
                            <a:schemeClr val="tx1"/>
                          </a:solidFill>
                          <a:latin typeface="Times New Roman" panose="02020603050405020304" pitchFamily="18" charset="0"/>
                          <a:ea typeface="+mn-ea"/>
                          <a:cs typeface="Times New Roman" panose="02020603050405020304" pitchFamily="18" charset="0"/>
                        </a:rPr>
                        <a:t>”</a:t>
                      </a:r>
                      <a:r>
                        <a:rPr lang="zh-CN" altLang="en-US" sz="1600" b="1" dirty="0">
                          <a:solidFill>
                            <a:schemeClr val="tx1"/>
                          </a:solidFill>
                          <a:latin typeface="Times New Roman" panose="02020603050405020304" pitchFamily="18" charset="0"/>
                          <a:ea typeface="+mn-ea"/>
                          <a:cs typeface="Times New Roman" panose="02020603050405020304" pitchFamily="18" charset="0"/>
                        </a:rPr>
                        <a:t> 、</a:t>
                      </a:r>
                      <a:endParaRPr lang="en-US" altLang="zh-CN" sz="1600" b="1" dirty="0">
                        <a:solidFill>
                          <a:schemeClr val="tx1"/>
                        </a:solidFill>
                        <a:latin typeface="Times New Roman" panose="02020603050405020304" pitchFamily="18" charset="0"/>
                        <a:ea typeface="+mn-ea"/>
                        <a:cs typeface="Times New Roman" panose="02020603050405020304" pitchFamily="18" charset="0"/>
                      </a:endParaRPr>
                    </a:p>
                    <a:p>
                      <a:r>
                        <a:rPr lang="en-US" altLang="zh-CN" sz="1600" b="1" dirty="0">
                          <a:solidFill>
                            <a:schemeClr val="tx1"/>
                          </a:solidFill>
                          <a:latin typeface="Times New Roman" panose="02020603050405020304" pitchFamily="18" charset="0"/>
                          <a:ea typeface="+mn-ea"/>
                          <a:cs typeface="Times New Roman" panose="02020603050405020304" pitchFamily="18" charset="0"/>
                        </a:rPr>
                        <a:t>“</a:t>
                      </a:r>
                      <a:r>
                        <a:rPr lang="en-US" altLang="zh-CN" sz="1600" b="1" dirty="0" err="1">
                          <a:solidFill>
                            <a:schemeClr val="tx1"/>
                          </a:solidFill>
                          <a:latin typeface="Times New Roman" panose="02020603050405020304" pitchFamily="18" charset="0"/>
                          <a:ea typeface="+mn-ea"/>
                          <a:cs typeface="Times New Roman" panose="02020603050405020304" pitchFamily="18" charset="0"/>
                        </a:rPr>
                        <a:t>wb</a:t>
                      </a:r>
                      <a:r>
                        <a:rPr lang="en-US" altLang="zh-CN" sz="1600" b="1" dirty="0">
                          <a:solidFill>
                            <a:schemeClr val="tx1"/>
                          </a:solidFill>
                          <a:latin typeface="Times New Roman" panose="02020603050405020304" pitchFamily="18" charset="0"/>
                          <a:ea typeface="+mn-ea"/>
                          <a:cs typeface="Times New Roman" panose="02020603050405020304" pitchFamily="18" charset="0"/>
                        </a:rPr>
                        <a:t>+”</a:t>
                      </a:r>
                      <a:r>
                        <a:rPr lang="zh-CN" altLang="en-US" sz="1600" b="1" dirty="0">
                          <a:solidFill>
                            <a:schemeClr val="tx1"/>
                          </a:solidFill>
                          <a:latin typeface="Times New Roman" panose="02020603050405020304" pitchFamily="18" charset="0"/>
                          <a:ea typeface="+mn-ea"/>
                          <a:cs typeface="Times New Roman" panose="02020603050405020304" pitchFamily="18" charset="0"/>
                        </a:rPr>
                        <a:t> 、</a:t>
                      </a:r>
                      <a:r>
                        <a:rPr lang="en-US" altLang="zh-CN" sz="1600" b="1" dirty="0">
                          <a:solidFill>
                            <a:schemeClr val="tx1"/>
                          </a:solidFill>
                          <a:latin typeface="Times New Roman" panose="02020603050405020304" pitchFamily="18" charset="0"/>
                          <a:ea typeface="+mn-ea"/>
                          <a:cs typeface="Times New Roman" panose="02020603050405020304" pitchFamily="18" charset="0"/>
                        </a:rPr>
                        <a:t>”ab+”</a:t>
                      </a:r>
                      <a:r>
                        <a:rPr lang="zh-CN" altLang="en-US" sz="1600" b="1" dirty="0">
                          <a:solidFill>
                            <a:schemeClr val="tx1"/>
                          </a:solidFill>
                          <a:latin typeface="Times New Roman" panose="02020603050405020304" pitchFamily="18" charset="0"/>
                          <a:ea typeface="+mn-ea"/>
                          <a:cs typeface="Times New Roman" panose="02020603050405020304" pitchFamily="18" charset="0"/>
                        </a:rPr>
                        <a:t> 、</a:t>
                      </a:r>
                      <a:r>
                        <a:rPr lang="en-US" altLang="zh-CN" sz="1600" b="1" dirty="0">
                          <a:solidFill>
                            <a:schemeClr val="tx1"/>
                          </a:solidFill>
                          <a:latin typeface="Times New Roman" panose="02020603050405020304" pitchFamily="18" charset="0"/>
                          <a:ea typeface="+mn-ea"/>
                          <a:cs typeface="Times New Roman" panose="02020603050405020304" pitchFamily="18" charset="0"/>
                        </a:rPr>
                        <a:t>”</a:t>
                      </a:r>
                      <a:r>
                        <a:rPr lang="en-US" altLang="zh-CN" sz="1600" b="1" dirty="0" err="1">
                          <a:solidFill>
                            <a:schemeClr val="tx1"/>
                          </a:solidFill>
                          <a:latin typeface="Times New Roman" panose="02020603050405020304" pitchFamily="18" charset="0"/>
                          <a:ea typeface="+mn-ea"/>
                          <a:cs typeface="Times New Roman" panose="02020603050405020304" pitchFamily="18" charset="0"/>
                        </a:rPr>
                        <a:t>a+b</a:t>
                      </a:r>
                      <a:r>
                        <a:rPr lang="en-US" altLang="zh-CN" sz="1600" b="1" dirty="0">
                          <a:solidFill>
                            <a:schemeClr val="tx1"/>
                          </a:solidFill>
                          <a:latin typeface="Times New Roman" panose="02020603050405020304" pitchFamily="18" charset="0"/>
                          <a:ea typeface="+mn-ea"/>
                          <a:cs typeface="Times New Roman" panose="02020603050405020304" pitchFamily="18" charset="0"/>
                        </a:rPr>
                        <a:t>”</a:t>
                      </a:r>
                      <a:endParaRPr lang="zh-CN" altLang="en-US" sz="1600" b="1" dirty="0">
                        <a:solidFill>
                          <a:schemeClr val="tx1"/>
                        </a:solidFill>
                        <a:latin typeface="Times New Roman" panose="02020603050405020304" pitchFamily="18" charset="0"/>
                        <a:ea typeface="+mn-ea"/>
                        <a:cs typeface="Times New Roman" panose="02020603050405020304" pitchFamily="18" charset="0"/>
                      </a:endParaRPr>
                    </a:p>
                  </a:txBody>
                  <a:tcPr marL="91437" marR="9143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b="1" dirty="0">
                          <a:solidFill>
                            <a:schemeClr val="tx1"/>
                          </a:solidFill>
                          <a:latin typeface="Times New Roman" panose="02020603050405020304" pitchFamily="18" charset="0"/>
                          <a:ea typeface="+mn-ea"/>
                          <a:cs typeface="Times New Roman" panose="02020603050405020304" pitchFamily="18" charset="0"/>
                        </a:rPr>
                        <a:t>跟上面的方式类似，但是以二进制模式而不是正文模式打开文件</a:t>
                      </a:r>
                    </a:p>
                  </a:txBody>
                  <a:tcPr marL="91437" marR="9143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a:r>
                        <a:rPr lang="zh-CN" altLang="en-US" sz="1600" b="1" dirty="0">
                          <a:solidFill>
                            <a:schemeClr val="tx1"/>
                          </a:solidFill>
                          <a:latin typeface="Times New Roman" panose="02020603050405020304" pitchFamily="18" charset="0"/>
                          <a:ea typeface="+mn-ea"/>
                          <a:cs typeface="Times New Roman" panose="02020603050405020304" pitchFamily="18" charset="0"/>
                        </a:rPr>
                        <a:t>二进制模式</a:t>
                      </a:r>
                    </a:p>
                  </a:txBody>
                  <a:tcPr marL="91437" marR="91437"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val="10007"/>
                  </a:ext>
                </a:extLst>
              </a:tr>
            </a:tbl>
          </a:graphicData>
        </a:graphic>
      </p:graphicFrame>
      <p:sp>
        <p:nvSpPr>
          <p:cNvPr id="23" name="文本框 22"/>
          <p:cNvSpPr txBox="1"/>
          <p:nvPr/>
        </p:nvSpPr>
        <p:spPr>
          <a:xfrm>
            <a:off x="1219200" y="6209088"/>
            <a:ext cx="9739086" cy="485057"/>
          </a:xfrm>
          <a:prstGeom prst="rect">
            <a:avLst/>
          </a:prstGeom>
          <a:solidFill>
            <a:srgbClr val="44546A"/>
          </a:solidFill>
        </p:spPr>
        <p:txBody>
          <a:bodyPr wrap="square"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Unix/Linux</a:t>
            </a:r>
            <a:r>
              <a:rPr kumimoji="1" lang="zh-CN" altLang="en-US" sz="1800"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平台上，带字母</a:t>
            </a:r>
            <a:r>
              <a:rPr kumimoji="1" lang="en-US" altLang="zh-CN" sz="1800"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b</a:t>
            </a:r>
            <a:r>
              <a:rPr kumimoji="1" lang="zh-CN" altLang="en-US" sz="1800"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的模式和不带字母</a:t>
            </a:r>
            <a:r>
              <a:rPr kumimoji="1" lang="en-US" altLang="zh-CN" sz="1800"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b</a:t>
            </a:r>
            <a:r>
              <a:rPr kumimoji="1" lang="zh-CN" altLang="en-US" sz="1800"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的模式相同</a:t>
            </a:r>
          </a:p>
        </p:txBody>
      </p:sp>
      <p:sp>
        <p:nvSpPr>
          <p:cNvPr id="11" name="文本框 10"/>
          <p:cNvSpPr txBox="1"/>
          <p:nvPr/>
        </p:nvSpPr>
        <p:spPr>
          <a:xfrm>
            <a:off x="7199086" y="1857829"/>
            <a:ext cx="3701143" cy="683264"/>
          </a:xfrm>
          <a:prstGeom prst="rect">
            <a:avLst/>
          </a:prstGeom>
          <a:solidFill>
            <a:srgbClr val="70AD47">
              <a:lumMod val="20000"/>
              <a:lumOff val="80000"/>
            </a:srgbClr>
          </a:solidFill>
          <a:ln>
            <a:solidFill>
              <a:srgbClr val="FF0000"/>
            </a:solidFill>
          </a:ln>
        </p:spPr>
        <p:txBody>
          <a:bodyPr wrap="square">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rgbClr val="0000FF"/>
                </a:solidFill>
                <a:effectLst/>
                <a:uLnTx/>
                <a:uFillTx/>
                <a:latin typeface="Times New Roman" panose="02020603050405020304" pitchFamily="18" charset="0"/>
                <a:ea typeface="隶书" panose="02010509060101010101" pitchFamily="49" charset="-122"/>
                <a:cs typeface="Times New Roman" panose="02020603050405020304" pitchFamily="18" charset="0"/>
              </a:rPr>
              <a:t>char  *filename = "c:\\cc\\file.c";</a:t>
            </a:r>
          </a:p>
          <a:p>
            <a:pPr marL="0" marR="0" lvl="0" indent="0" algn="l" defTabSz="457200" rtl="0" eaLnBrk="1" fontAlgn="auto" latinLnBrk="0" hangingPunct="1">
              <a:lnSpc>
                <a:spcPct val="12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rgbClr val="0000FF"/>
                </a:solidFill>
                <a:effectLst/>
                <a:uLnTx/>
                <a:uFillTx/>
                <a:latin typeface="Times New Roman" panose="02020603050405020304" pitchFamily="18" charset="0"/>
                <a:ea typeface="隶书" panose="02010509060101010101" pitchFamily="49" charset="-122"/>
                <a:cs typeface="Times New Roman" panose="02020603050405020304" pitchFamily="18" charset="0"/>
              </a:rPr>
              <a:t>if((</a:t>
            </a:r>
            <a:r>
              <a:rPr kumimoji="1" lang="en-US" altLang="zh-CN" sz="1600" b="0" i="0" u="none" strike="noStrike" kern="0" cap="none" spc="0" normalizeH="0" baseline="0" noProof="0" dirty="0" err="1">
                <a:ln>
                  <a:noFill/>
                </a:ln>
                <a:solidFill>
                  <a:srgbClr val="0000FF"/>
                </a:solidFill>
                <a:effectLst/>
                <a:uLnTx/>
                <a:uFillTx/>
                <a:latin typeface="Times New Roman" panose="02020603050405020304" pitchFamily="18" charset="0"/>
                <a:ea typeface="隶书" panose="02010509060101010101" pitchFamily="49" charset="-122"/>
                <a:cs typeface="Times New Roman" panose="02020603050405020304" pitchFamily="18" charset="0"/>
              </a:rPr>
              <a:t>fp</a:t>
            </a:r>
            <a:r>
              <a:rPr kumimoji="1" lang="en-US" altLang="zh-CN" sz="1600" b="0" i="0" u="none" strike="noStrike" kern="0" cap="none" spc="0" normalizeH="0" baseline="0" noProof="0" dirty="0">
                <a:ln>
                  <a:noFill/>
                </a:ln>
                <a:solidFill>
                  <a:srgbClr val="0000FF"/>
                </a:solidFill>
                <a:effectLst/>
                <a:uLnTx/>
                <a:uFillTx/>
                <a:latin typeface="Times New Roman" panose="02020603050405020304" pitchFamily="18" charset="0"/>
                <a:ea typeface="隶书" panose="02010509060101010101" pitchFamily="49" charset="-122"/>
                <a:cs typeface="Times New Roman" panose="02020603050405020304" pitchFamily="18" charset="0"/>
              </a:rPr>
              <a:t> = </a:t>
            </a:r>
            <a:r>
              <a:rPr kumimoji="1" lang="en-US" altLang="zh-CN" sz="1600" b="0" i="0" u="none" strike="noStrike" kern="0" cap="none" spc="0" normalizeH="0" baseline="0" noProof="0" dirty="0" err="1">
                <a:ln>
                  <a:noFill/>
                </a:ln>
                <a:solidFill>
                  <a:srgbClr val="0000FF"/>
                </a:solidFill>
                <a:effectLst/>
                <a:uLnTx/>
                <a:uFillTx/>
                <a:latin typeface="Times New Roman" panose="02020603050405020304" pitchFamily="18" charset="0"/>
                <a:ea typeface="隶书" panose="02010509060101010101" pitchFamily="49" charset="-122"/>
                <a:cs typeface="Times New Roman" panose="02020603050405020304" pitchFamily="18" charset="0"/>
              </a:rPr>
              <a:t>fopen</a:t>
            </a:r>
            <a:r>
              <a:rPr kumimoji="1" lang="en-US" altLang="zh-CN" sz="1600" b="0" i="0" u="none" strike="noStrike" kern="0" cap="none" spc="0" normalizeH="0" baseline="0" noProof="0" dirty="0">
                <a:ln>
                  <a:noFill/>
                </a:ln>
                <a:solidFill>
                  <a:srgbClr val="0000FF"/>
                </a:solidFill>
                <a:effectLst/>
                <a:uLnTx/>
                <a:uFillTx/>
                <a:latin typeface="Times New Roman" panose="02020603050405020304" pitchFamily="18" charset="0"/>
                <a:ea typeface="隶书" panose="02010509060101010101" pitchFamily="49" charset="-122"/>
                <a:cs typeface="Times New Roman" panose="02020603050405020304" pitchFamily="18" charset="0"/>
              </a:rPr>
              <a:t>(filename, "r")) == NULL)</a:t>
            </a:r>
          </a:p>
        </p:txBody>
      </p:sp>
    </p:spTree>
    <p:extLst>
      <p:ext uri="{BB962C8B-B14F-4D97-AF65-F5344CB8AC3E}">
        <p14:creationId xmlns:p14="http://schemas.microsoft.com/office/powerpoint/2010/main" val="2291205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ABD3BC9-B1E2-48D5-975A-04FD2A33478B}"/>
              </a:ext>
            </a:extLst>
          </p:cNvPr>
          <p:cNvSpPr/>
          <p:nvPr/>
        </p:nvSpPr>
        <p:spPr>
          <a:xfrm>
            <a:off x="1163960" y="3205559"/>
            <a:ext cx="5439871" cy="3416320"/>
          </a:xfrm>
          <a:prstGeom prst="rect">
            <a:avLst/>
          </a:prstGeom>
          <a:solidFill>
            <a:schemeClr val="tx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6A9955"/>
                </a:solidFill>
                <a:effectLst/>
                <a:uLnTx/>
                <a:uFillTx/>
                <a:latin typeface="Consolas" panose="020B0609020204030204" pitchFamily="49" charset="0"/>
                <a:ea typeface="等线" panose="02010600030101010101" pitchFamily="2" charset="-122"/>
                <a:cs typeface="+mn-cs"/>
              </a:rPr>
              <a:t>//【</a:t>
            </a:r>
            <a:r>
              <a:rPr kumimoji="0" lang="zh-CN" altLang="en-US" sz="1800" b="0" i="0" u="none" strike="noStrike" kern="1200" cap="none" spc="0" normalizeH="0" baseline="0" noProof="0" dirty="0">
                <a:ln>
                  <a:noFill/>
                </a:ln>
                <a:solidFill>
                  <a:srgbClr val="6A9955"/>
                </a:solidFill>
                <a:effectLst/>
                <a:uLnTx/>
                <a:uFillTx/>
                <a:latin typeface="Consolas" panose="020B0609020204030204" pitchFamily="49" charset="0"/>
                <a:ea typeface="等线" panose="02010600030101010101" pitchFamily="2" charset="-122"/>
                <a:cs typeface="+mn-cs"/>
              </a:rPr>
              <a:t>例</a:t>
            </a:r>
            <a:r>
              <a:rPr kumimoji="0" lang="en-US" altLang="zh-CN" sz="1800" b="0" i="0" u="none" strike="noStrike" kern="1200" cap="none" spc="0" normalizeH="0" baseline="0" noProof="0" dirty="0">
                <a:ln>
                  <a:noFill/>
                </a:ln>
                <a:solidFill>
                  <a:srgbClr val="6A9955"/>
                </a:solidFill>
                <a:effectLst/>
                <a:uLnTx/>
                <a:uFillTx/>
                <a:latin typeface="Consolas" panose="020B0609020204030204" pitchFamily="49" charset="0"/>
                <a:ea typeface="等线" panose="02010600030101010101" pitchFamily="2" charset="-122"/>
                <a:cs typeface="+mn-cs"/>
              </a:rPr>
              <a:t>10-1】</a:t>
            </a:r>
            <a:r>
              <a:rPr kumimoji="0" lang="zh-CN" altLang="en-US" sz="1800" b="0" i="0" u="none" strike="noStrike" kern="1200" cap="none" spc="0" normalizeH="0" baseline="0" noProof="0" dirty="0">
                <a:ln>
                  <a:noFill/>
                </a:ln>
                <a:solidFill>
                  <a:srgbClr val="6A9955"/>
                </a:solidFill>
                <a:effectLst/>
                <a:uLnTx/>
                <a:uFillTx/>
                <a:latin typeface="Consolas" panose="020B0609020204030204" pitchFamily="49" charset="0"/>
                <a:ea typeface="等线" panose="02010600030101010101" pitchFamily="2" charset="-122"/>
                <a:cs typeface="+mn-cs"/>
              </a:rPr>
              <a:t>打开文件 检测打开文件时的错误</a:t>
            </a:r>
            <a:endParaRPr kumimoji="0" lang="zh-CN" altLang="en-US"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C586C0"/>
                </a:solidFill>
                <a:effectLst/>
                <a:uLnTx/>
                <a:uFillTx/>
                <a:latin typeface="Consolas" panose="020B0609020204030204" pitchFamily="49" charset="0"/>
                <a:ea typeface="等线" panose="02010600030101010101" pitchFamily="2" charset="-122"/>
                <a:cs typeface="+mn-cs"/>
              </a:rPr>
              <a:t>#include</a:t>
            </a: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a:ln>
                  <a:noFill/>
                </a:ln>
                <a:solidFill>
                  <a:srgbClr val="CE9178"/>
                </a:solidFill>
                <a:effectLst/>
                <a:uLnTx/>
                <a:uFillTx/>
                <a:latin typeface="Consolas" panose="020B0609020204030204" pitchFamily="49" charset="0"/>
                <a:ea typeface="等线" panose="02010600030101010101" pitchFamily="2" charset="-122"/>
                <a:cs typeface="+mn-cs"/>
              </a:rPr>
              <a:t>&lt;</a:t>
            </a:r>
            <a:r>
              <a:rPr kumimoji="0" lang="en-US" altLang="zh-CN" sz="1800" b="0" i="0" u="none" strike="noStrike" kern="1200" cap="none" spc="0" normalizeH="0" baseline="0" noProof="0" dirty="0" err="1">
                <a:ln>
                  <a:noFill/>
                </a:ln>
                <a:solidFill>
                  <a:srgbClr val="CE9178"/>
                </a:solidFill>
                <a:effectLst/>
                <a:uLnTx/>
                <a:uFillTx/>
                <a:latin typeface="Consolas" panose="020B0609020204030204" pitchFamily="49" charset="0"/>
                <a:ea typeface="等线" panose="02010600030101010101" pitchFamily="2" charset="-122"/>
                <a:cs typeface="+mn-cs"/>
              </a:rPr>
              <a:t>stdio.h</a:t>
            </a:r>
            <a:r>
              <a:rPr kumimoji="0" lang="en-US" altLang="zh-CN" sz="1800" b="0" i="0" u="none" strike="noStrike" kern="1200" cap="none" spc="0" normalizeH="0" baseline="0" noProof="0" dirty="0">
                <a:ln>
                  <a:noFill/>
                </a:ln>
                <a:solidFill>
                  <a:srgbClr val="CE9178"/>
                </a:solidFill>
                <a:effectLst/>
                <a:uLnTx/>
                <a:uFillTx/>
                <a:latin typeface="Consolas" panose="020B0609020204030204" pitchFamily="49" charset="0"/>
                <a:ea typeface="等线" panose="02010600030101010101" pitchFamily="2" charset="-122"/>
                <a:cs typeface="+mn-cs"/>
              </a:rPr>
              <a:t>&gt;</a:t>
            </a:r>
            <a:endPar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等线" panose="02010600030101010101" pitchFamily="2" charset="-122"/>
                <a:cs typeface="+mn-cs"/>
              </a:rPr>
              <a:t>int</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a:ln>
                  <a:noFill/>
                </a:ln>
                <a:solidFill>
                  <a:srgbClr val="DCDCAA"/>
                </a:solidFill>
                <a:effectLst/>
                <a:uLnTx/>
                <a:uFillTx/>
                <a:latin typeface="Consolas" panose="020B0609020204030204" pitchFamily="49" charset="0"/>
                <a:ea typeface="等线" panose="02010600030101010101" pitchFamily="2" charset="-122"/>
                <a:cs typeface="+mn-cs"/>
              </a:rPr>
              <a:t>main</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FILE* </a:t>
            </a:r>
            <a:r>
              <a:rPr kumimoji="0" lang="en-US" altLang="zh-CN" sz="1800" b="0" i="0" u="none" strike="noStrike" kern="1200" cap="none" spc="0" normalizeH="0" baseline="0" noProof="0" dirty="0" err="1">
                <a:ln>
                  <a:noFill/>
                </a:ln>
                <a:solidFill>
                  <a:srgbClr val="D4D4D4"/>
                </a:solidFill>
                <a:effectLst/>
                <a:uLnTx/>
                <a:uFillTx/>
                <a:latin typeface="Consolas" panose="020B0609020204030204" pitchFamily="49" charset="0"/>
                <a:ea typeface="等线" panose="02010600030101010101" pitchFamily="2" charset="-122"/>
                <a:cs typeface="+mn-cs"/>
              </a:rPr>
              <a:t>fp</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b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err="1">
                <a:ln>
                  <a:noFill/>
                </a:ln>
                <a:solidFill>
                  <a:srgbClr val="D4D4D4"/>
                </a:solidFill>
                <a:effectLst/>
                <a:uLnTx/>
                <a:uFillTx/>
                <a:latin typeface="Consolas" panose="020B0609020204030204" pitchFamily="49" charset="0"/>
                <a:ea typeface="等线" panose="02010600030101010101" pitchFamily="2" charset="-122"/>
                <a:cs typeface="+mn-cs"/>
              </a:rPr>
              <a:t>fp</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 </a:t>
            </a:r>
            <a:r>
              <a:rPr kumimoji="0" lang="en-US" altLang="zh-CN" sz="1800" b="0" i="0" u="none" strike="noStrike" kern="1200" cap="none" spc="0" normalizeH="0" baseline="0" noProof="0" dirty="0" err="1">
                <a:ln>
                  <a:noFill/>
                </a:ln>
                <a:solidFill>
                  <a:srgbClr val="DCDCAA"/>
                </a:solidFill>
                <a:effectLst/>
                <a:uLnTx/>
                <a:uFillTx/>
                <a:latin typeface="Consolas" panose="020B0609020204030204" pitchFamily="49" charset="0"/>
                <a:ea typeface="等线" panose="02010600030101010101" pitchFamily="2" charset="-122"/>
                <a:cs typeface="+mn-cs"/>
              </a:rPr>
              <a:t>fopen</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a:t>
            </a:r>
            <a:r>
              <a:rPr kumimoji="0" lang="en-US" altLang="zh-CN" sz="1800" b="0" i="0" u="none" strike="noStrike" kern="1200" cap="none" spc="0" normalizeH="0" baseline="0" noProof="0" dirty="0">
                <a:ln>
                  <a:noFill/>
                </a:ln>
                <a:solidFill>
                  <a:srgbClr val="CE9178"/>
                </a:solidFill>
                <a:effectLst/>
                <a:uLnTx/>
                <a:uFillTx/>
                <a:latin typeface="Consolas" panose="020B0609020204030204" pitchFamily="49" charset="0"/>
                <a:ea typeface="等线" panose="02010600030101010101" pitchFamily="2" charset="-122"/>
                <a:cs typeface="+mn-cs"/>
              </a:rPr>
              <a:t>"file_a.txt"</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a:ln>
                  <a:noFill/>
                </a:ln>
                <a:solidFill>
                  <a:srgbClr val="CE9178"/>
                </a:solidFill>
                <a:effectLst/>
                <a:uLnTx/>
                <a:uFillTx/>
                <a:latin typeface="Consolas" panose="020B0609020204030204" pitchFamily="49" charset="0"/>
                <a:ea typeface="等线" panose="02010600030101010101" pitchFamily="2" charset="-122"/>
                <a:cs typeface="+mn-cs"/>
              </a:rPr>
              <a:t>"r"</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a:ln>
                  <a:noFill/>
                </a:ln>
                <a:solidFill>
                  <a:srgbClr val="C586C0"/>
                </a:solidFill>
                <a:effectLst/>
                <a:uLnTx/>
                <a:uFillTx/>
                <a:latin typeface="Consolas" panose="020B0609020204030204" pitchFamily="49" charset="0"/>
                <a:ea typeface="等线" panose="02010600030101010101" pitchFamily="2" charset="-122"/>
                <a:cs typeface="+mn-cs"/>
              </a:rPr>
              <a:t>if</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err="1">
                <a:ln>
                  <a:noFill/>
                </a:ln>
                <a:solidFill>
                  <a:srgbClr val="D4D4D4"/>
                </a:solidFill>
                <a:effectLst/>
                <a:uLnTx/>
                <a:uFillTx/>
                <a:latin typeface="Consolas" panose="020B0609020204030204" pitchFamily="49" charset="0"/>
                <a:ea typeface="等线" panose="02010600030101010101" pitchFamily="2" charset="-122"/>
                <a:cs typeface="+mn-cs"/>
              </a:rPr>
              <a:t>fp</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 </a:t>
            </a: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等线" panose="02010600030101010101" pitchFamily="2" charset="-122"/>
                <a:cs typeface="+mn-cs"/>
              </a:rPr>
              <a:t>NULL</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err="1">
                <a:ln>
                  <a:noFill/>
                </a:ln>
                <a:solidFill>
                  <a:srgbClr val="DCDCAA"/>
                </a:solidFill>
                <a:effectLst/>
                <a:uLnTx/>
                <a:uFillTx/>
                <a:latin typeface="Consolas" panose="020B0609020204030204" pitchFamily="49" charset="0"/>
                <a:ea typeface="等线" panose="02010600030101010101" pitchFamily="2" charset="-122"/>
                <a:cs typeface="+mn-cs"/>
              </a:rPr>
              <a:t>perror</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a:t>
            </a:r>
            <a:r>
              <a:rPr kumimoji="0" lang="en-US" altLang="zh-CN" sz="1800" b="0" i="0" u="none" strike="noStrike" kern="1200" cap="none" spc="0" normalizeH="0" baseline="0" noProof="0" dirty="0">
                <a:ln>
                  <a:noFill/>
                </a:ln>
                <a:solidFill>
                  <a:srgbClr val="CE9178"/>
                </a:solidFill>
                <a:effectLst/>
                <a:uLnTx/>
                <a:uFillTx/>
                <a:latin typeface="Consolas" panose="020B0609020204030204" pitchFamily="49" charset="0"/>
                <a:ea typeface="等线" panose="02010600030101010101" pitchFamily="2" charset="-122"/>
                <a:cs typeface="+mn-cs"/>
              </a:rPr>
              <a:t>"Can't open </a:t>
            </a:r>
            <a:r>
              <a:rPr kumimoji="0" lang="en-US" altLang="zh-CN" sz="1800" b="0" i="0" u="none" strike="noStrike" kern="1200" cap="none" spc="0" normalizeH="0" baseline="0" noProof="0" dirty="0" err="1">
                <a:ln>
                  <a:noFill/>
                </a:ln>
                <a:solidFill>
                  <a:srgbClr val="CE9178"/>
                </a:solidFill>
                <a:effectLst/>
                <a:uLnTx/>
                <a:uFillTx/>
                <a:latin typeface="Consolas" panose="020B0609020204030204" pitchFamily="49" charset="0"/>
                <a:ea typeface="等线" panose="02010600030101010101" pitchFamily="2" charset="-122"/>
                <a:cs typeface="+mn-cs"/>
              </a:rPr>
              <a:t>file_a</a:t>
            </a:r>
            <a:r>
              <a:rPr kumimoji="0" lang="en-US" altLang="zh-CN" sz="1800" b="0" i="0" u="none" strike="noStrike" kern="1200" cap="none" spc="0" normalizeH="0" baseline="0" noProof="0" dirty="0">
                <a:ln>
                  <a:noFill/>
                </a:ln>
                <a:solidFill>
                  <a:srgbClr val="CE9178"/>
                </a:solidFill>
                <a:effectLst/>
                <a:uLnTx/>
                <a:uFillTx/>
                <a:latin typeface="Consolas" panose="020B0609020204030204" pitchFamily="49" charset="0"/>
                <a:ea typeface="等线" panose="02010600030101010101" pitchFamily="2" charset="-122"/>
                <a:cs typeface="+mn-cs"/>
              </a:rPr>
              <a:t>"</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a:ln>
                  <a:noFill/>
                </a:ln>
                <a:solidFill>
                  <a:srgbClr val="C586C0"/>
                </a:solidFill>
                <a:effectLst/>
                <a:uLnTx/>
                <a:uFillTx/>
                <a:latin typeface="Consolas" panose="020B0609020204030204" pitchFamily="49" charset="0"/>
                <a:ea typeface="等线" panose="02010600030101010101" pitchFamily="2" charset="-122"/>
                <a:cs typeface="+mn-cs"/>
              </a:rPr>
              <a:t>return</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r>
              <a:rPr kumimoji="0" lang="en-US" altLang="zh-CN" sz="1800" b="0" i="0" u="none" strike="noStrike" kern="1200" cap="none" spc="0" normalizeH="0" baseline="0" noProof="0" dirty="0">
                <a:ln>
                  <a:noFill/>
                </a:ln>
                <a:solidFill>
                  <a:srgbClr val="B5CEA8"/>
                </a:solidFill>
                <a:effectLst/>
                <a:uLnTx/>
                <a:uFillTx/>
                <a:latin typeface="Consolas" panose="020B0609020204030204" pitchFamily="49" charset="0"/>
                <a:ea typeface="等线" panose="02010600030101010101" pitchFamily="2" charset="-122"/>
                <a:cs typeface="+mn-cs"/>
              </a:rPr>
              <a:t>1</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等线" panose="02010600030101010101" pitchFamily="2" charset="-122"/>
                <a:cs typeface="+mn-cs"/>
              </a:rPr>
              <a:t>}</a:t>
            </a:r>
          </a:p>
        </p:txBody>
      </p:sp>
      <p:sp>
        <p:nvSpPr>
          <p:cNvPr id="3" name="Rectangle 3"/>
          <p:cNvSpPr>
            <a:spLocks noChangeArrowheads="1"/>
          </p:cNvSpPr>
          <p:nvPr/>
        </p:nvSpPr>
        <p:spPr bwMode="auto">
          <a:xfrm>
            <a:off x="600891" y="225090"/>
            <a:ext cx="967658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rPr>
              <a:t>打开文件：返回值</a:t>
            </a:r>
            <a:endParaRPr kumimoji="0" lang="en-US" altLang="zh-CN"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endParaRPr>
          </a:p>
        </p:txBody>
      </p:sp>
      <p:sp>
        <p:nvSpPr>
          <p:cNvPr id="4" name="文本占位符 2"/>
          <p:cNvSpPr txBox="1"/>
          <p:nvPr/>
        </p:nvSpPr>
        <p:spPr bwMode="auto">
          <a:xfrm>
            <a:off x="1862138" y="1831108"/>
            <a:ext cx="8458472" cy="123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265" indent="-342265" algn="l" defTabSz="685800" rtl="0" eaLnBrk="0" fontAlgn="base" hangingPunct="0">
              <a:lnSpc>
                <a:spcPct val="150000"/>
              </a:lnSpc>
              <a:spcBef>
                <a:spcPts val="600"/>
              </a:spcBef>
              <a:spcAft>
                <a:spcPts val="600"/>
              </a:spcAft>
              <a:buClr>
                <a:schemeClr val="accent2"/>
              </a:buClr>
              <a:buFont typeface="Wingdings" panose="05000000000000000000" pitchFamily="2" charset="2"/>
              <a:buChar char="p"/>
              <a:defRPr lang="zh-CN" altLang="en-US" sz="1800" kern="1200" dirty="0" smtClean="0">
                <a:solidFill>
                  <a:schemeClr val="tx1">
                    <a:lumMod val="75000"/>
                    <a:lumOff val="25000"/>
                  </a:schemeClr>
                </a:solidFill>
                <a:latin typeface="+mn-lt"/>
                <a:ea typeface="+mn-ea"/>
                <a:cs typeface="+mn-cs"/>
              </a:defRPr>
            </a:lvl1pPr>
            <a:lvl2pPr marL="514350" indent="-171450" algn="l" defTabSz="685800" rtl="0" eaLnBrk="0" fontAlgn="base" hangingPunct="0">
              <a:lnSpc>
                <a:spcPct val="130000"/>
              </a:lnSpc>
              <a:spcBef>
                <a:spcPts val="600"/>
              </a:spcBef>
              <a:spcAft>
                <a:spcPts val="600"/>
              </a:spcAft>
              <a:buClr>
                <a:schemeClr val="accent2"/>
              </a:buClr>
              <a:buFont typeface="Wingdings" panose="05000000000000000000" pitchFamily="2" charset="2"/>
              <a:buChar char="n"/>
              <a:defRPr sz="1600" kern="1200">
                <a:solidFill>
                  <a:schemeClr val="tx1"/>
                </a:solidFill>
                <a:latin typeface="+mn-lt"/>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Clr>
                <a:schemeClr val="accent2"/>
              </a:buClr>
              <a:buFont typeface="Wingdings" panose="05000000000000000000" pitchFamily="2" charset="2"/>
              <a:buChar char="Ø"/>
              <a:defRPr sz="1400" kern="1200">
                <a:solidFill>
                  <a:schemeClr val="tx1">
                    <a:lumMod val="65000"/>
                    <a:lumOff val="35000"/>
                  </a:schemeClr>
                </a:solidFill>
                <a:latin typeface="+mn-lt"/>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265" marR="0" lvl="0" indent="-342265" algn="l" defTabSz="685800" rtl="0" eaLnBrk="0" fontAlgn="base" latinLnBrk="0" hangingPunct="0">
              <a:lnSpc>
                <a:spcPct val="100000"/>
              </a:lnSpc>
              <a:spcBef>
                <a:spcPts val="600"/>
              </a:spcBef>
              <a:spcAft>
                <a:spcPts val="600"/>
              </a:spcAft>
              <a:buClr>
                <a:srgbClr val="ED7D31"/>
              </a:buClr>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返回值是一个</a:t>
            </a:r>
            <a:r>
              <a:rPr kumimoji="0" lang="en-US" altLang="zh-CN" sz="1800" b="0" i="0" u="none" strike="noStrike" kern="1200" cap="none" spc="0" normalizeH="0" baseline="0" noProof="0" dirty="0">
                <a:ln>
                  <a:noFill/>
                </a:ln>
                <a:solidFill>
                  <a:srgbClr val="ED7D31"/>
                </a:solidFill>
                <a:effectLst/>
                <a:uLnTx/>
                <a:uFillTx/>
                <a:latin typeface="Arial" panose="020B0604020202020204"/>
                <a:ea typeface="微软雅黑" panose="020B0503020204020204" pitchFamily="34" charset="-122"/>
                <a:cs typeface="+mn-cs"/>
              </a:rPr>
              <a:t>FILE</a:t>
            </a:r>
            <a:r>
              <a:rPr kumimoji="0" lang="zh-CN" altLang="en-US" sz="1800" b="0" i="0" u="none" strike="noStrike" kern="1200" cap="none" spc="0" normalizeH="0" baseline="0" noProof="0" dirty="0">
                <a:ln>
                  <a:noFill/>
                </a:ln>
                <a:solidFill>
                  <a:srgbClr val="ED7D31"/>
                </a:solidFill>
                <a:effectLst/>
                <a:uLnTx/>
                <a:uFillTx/>
                <a:latin typeface="Arial" panose="020B0604020202020204"/>
                <a:ea typeface="微软雅黑" panose="020B0503020204020204" pitchFamily="34" charset="-122"/>
                <a:cs typeface="+mn-cs"/>
              </a:rPr>
              <a:t>*</a:t>
            </a:r>
            <a:r>
              <a:rPr kumimoji="0" lang="zh-CN" alt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类型的指针，指向被打开的文件。</a:t>
            </a:r>
          </a:p>
          <a:p>
            <a:pPr marL="342265" marR="0" lvl="0" indent="-342265" algn="l" defTabSz="685800" rtl="0" eaLnBrk="0" fontAlgn="base" latinLnBrk="0" hangingPunct="0">
              <a:lnSpc>
                <a:spcPct val="100000"/>
              </a:lnSpc>
              <a:spcBef>
                <a:spcPts val="600"/>
              </a:spcBef>
              <a:spcAft>
                <a:spcPts val="600"/>
              </a:spcAft>
              <a:buClr>
                <a:srgbClr val="ED7D31"/>
              </a:buClr>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随后的读写操作中，都需要使用这一指针说明所操作的文件。</a:t>
            </a:r>
          </a:p>
          <a:p>
            <a:pPr marL="342265" marR="0" lvl="0" indent="-342265" algn="l" defTabSz="685800" rtl="0" eaLnBrk="0" fontAlgn="base" latinLnBrk="0" hangingPunct="0">
              <a:lnSpc>
                <a:spcPct val="100000"/>
              </a:lnSpc>
              <a:spcBef>
                <a:spcPts val="600"/>
              </a:spcBef>
              <a:spcAft>
                <a:spcPts val="600"/>
              </a:spcAft>
              <a:buClr>
                <a:srgbClr val="ED7D31"/>
              </a:buClr>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如果不成功，则返回</a:t>
            </a:r>
            <a:r>
              <a:rPr kumimoji="0" lang="en-US" altLang="zh-CN" sz="1800" b="0" i="0" u="none" strike="noStrike" kern="1200" cap="none" spc="0" normalizeH="0" baseline="0" noProof="0" dirty="0">
                <a:ln>
                  <a:noFill/>
                </a:ln>
                <a:solidFill>
                  <a:srgbClr val="ED7D31"/>
                </a:solidFill>
                <a:effectLst/>
                <a:uLnTx/>
                <a:uFillTx/>
                <a:latin typeface="Arial" panose="020B0604020202020204"/>
                <a:ea typeface="微软雅黑" panose="020B0503020204020204" pitchFamily="34" charset="-122"/>
                <a:cs typeface="+mn-cs"/>
              </a:rPr>
              <a:t>NULL</a:t>
            </a:r>
            <a:endParaRPr kumimoji="0" lang="zh-CN" altLang="en-US" sz="1800" b="0" i="0" u="none" strike="noStrike" kern="1200" cap="none" spc="0" normalizeH="0" baseline="0" noProof="0" dirty="0">
              <a:ln>
                <a:noFill/>
              </a:ln>
              <a:solidFill>
                <a:srgbClr val="ED7D31"/>
              </a:solidFill>
              <a:effectLst/>
              <a:uLnTx/>
              <a:uFillTx/>
              <a:latin typeface="Arial" panose="020B0604020202020204"/>
              <a:ea typeface="微软雅黑" panose="020B0503020204020204" pitchFamily="34" charset="-122"/>
              <a:cs typeface="+mn-cs"/>
            </a:endParaRPr>
          </a:p>
        </p:txBody>
      </p:sp>
      <p:sp>
        <p:nvSpPr>
          <p:cNvPr id="5" name="矩形 4"/>
          <p:cNvSpPr/>
          <p:nvPr/>
        </p:nvSpPr>
        <p:spPr>
          <a:xfrm>
            <a:off x="1524000" y="911391"/>
            <a:ext cx="9144000" cy="532708"/>
          </a:xfrm>
          <a:prstGeom prst="rect">
            <a:avLst/>
          </a:prstGeom>
          <a:solidFill>
            <a:srgbClr val="5B9BD5">
              <a:lumMod val="40000"/>
              <a:lumOff val="60000"/>
            </a:srgbClr>
          </a:solidFill>
          <a:ln>
            <a:solidFill>
              <a:srgbClr val="5B9BD5">
                <a:lumMod val="60000"/>
                <a:lumOff val="40000"/>
              </a:srgbClr>
            </a:solidFill>
          </a:ln>
        </p:spPr>
        <p:txBody>
          <a:bodyPr rtlCol="0" anchor="ctr" anchorCtr="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rgbClr val="2B91AF"/>
                </a:solidFill>
                <a:effectLst/>
                <a:uLnTx/>
                <a:uFillTx/>
                <a:latin typeface="Consolas" panose="020B0609020204030204" pitchFamily="49" charset="0"/>
                <a:ea typeface="隶书" panose="02010509060101010101" pitchFamily="49" charset="-122"/>
                <a:cs typeface="+mn-cs"/>
              </a:rPr>
              <a:t>FILE</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 </a:t>
            </a:r>
            <a:r>
              <a:rPr kumimoji="1" lang="en-US" altLang="zh-CN" sz="1800" b="0" i="0" u="none" strike="noStrike" kern="0" cap="none" spc="0" normalizeH="0" baseline="0" noProof="0" dirty="0" err="1">
                <a:ln>
                  <a:noFill/>
                </a:ln>
                <a:solidFill>
                  <a:srgbClr val="000000"/>
                </a:solidFill>
                <a:effectLst/>
                <a:uLnTx/>
                <a:uFillTx/>
                <a:latin typeface="Consolas" panose="020B0609020204030204" pitchFamily="49" charset="0"/>
                <a:ea typeface="隶书" panose="02010509060101010101" pitchFamily="49" charset="-122"/>
                <a:cs typeface="+mn-cs"/>
              </a:rPr>
              <a:t>fopen</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a:t>
            </a:r>
            <a:r>
              <a:rPr kumimoji="1" lang="en-US" altLang="zh-CN" sz="1800" b="0" i="0" u="none" strike="noStrike" kern="0" cap="none" spc="0" normalizeH="0" baseline="0" noProof="0" dirty="0">
                <a:ln>
                  <a:noFill/>
                </a:ln>
                <a:solidFill>
                  <a:srgbClr val="0000FF"/>
                </a:solidFill>
                <a:effectLst/>
                <a:uLnTx/>
                <a:uFillTx/>
                <a:latin typeface="Consolas" panose="020B0609020204030204" pitchFamily="49" charset="0"/>
                <a:ea typeface="隶书" panose="02010509060101010101" pitchFamily="49" charset="-122"/>
                <a:cs typeface="+mn-cs"/>
              </a:rPr>
              <a:t>const</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 </a:t>
            </a:r>
            <a:r>
              <a:rPr kumimoji="1" lang="en-US" altLang="zh-CN" sz="1800" b="0" i="0" u="none" strike="noStrike" kern="0" cap="none" spc="0" normalizeH="0" baseline="0" noProof="0" dirty="0">
                <a:ln>
                  <a:noFill/>
                </a:ln>
                <a:solidFill>
                  <a:srgbClr val="0000FF"/>
                </a:solidFill>
                <a:effectLst/>
                <a:uLnTx/>
                <a:uFillTx/>
                <a:latin typeface="Consolas" panose="020B0609020204030204" pitchFamily="49" charset="0"/>
                <a:ea typeface="隶书" panose="02010509060101010101" pitchFamily="49" charset="-122"/>
                <a:cs typeface="+mn-cs"/>
              </a:rPr>
              <a:t>char</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 </a:t>
            </a:r>
            <a:r>
              <a:rPr kumimoji="1" lang="en-US" altLang="zh-CN" sz="1800" b="0" i="0" u="none" strike="noStrike" kern="0" cap="none" spc="0" normalizeH="0" baseline="0" noProof="0" dirty="0">
                <a:ln>
                  <a:noFill/>
                </a:ln>
                <a:solidFill>
                  <a:srgbClr val="808080"/>
                </a:solidFill>
                <a:effectLst/>
                <a:uLnTx/>
                <a:uFillTx/>
                <a:latin typeface="Consolas" panose="020B0609020204030204" pitchFamily="49" charset="0"/>
                <a:ea typeface="隶书" panose="02010509060101010101" pitchFamily="49" charset="-122"/>
                <a:cs typeface="+mn-cs"/>
              </a:rPr>
              <a:t>path</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 </a:t>
            </a:r>
            <a:r>
              <a:rPr kumimoji="1" lang="en-US" altLang="zh-CN" sz="1800" b="0" i="0" u="none" strike="noStrike" kern="0" cap="none" spc="0" normalizeH="0" baseline="0" noProof="0" dirty="0">
                <a:ln>
                  <a:noFill/>
                </a:ln>
                <a:solidFill>
                  <a:srgbClr val="0000FF"/>
                </a:solidFill>
                <a:effectLst/>
                <a:uLnTx/>
                <a:uFillTx/>
                <a:latin typeface="Consolas" panose="020B0609020204030204" pitchFamily="49" charset="0"/>
                <a:ea typeface="隶书" panose="02010509060101010101" pitchFamily="49" charset="-122"/>
                <a:cs typeface="+mn-cs"/>
              </a:rPr>
              <a:t>const</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 </a:t>
            </a:r>
            <a:r>
              <a:rPr kumimoji="1" lang="en-US" altLang="zh-CN" sz="1800" b="0" i="0" u="none" strike="noStrike" kern="0" cap="none" spc="0" normalizeH="0" baseline="0" noProof="0" dirty="0">
                <a:ln>
                  <a:noFill/>
                </a:ln>
                <a:solidFill>
                  <a:srgbClr val="0000FF"/>
                </a:solidFill>
                <a:effectLst/>
                <a:uLnTx/>
                <a:uFillTx/>
                <a:latin typeface="Consolas" panose="020B0609020204030204" pitchFamily="49" charset="0"/>
                <a:ea typeface="隶书" panose="02010509060101010101" pitchFamily="49" charset="-122"/>
                <a:cs typeface="+mn-cs"/>
              </a:rPr>
              <a:t>char</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 </a:t>
            </a:r>
            <a:r>
              <a:rPr kumimoji="1" lang="en-US" altLang="zh-CN" sz="1800" b="0" i="0" u="none" strike="noStrike" kern="0" cap="none" spc="0" normalizeH="0" baseline="0" noProof="0" dirty="0">
                <a:ln>
                  <a:noFill/>
                </a:ln>
                <a:solidFill>
                  <a:srgbClr val="808080"/>
                </a:solidFill>
                <a:effectLst/>
                <a:uLnTx/>
                <a:uFillTx/>
                <a:latin typeface="Consolas" panose="020B0609020204030204" pitchFamily="49" charset="0"/>
                <a:ea typeface="隶书" panose="02010509060101010101" pitchFamily="49" charset="-122"/>
                <a:cs typeface="+mn-cs"/>
              </a:rPr>
              <a:t>mode</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a:t>
            </a:r>
            <a:endParaRPr kumimoji="1" lang="zh-CN" altLang="en-US" sz="1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cxnSp>
        <p:nvCxnSpPr>
          <p:cNvPr id="6" name="直接连接符 5"/>
          <p:cNvCxnSpPr/>
          <p:nvPr/>
        </p:nvCxnSpPr>
        <p:spPr>
          <a:xfrm>
            <a:off x="3021251" y="1315763"/>
            <a:ext cx="648072" cy="0"/>
          </a:xfrm>
          <a:prstGeom prst="line">
            <a:avLst/>
          </a:prstGeom>
          <a:noFill/>
          <a:ln w="28575" cap="flat" cmpd="sng" algn="ctr">
            <a:solidFill>
              <a:srgbClr val="ED7D31"/>
            </a:solidFill>
            <a:prstDash val="solid"/>
            <a:miter lim="800000"/>
          </a:ln>
          <a:effectLst/>
        </p:spPr>
      </p:cxnSp>
      <p:cxnSp>
        <p:nvCxnSpPr>
          <p:cNvPr id="7" name="直接连接符 6"/>
          <p:cNvCxnSpPr/>
          <p:nvPr/>
        </p:nvCxnSpPr>
        <p:spPr>
          <a:xfrm flipV="1">
            <a:off x="3345287" y="1315763"/>
            <a:ext cx="0" cy="352617"/>
          </a:xfrm>
          <a:prstGeom prst="line">
            <a:avLst/>
          </a:prstGeom>
          <a:noFill/>
          <a:ln w="12700" cap="flat" cmpd="sng" algn="ctr">
            <a:solidFill>
              <a:srgbClr val="4472C4"/>
            </a:solidFill>
            <a:prstDash val="dash"/>
            <a:miter lim="800000"/>
          </a:ln>
          <a:effectLst/>
        </p:spPr>
      </p:cxnSp>
      <p:sp>
        <p:nvSpPr>
          <p:cNvPr id="9" name="矩形 8"/>
          <p:cNvSpPr/>
          <p:nvPr/>
        </p:nvSpPr>
        <p:spPr>
          <a:xfrm>
            <a:off x="2231997" y="5163494"/>
            <a:ext cx="3567911" cy="318027"/>
          </a:xfrm>
          <a:prstGeom prst="rect">
            <a:avLst/>
          </a:prstGeom>
          <a:solidFill>
            <a:srgbClr val="FFC000">
              <a:alpha val="32000"/>
            </a:srgbClr>
          </a:solidFill>
          <a:ln>
            <a:noFill/>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p:cNvSpPr txBox="1"/>
          <p:nvPr/>
        </p:nvSpPr>
        <p:spPr>
          <a:xfrm>
            <a:off x="6960161" y="3812804"/>
            <a:ext cx="4572000" cy="2160240"/>
          </a:xfrm>
          <a:prstGeom prst="rect">
            <a:avLst/>
          </a:prstGeom>
          <a:solidFill>
            <a:srgbClr val="44546A"/>
          </a:solidFill>
        </p:spPr>
        <p:txBody>
          <a:bodyPr wrap="square" rtlCol="0" anchor="ctr" anchorCtr="1">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需要报告错误原因时，可用</a:t>
            </a:r>
            <a:r>
              <a:rPr kumimoji="1" lang="en-US" altLang="zh-CN" sz="1800" b="0" i="0" u="none" strike="noStrike" kern="0" cap="none" spc="0" normalizeH="0" baseline="0" noProof="0" dirty="0" err="1">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perror</a:t>
            </a:r>
            <a:r>
              <a:rPr kumimoji="1" lang="en-US" altLang="zh-CN" sz="1800" b="0" i="0" u="none" strike="noStrike" kern="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a:t>
            </a:r>
            <a:r>
              <a:rPr kumimoji="1" lang="zh-CN" altLang="en-US" sz="1800" b="0" i="0" u="none" strike="noStrike" kern="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函数。</a:t>
            </a:r>
            <a:endParaRPr kumimoji="1" lang="en-US" altLang="zh-CN" sz="1800" b="0" i="0" u="none" strike="noStrike" kern="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rgbClr val="FFC000"/>
                </a:solidFill>
                <a:effectLst/>
                <a:uLnTx/>
                <a:uFillTx/>
                <a:latin typeface="Consolas" panose="020B0609020204030204" pitchFamily="49" charset="0"/>
                <a:ea typeface="隶书" panose="02010509060101010101" pitchFamily="49" charset="-122"/>
                <a:cs typeface="+mn-cs"/>
              </a:rPr>
              <a:t>void</a:t>
            </a:r>
            <a:r>
              <a:rPr kumimoji="1" lang="en-US" altLang="zh-CN" sz="16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 </a:t>
            </a:r>
            <a:r>
              <a:rPr kumimoji="1" lang="en-US" altLang="zh-CN" sz="1600" b="0" i="0" u="none" strike="noStrike" kern="0" cap="none" spc="0" normalizeH="0" baseline="0" noProof="0" dirty="0" err="1">
                <a:ln>
                  <a:noFill/>
                </a:ln>
                <a:solidFill>
                  <a:prstClr val="white">
                    <a:lumMod val="95000"/>
                  </a:prstClr>
                </a:solidFill>
                <a:effectLst/>
                <a:uLnTx/>
                <a:uFillTx/>
                <a:latin typeface="Consolas" panose="020B0609020204030204" pitchFamily="49" charset="0"/>
                <a:ea typeface="隶书" panose="02010509060101010101" pitchFamily="49" charset="-122"/>
                <a:cs typeface="+mn-cs"/>
              </a:rPr>
              <a:t>perror</a:t>
            </a:r>
            <a:r>
              <a:rPr kumimoji="1" lang="en-US" altLang="zh-CN" sz="1600" b="0" i="0" u="none" strike="noStrike" kern="0" cap="none" spc="0" normalizeH="0" baseline="0" noProof="0" dirty="0">
                <a:ln>
                  <a:noFill/>
                </a:ln>
                <a:solidFill>
                  <a:prstClr val="white">
                    <a:lumMod val="95000"/>
                  </a:prstClr>
                </a:solidFill>
                <a:effectLst/>
                <a:uLnTx/>
                <a:uFillTx/>
                <a:latin typeface="Consolas" panose="020B0609020204030204" pitchFamily="49" charset="0"/>
                <a:ea typeface="隶书" panose="02010509060101010101" pitchFamily="49" charset="-122"/>
                <a:cs typeface="+mn-cs"/>
              </a:rPr>
              <a:t>(</a:t>
            </a:r>
            <a:r>
              <a:rPr kumimoji="1" lang="en-US" altLang="zh-CN" sz="1600" b="0" i="0" u="none" strike="noStrike" kern="0" cap="none" spc="0" normalizeH="0" baseline="0" noProof="0" dirty="0" err="1">
                <a:ln>
                  <a:noFill/>
                </a:ln>
                <a:solidFill>
                  <a:srgbClr val="FFC000"/>
                </a:solidFill>
                <a:effectLst/>
                <a:uLnTx/>
                <a:uFillTx/>
                <a:latin typeface="Consolas" panose="020B0609020204030204" pitchFamily="49" charset="0"/>
                <a:ea typeface="隶书" panose="02010509060101010101" pitchFamily="49" charset="-122"/>
                <a:cs typeface="+mn-cs"/>
              </a:rPr>
              <a:t>const</a:t>
            </a:r>
            <a:r>
              <a:rPr kumimoji="1" lang="en-US" altLang="zh-CN" sz="1600" b="0" i="0" u="none" strike="noStrike" kern="0" cap="none" spc="0" normalizeH="0" baseline="0" noProof="0" dirty="0">
                <a:ln>
                  <a:noFill/>
                </a:ln>
                <a:solidFill>
                  <a:srgbClr val="FFC000"/>
                </a:solidFill>
                <a:effectLst/>
                <a:uLnTx/>
                <a:uFillTx/>
                <a:latin typeface="Consolas" panose="020B0609020204030204" pitchFamily="49" charset="0"/>
                <a:ea typeface="隶书" panose="02010509060101010101" pitchFamily="49" charset="-122"/>
                <a:cs typeface="+mn-cs"/>
              </a:rPr>
              <a:t> char* </a:t>
            </a:r>
            <a:r>
              <a:rPr kumimoji="1" lang="en-US" altLang="zh-CN" sz="1600" b="0" i="0" u="none" strike="noStrike" kern="0" cap="none" spc="0" normalizeH="0" baseline="0" noProof="0" dirty="0">
                <a:ln>
                  <a:noFill/>
                </a:ln>
                <a:solidFill>
                  <a:srgbClr val="ED7D31"/>
                </a:solidFill>
                <a:effectLst/>
                <a:uLnTx/>
                <a:uFillTx/>
                <a:latin typeface="Consolas" panose="020B0609020204030204" pitchFamily="49" charset="0"/>
                <a:ea typeface="隶书" panose="02010509060101010101" pitchFamily="49" charset="-122"/>
                <a:cs typeface="+mn-cs"/>
              </a:rPr>
              <a:t>string</a:t>
            </a:r>
            <a:r>
              <a:rPr kumimoji="1" lang="en-US" altLang="zh-CN" sz="1600" b="0" i="0" u="none" strike="noStrike" kern="0" cap="none" spc="0" normalizeH="0" baseline="0" noProof="0" dirty="0">
                <a:ln>
                  <a:noFill/>
                </a:ln>
                <a:solidFill>
                  <a:prstClr val="white">
                    <a:lumMod val="95000"/>
                  </a:prstClr>
                </a:solidFill>
                <a:effectLst/>
                <a:uLnTx/>
                <a:uFillTx/>
                <a:latin typeface="Consolas" panose="020B0609020204030204" pitchFamily="49" charset="0"/>
                <a:ea typeface="隶书" panose="02010509060101010101" pitchFamily="49" charset="-122"/>
                <a:cs typeface="+mn-cs"/>
              </a:rPr>
              <a: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1" lang="en-US" altLang="zh-CN" sz="1600" b="0" i="0" u="none" strike="noStrike" kern="0" cap="none" spc="0" normalizeH="0" baseline="0" noProof="0" dirty="0">
              <a:ln>
                <a:noFill/>
              </a:ln>
              <a:solidFill>
                <a:prstClr val="white">
                  <a:lumMod val="95000"/>
                </a:prstClr>
              </a:solidFill>
              <a:effectLst/>
              <a:uLnTx/>
              <a:uFillTx/>
              <a:latin typeface="Consolas" panose="020B0609020204030204" pitchFamily="49" charset="0"/>
              <a:ea typeface="微软雅黑" panose="020B0503020204020204" pitchFamily="34" charset="-122"/>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如果文件不存在，这段代码输出结果如下：</a:t>
            </a:r>
            <a:endParaRPr kumimoji="1" lang="en-US" altLang="zh-CN" sz="1600" b="0" i="0" u="none" strike="noStrike" kern="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1" lang="en-US" altLang="zh-CN" sz="1600" b="0" i="0" u="none" strike="noStrike" kern="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Can't open </a:t>
            </a:r>
            <a:r>
              <a:rPr kumimoji="1" lang="en-US" altLang="zh-CN" sz="1600" b="0" i="0" u="none" strike="noStrike" kern="0" cap="none" spc="0" normalizeH="0" baseline="0" noProof="0" dirty="0" err="1">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file_a</a:t>
            </a:r>
            <a:r>
              <a:rPr kumimoji="1" lang="en-US" altLang="zh-CN" sz="1600" b="0" i="0" u="none" strike="noStrike" kern="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 No such file or directory </a:t>
            </a:r>
            <a:endParaRPr kumimoji="1" lang="zh-CN" altLang="en-US" sz="1600" b="0" i="0" u="none" strike="noStrike" kern="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p:txBody>
      </p:sp>
      <p:cxnSp>
        <p:nvCxnSpPr>
          <p:cNvPr id="11" name="连接符: 肘形 10"/>
          <p:cNvCxnSpPr>
            <a:cxnSpLocks/>
            <a:stCxn id="9" idx="3"/>
            <a:endCxn id="10" idx="1"/>
          </p:cNvCxnSpPr>
          <p:nvPr/>
        </p:nvCxnSpPr>
        <p:spPr>
          <a:xfrm flipV="1">
            <a:off x="5799908" y="4892924"/>
            <a:ext cx="1160253" cy="429584"/>
          </a:xfrm>
          <a:prstGeom prst="bentConnector3">
            <a:avLst/>
          </a:prstGeom>
          <a:noFill/>
          <a:ln w="6350" cap="flat" cmpd="sng" algn="ctr">
            <a:solidFill>
              <a:srgbClr val="4472C4"/>
            </a:solidFill>
            <a:prstDash val="solid"/>
            <a:miter lim="800000"/>
          </a:ln>
          <a:effectLst/>
        </p:spPr>
      </p:cxnSp>
      <p:cxnSp>
        <p:nvCxnSpPr>
          <p:cNvPr id="14" name="直接连接符 13"/>
          <p:cNvCxnSpPr/>
          <p:nvPr/>
        </p:nvCxnSpPr>
        <p:spPr>
          <a:xfrm>
            <a:off x="3345287" y="1668379"/>
            <a:ext cx="568987"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914274" y="1668379"/>
            <a:ext cx="0" cy="16272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587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ChangeArrowheads="1"/>
          </p:cNvSpPr>
          <p:nvPr/>
        </p:nvSpPr>
        <p:spPr bwMode="auto">
          <a:xfrm>
            <a:off x="600891" y="209551"/>
            <a:ext cx="967658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rPr>
              <a:t>关闭文件</a:t>
            </a:r>
            <a:endParaRPr kumimoji="0" lang="en-US" altLang="zh-CN"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endParaRPr>
          </a:p>
        </p:txBody>
      </p:sp>
      <p:sp>
        <p:nvSpPr>
          <p:cNvPr id="12" name="文本占位符 2"/>
          <p:cNvSpPr txBox="1"/>
          <p:nvPr/>
        </p:nvSpPr>
        <p:spPr bwMode="auto">
          <a:xfrm>
            <a:off x="1862138" y="2133036"/>
            <a:ext cx="8458472" cy="435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265" indent="-342265" algn="l" defTabSz="685800" rtl="0" eaLnBrk="0" fontAlgn="base" hangingPunct="0">
              <a:lnSpc>
                <a:spcPct val="150000"/>
              </a:lnSpc>
              <a:spcBef>
                <a:spcPts val="600"/>
              </a:spcBef>
              <a:spcAft>
                <a:spcPts val="600"/>
              </a:spcAft>
              <a:buClr>
                <a:schemeClr val="accent2"/>
              </a:buClr>
              <a:buFont typeface="Wingdings" panose="05000000000000000000" pitchFamily="2" charset="2"/>
              <a:buChar char="p"/>
              <a:defRPr lang="zh-CN" altLang="en-US" sz="1800" kern="1200" dirty="0" smtClean="0">
                <a:solidFill>
                  <a:schemeClr val="tx1">
                    <a:lumMod val="75000"/>
                    <a:lumOff val="25000"/>
                  </a:schemeClr>
                </a:solidFill>
                <a:latin typeface="+mn-lt"/>
                <a:ea typeface="+mn-ea"/>
                <a:cs typeface="+mn-cs"/>
              </a:defRPr>
            </a:lvl1pPr>
            <a:lvl2pPr marL="514350" indent="-171450" algn="l" defTabSz="685800" rtl="0" eaLnBrk="0" fontAlgn="base" hangingPunct="0">
              <a:lnSpc>
                <a:spcPct val="130000"/>
              </a:lnSpc>
              <a:spcBef>
                <a:spcPts val="600"/>
              </a:spcBef>
              <a:spcAft>
                <a:spcPts val="600"/>
              </a:spcAft>
              <a:buClr>
                <a:schemeClr val="accent2"/>
              </a:buClr>
              <a:buFont typeface="Wingdings" panose="05000000000000000000" pitchFamily="2" charset="2"/>
              <a:buChar char="n"/>
              <a:defRPr sz="1600" kern="1200">
                <a:solidFill>
                  <a:schemeClr val="tx1"/>
                </a:solidFill>
                <a:latin typeface="+mn-lt"/>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Clr>
                <a:schemeClr val="accent2"/>
              </a:buClr>
              <a:buFont typeface="Wingdings" panose="05000000000000000000" pitchFamily="2" charset="2"/>
              <a:buChar char="Ø"/>
              <a:defRPr sz="1400" kern="1200">
                <a:solidFill>
                  <a:schemeClr val="tx1">
                    <a:lumMod val="65000"/>
                    <a:lumOff val="35000"/>
                  </a:schemeClr>
                </a:solidFill>
                <a:latin typeface="+mn-lt"/>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265" marR="0" lvl="0" indent="-342265" algn="l" defTabSz="685800" rtl="0" eaLnBrk="0" fontAlgn="base" latinLnBrk="0" hangingPunct="0">
              <a:lnSpc>
                <a:spcPct val="100000"/>
              </a:lnSpc>
              <a:spcBef>
                <a:spcPts val="600"/>
              </a:spcBef>
              <a:spcAft>
                <a:spcPts val="600"/>
              </a:spcAft>
              <a:buClr>
                <a:srgbClr val="44546A"/>
              </a:buClr>
              <a:buSzPct val="70000"/>
              <a:buFont typeface="Wingdings" panose="05000000000000000000" pitchFamily="2" charset="2"/>
              <a:buChar char="u"/>
              <a:tabLst/>
              <a:defRPr/>
            </a:pPr>
            <a:r>
              <a:rPr kumimoji="0" lang="en-US" altLang="zh-CN" sz="2400" b="0" i="0" u="none" strike="noStrike" kern="1200" cap="none" spc="0" normalizeH="0" baseline="0" noProof="0" dirty="0" err="1">
                <a:ln>
                  <a:noFill/>
                </a:ln>
                <a:solidFill>
                  <a:srgbClr val="ED7D31"/>
                </a:solidFill>
                <a:effectLst/>
                <a:uLnTx/>
                <a:uFillTx/>
                <a:latin typeface="Arial" panose="020B0604020202020204"/>
                <a:ea typeface="微软雅黑" panose="020B0503020204020204" pitchFamily="34" charset="-122"/>
                <a:cs typeface="+mn-cs"/>
              </a:rPr>
              <a:t>fp</a:t>
            </a:r>
            <a:r>
              <a:rPr kumimoji="0" lang="zh-CN" altLang="en-US" sz="24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是打开文件时得到的指针，指向被打开的文件。</a:t>
            </a:r>
          </a:p>
          <a:p>
            <a:pPr marL="342265" marR="0" lvl="0" indent="-342265" algn="l" defTabSz="685800" rtl="0" eaLnBrk="0" fontAlgn="base" latinLnBrk="0" hangingPunct="0">
              <a:lnSpc>
                <a:spcPct val="100000"/>
              </a:lnSpc>
              <a:spcBef>
                <a:spcPts val="600"/>
              </a:spcBef>
              <a:spcAft>
                <a:spcPts val="600"/>
              </a:spcAft>
              <a:buClr>
                <a:srgbClr val="44546A"/>
              </a:buClr>
              <a:buSzPct val="70000"/>
              <a:buFont typeface="Wingdings" panose="05000000000000000000" pitchFamily="2" charset="2"/>
              <a:buChar char="u"/>
              <a:tabLst/>
              <a:defRPr/>
            </a:pPr>
            <a:r>
              <a:rPr kumimoji="0" lang="zh-CN" altLang="en-US" sz="2400" b="0" i="0" u="none" strike="noStrike" kern="1200" cap="none" spc="0" normalizeH="0" baseline="0" noProof="0" dirty="0">
                <a:ln>
                  <a:noFill/>
                </a:ln>
                <a:solidFill>
                  <a:srgbClr val="ED7D31"/>
                </a:solidFill>
                <a:effectLst/>
                <a:uLnTx/>
                <a:uFillTx/>
                <a:latin typeface="Arial" panose="020B0604020202020204"/>
                <a:ea typeface="微软雅黑" panose="020B0503020204020204" pitchFamily="34" charset="-122"/>
                <a:cs typeface="+mn-cs"/>
              </a:rPr>
              <a:t>功能：</a:t>
            </a:r>
            <a:r>
              <a:rPr kumimoji="0" lang="zh-CN" altLang="en-US" sz="24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关闭</a:t>
            </a:r>
            <a:r>
              <a:rPr kumimoji="0" lang="en-US" altLang="zh-CN" sz="2400" b="0" i="0" u="none" strike="noStrike" kern="1200" cap="none" spc="0" normalizeH="0" baseline="0" noProof="0" dirty="0" err="1">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fp</a:t>
            </a:r>
            <a:r>
              <a:rPr kumimoji="0" lang="zh-CN" altLang="en-US" sz="24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指向的文件，使文件指针与文件“脱钩”，释放文件结构体和文件指针</a:t>
            </a:r>
          </a:p>
          <a:p>
            <a:pPr marL="342265" marR="0" lvl="0" indent="-342265" algn="l" defTabSz="685800" rtl="0" eaLnBrk="0" fontAlgn="base" latinLnBrk="0" hangingPunct="0">
              <a:lnSpc>
                <a:spcPct val="100000"/>
              </a:lnSpc>
              <a:spcBef>
                <a:spcPts val="600"/>
              </a:spcBef>
              <a:spcAft>
                <a:spcPts val="600"/>
              </a:spcAft>
              <a:buClr>
                <a:srgbClr val="44546A"/>
              </a:buClr>
              <a:buSzPct val="70000"/>
              <a:buFont typeface="Wingdings" panose="05000000000000000000" pitchFamily="2" charset="2"/>
              <a:buChar char="u"/>
              <a:tabLst/>
              <a:defRPr/>
            </a:pPr>
            <a:r>
              <a:rPr kumimoji="0" lang="zh-CN" altLang="en-US" sz="2400" b="0" i="0" u="none" strike="noStrike" kern="1200" cap="none" spc="0" normalizeH="0" baseline="0" noProof="0" dirty="0">
                <a:ln>
                  <a:noFill/>
                </a:ln>
                <a:solidFill>
                  <a:srgbClr val="ED7D31"/>
                </a:solidFill>
                <a:effectLst/>
                <a:uLnTx/>
                <a:uFillTx/>
                <a:latin typeface="Arial" panose="020B0604020202020204"/>
                <a:ea typeface="微软雅黑" panose="020B0503020204020204" pitchFamily="34" charset="-122"/>
                <a:cs typeface="+mn-cs"/>
              </a:rPr>
              <a:t>返回值：</a:t>
            </a:r>
            <a:r>
              <a:rPr kumimoji="0" lang="zh-CN" altLang="en-US" sz="2400" b="0" i="0" u="none" strike="noStrike" kern="1200" cap="none" spc="0" normalizeH="0" baseline="0" noProof="0" dirty="0">
                <a:ln>
                  <a:noFill/>
                </a:ln>
                <a:solidFill>
                  <a:sysClr val="windowText" lastClr="000000">
                    <a:lumMod val="75000"/>
                    <a:lumOff val="25000"/>
                  </a:sysClr>
                </a:solidFill>
                <a:effectLst/>
                <a:uLnTx/>
                <a:uFillTx/>
                <a:latin typeface="宋体" panose="02010600030101010101" pitchFamily="2" charset="-122"/>
                <a:ea typeface="微软雅黑" panose="020B0503020204020204" pitchFamily="34" charset="-122"/>
                <a:cs typeface="+mn-cs"/>
              </a:rPr>
              <a:t>正常关闭为</a:t>
            </a:r>
            <a:r>
              <a:rPr kumimoji="0" lang="en-US" altLang="zh-CN" sz="2400" b="0" i="0" u="none" strike="noStrike" kern="1200" cap="none" spc="0" normalizeH="0" baseline="0" noProof="0" dirty="0">
                <a:ln>
                  <a:noFill/>
                </a:ln>
                <a:solidFill>
                  <a:sysClr val="windowText" lastClr="000000">
                    <a:lumMod val="75000"/>
                    <a:lumOff val="25000"/>
                  </a:sysClr>
                </a:solidFill>
                <a:effectLst/>
                <a:uLnTx/>
                <a:uFillTx/>
                <a:latin typeface="宋体" panose="02010600030101010101" pitchFamily="2" charset="-122"/>
                <a:ea typeface="微软雅黑" panose="020B0503020204020204" pitchFamily="34" charset="-122"/>
                <a:cs typeface="+mn-cs"/>
              </a:rPr>
              <a:t>0</a:t>
            </a:r>
            <a:r>
              <a:rPr kumimoji="0" lang="zh-CN" altLang="en-US" sz="2400" b="0" i="0" u="none" strike="noStrike" kern="1200" cap="none" spc="0" normalizeH="0" baseline="0" noProof="0" dirty="0">
                <a:ln>
                  <a:noFill/>
                </a:ln>
                <a:solidFill>
                  <a:sysClr val="windowText" lastClr="000000">
                    <a:lumMod val="75000"/>
                    <a:lumOff val="25000"/>
                  </a:sysClr>
                </a:solidFill>
                <a:effectLst/>
                <a:uLnTx/>
                <a:uFillTx/>
                <a:latin typeface="宋体" panose="02010600030101010101" pitchFamily="2" charset="-122"/>
                <a:ea typeface="微软雅黑" panose="020B0503020204020204" pitchFamily="34" charset="-122"/>
                <a:cs typeface="+mn-cs"/>
              </a:rPr>
              <a:t>；出错时</a:t>
            </a:r>
            <a:r>
              <a:rPr kumimoji="0" lang="en-US" altLang="zh-CN" sz="2400" b="0" i="0" u="none" strike="noStrike" kern="1200" cap="none" spc="0" normalizeH="0" baseline="0" noProof="0" dirty="0">
                <a:ln>
                  <a:noFill/>
                </a:ln>
                <a:solidFill>
                  <a:sysClr val="windowText" lastClr="000000">
                    <a:lumMod val="75000"/>
                    <a:lumOff val="25000"/>
                  </a:sysClr>
                </a:solidFill>
                <a:effectLst/>
                <a:uLnTx/>
                <a:uFillTx/>
                <a:latin typeface="宋体" panose="02010600030101010101" pitchFamily="2"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ysClr val="windowText" lastClr="000000">
                    <a:lumMod val="75000"/>
                    <a:lumOff val="25000"/>
                  </a:sysClr>
                </a:solidFill>
                <a:effectLst/>
                <a:uLnTx/>
                <a:uFillTx/>
                <a:latin typeface="宋体" panose="02010600030101010101" pitchFamily="2" charset="-122"/>
                <a:ea typeface="微软雅黑" panose="020B0503020204020204" pitchFamily="34" charset="-122"/>
                <a:cs typeface="+mn-cs"/>
              </a:rPr>
              <a:t>非</a:t>
            </a:r>
            <a:r>
              <a:rPr kumimoji="0" lang="en-US" altLang="zh-CN" sz="2400" b="0" i="0" u="none" strike="noStrike" kern="1200" cap="none" spc="0" normalizeH="0" baseline="0" noProof="0" dirty="0">
                <a:ln>
                  <a:noFill/>
                </a:ln>
                <a:solidFill>
                  <a:sysClr val="windowText" lastClr="000000">
                    <a:lumMod val="75000"/>
                    <a:lumOff val="25000"/>
                  </a:sysClr>
                </a:solidFill>
                <a:effectLst/>
                <a:uLnTx/>
                <a:uFillTx/>
                <a:latin typeface="宋体" panose="02010600030101010101" pitchFamily="2" charset="-122"/>
                <a:ea typeface="微软雅黑" panose="020B0503020204020204" pitchFamily="34" charset="-122"/>
                <a:cs typeface="+mn-cs"/>
              </a:rPr>
              <a:t>0</a:t>
            </a:r>
          </a:p>
          <a:p>
            <a:pPr marL="342265" marR="0" lvl="0" indent="-342265" algn="l" defTabSz="685800" rtl="0" eaLnBrk="0" fontAlgn="base" latinLnBrk="0" hangingPunct="0">
              <a:lnSpc>
                <a:spcPct val="100000"/>
              </a:lnSpc>
              <a:spcBef>
                <a:spcPts val="600"/>
              </a:spcBef>
              <a:spcAft>
                <a:spcPts val="600"/>
              </a:spcAft>
              <a:buClr>
                <a:srgbClr val="44546A"/>
              </a:buClr>
              <a:buSzPct val="70000"/>
              <a:buFont typeface="Wingdings" panose="05000000000000000000" pitchFamily="2" charset="2"/>
              <a:buChar char="u"/>
              <a:tabLst/>
              <a:defRPr/>
            </a:pPr>
            <a:endParaRPr kumimoji="0" lang="en-US" altLang="zh-CN" sz="2400" b="0" i="0" u="none" strike="noStrike" kern="1200" cap="none" spc="0" normalizeH="0" baseline="0" noProof="0" dirty="0">
              <a:ln>
                <a:noFill/>
              </a:ln>
              <a:solidFill>
                <a:srgbClr val="FF0000"/>
              </a:solidFill>
              <a:effectLst/>
              <a:uLnTx/>
              <a:uFillTx/>
              <a:latin typeface="宋体" panose="02010600030101010101" pitchFamily="2" charset="-122"/>
              <a:ea typeface="微软雅黑" panose="020B0503020204020204" pitchFamily="34" charset="-122"/>
              <a:cs typeface="+mn-cs"/>
            </a:endParaRPr>
          </a:p>
          <a:p>
            <a:pPr marL="342265" marR="0" lvl="0" indent="-342265" algn="l" defTabSz="685800" rtl="0" eaLnBrk="0" fontAlgn="base" latinLnBrk="0" hangingPunct="0">
              <a:lnSpc>
                <a:spcPct val="100000"/>
              </a:lnSpc>
              <a:spcBef>
                <a:spcPts val="600"/>
              </a:spcBef>
              <a:spcAft>
                <a:spcPts val="600"/>
              </a:spcAft>
              <a:buClr>
                <a:srgbClr val="44546A"/>
              </a:buClr>
              <a:buSzPct val="70000"/>
              <a:buFont typeface="Wingdings" panose="05000000000000000000" pitchFamily="2" charset="2"/>
              <a:buChar char="u"/>
              <a:tabLst/>
              <a:defRPr/>
            </a:pPr>
            <a:r>
              <a:rPr kumimoji="0" lang="zh-CN" altLang="en-US" sz="2400" b="1"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rPr>
              <a:t>不关闭文件可能会丢失数据</a:t>
            </a:r>
            <a:endParaRPr kumimoji="0" lang="en-US" altLang="zh-CN" sz="2400" b="1"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endParaRPr>
          </a:p>
          <a:p>
            <a:pPr marL="342265" marR="0" lvl="0" indent="-342265" algn="l" defTabSz="685800" rtl="0" eaLnBrk="0" fontAlgn="base" latinLnBrk="0" hangingPunct="0">
              <a:lnSpc>
                <a:spcPct val="100000"/>
              </a:lnSpc>
              <a:spcBef>
                <a:spcPts val="600"/>
              </a:spcBef>
              <a:spcAft>
                <a:spcPts val="600"/>
              </a:spcAft>
              <a:buClr>
                <a:srgbClr val="44546A"/>
              </a:buClr>
              <a:buSzPct val="70000"/>
              <a:buFont typeface="Wingdings" panose="05000000000000000000" pitchFamily="2" charset="2"/>
              <a:buChar char="u"/>
              <a:tabLst/>
              <a:defRPr/>
            </a:pPr>
            <a:r>
              <a:rPr kumimoji="0" lang="zh-CN" altLang="en-US" sz="20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一般的文件操作函数都是有缓冲的，对文件内容的操作是在内存中进行的，不一定及时写入硬盘，只有关闭文件后才确保正确地写入到硬盘中</a:t>
            </a:r>
            <a:endParaRPr kumimoji="0" lang="zh-CN" altLang="en-US" sz="2000" b="1" i="0" u="none" strike="noStrike" kern="1200" cap="none" spc="0" normalizeH="0" baseline="0" noProof="0" dirty="0">
              <a:ln>
                <a:noFill/>
              </a:ln>
              <a:solidFill>
                <a:srgbClr val="ED7D31"/>
              </a:solidFill>
              <a:effectLst/>
              <a:uLnTx/>
              <a:uFillTx/>
              <a:latin typeface="Arial" panose="020B0604020202020204"/>
              <a:ea typeface="微软雅黑" panose="020B0503020204020204" pitchFamily="34" charset="-122"/>
              <a:cs typeface="+mn-cs"/>
            </a:endParaRPr>
          </a:p>
        </p:txBody>
      </p:sp>
      <p:sp>
        <p:nvSpPr>
          <p:cNvPr id="13" name="矩形 12"/>
          <p:cNvSpPr/>
          <p:nvPr/>
        </p:nvSpPr>
        <p:spPr>
          <a:xfrm>
            <a:off x="1524000" y="1138641"/>
            <a:ext cx="9144000" cy="532708"/>
          </a:xfrm>
          <a:prstGeom prst="rect">
            <a:avLst/>
          </a:prstGeom>
          <a:solidFill>
            <a:srgbClr val="5B9BD5">
              <a:lumMod val="40000"/>
              <a:lumOff val="60000"/>
            </a:srgbClr>
          </a:solidFill>
          <a:ln>
            <a:solidFill>
              <a:srgbClr val="5B9BD5">
                <a:lumMod val="60000"/>
                <a:lumOff val="40000"/>
              </a:srgbClr>
            </a:solidFill>
          </a:ln>
        </p:spPr>
        <p:txBody>
          <a:bodyPr rtlCol="0" anchor="ctr" anchorCtr="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rgbClr val="0000FF"/>
                </a:solidFill>
                <a:effectLst/>
                <a:uLnTx/>
                <a:uFillTx/>
                <a:latin typeface="Consolas" panose="020B0609020204030204" pitchFamily="49" charset="0"/>
                <a:ea typeface="隶书" panose="02010509060101010101" pitchFamily="49" charset="-122"/>
                <a:cs typeface="+mn-cs"/>
              </a:rPr>
              <a:t>int </a:t>
            </a:r>
            <a:r>
              <a:rPr kumimoji="1" lang="en-US" altLang="zh-CN" sz="1800" b="0" i="0" u="none" strike="noStrike" kern="0" cap="none" spc="0" normalizeH="0" baseline="0" noProof="0" dirty="0" err="1">
                <a:ln>
                  <a:noFill/>
                </a:ln>
                <a:solidFill>
                  <a:srgbClr val="000000"/>
                </a:solidFill>
                <a:effectLst/>
                <a:uLnTx/>
                <a:uFillTx/>
                <a:latin typeface="Consolas" panose="020B0609020204030204" pitchFamily="49" charset="0"/>
                <a:ea typeface="隶书" panose="02010509060101010101" pitchFamily="49" charset="-122"/>
                <a:cs typeface="+mn-cs"/>
              </a:rPr>
              <a:t>fclose</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a:t>
            </a:r>
            <a:r>
              <a:rPr kumimoji="1" lang="en-US" altLang="zh-CN" sz="1800" b="0" i="0" u="none" strike="noStrike" kern="0" cap="none" spc="0" normalizeH="0" baseline="0" noProof="0" dirty="0">
                <a:ln>
                  <a:noFill/>
                </a:ln>
                <a:solidFill>
                  <a:srgbClr val="2B91AF"/>
                </a:solidFill>
                <a:effectLst/>
                <a:uLnTx/>
                <a:uFillTx/>
                <a:latin typeface="Consolas" panose="020B0609020204030204" pitchFamily="49" charset="0"/>
                <a:ea typeface="隶书" panose="02010509060101010101" pitchFamily="49" charset="-122"/>
                <a:cs typeface="+mn-cs"/>
              </a:rPr>
              <a:t>FILE</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 </a:t>
            </a:r>
            <a:r>
              <a:rPr kumimoji="1" lang="en-US" altLang="zh-CN" sz="1800" b="0" i="0" u="none" strike="noStrike" kern="0" cap="none" spc="0" normalizeH="0" baseline="0" noProof="0" dirty="0" err="1">
                <a:ln>
                  <a:noFill/>
                </a:ln>
                <a:solidFill>
                  <a:srgbClr val="808080"/>
                </a:solidFill>
                <a:effectLst/>
                <a:uLnTx/>
                <a:uFillTx/>
                <a:latin typeface="Consolas" panose="020B0609020204030204" pitchFamily="49" charset="0"/>
                <a:ea typeface="隶书" panose="02010509060101010101" pitchFamily="49" charset="-122"/>
                <a:cs typeface="+mn-cs"/>
              </a:rPr>
              <a:t>fp</a:t>
            </a:r>
            <a:r>
              <a:rPr kumimoji="1" lang="en-US" altLang="zh-CN" sz="1800" b="0" i="0" u="none" strike="noStrike" kern="0" cap="none" spc="0" normalizeH="0" baseline="0" noProof="0" dirty="0">
                <a:ln>
                  <a:noFill/>
                </a:ln>
                <a:solidFill>
                  <a:srgbClr val="000000"/>
                </a:solidFill>
                <a:effectLst/>
                <a:uLnTx/>
                <a:uFillTx/>
                <a:latin typeface="Consolas" panose="020B0609020204030204" pitchFamily="49" charset="0"/>
                <a:ea typeface="隶书" panose="02010509060101010101" pitchFamily="49" charset="-122"/>
                <a:cs typeface="+mn-cs"/>
              </a:rPr>
              <a:t>);</a:t>
            </a:r>
            <a:endParaRPr kumimoji="1" lang="zh-CN" altLang="en-US" sz="1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cxnSp>
        <p:nvCxnSpPr>
          <p:cNvPr id="14" name="直接连接符 13"/>
          <p:cNvCxnSpPr/>
          <p:nvPr/>
        </p:nvCxnSpPr>
        <p:spPr>
          <a:xfrm>
            <a:off x="6928193" y="1578279"/>
            <a:ext cx="288032" cy="0"/>
          </a:xfrm>
          <a:prstGeom prst="line">
            <a:avLst/>
          </a:prstGeom>
          <a:noFill/>
          <a:ln w="28575" cap="flat" cmpd="sng" algn="ctr">
            <a:solidFill>
              <a:srgbClr val="ED7D31"/>
            </a:solidFill>
            <a:prstDash val="solid"/>
            <a:miter lim="800000"/>
          </a:ln>
          <a:effectLst/>
        </p:spPr>
      </p:cxnSp>
      <p:cxnSp>
        <p:nvCxnSpPr>
          <p:cNvPr id="15" name="直接连接符 14"/>
          <p:cNvCxnSpPr/>
          <p:nvPr/>
        </p:nvCxnSpPr>
        <p:spPr>
          <a:xfrm flipV="1">
            <a:off x="2711624" y="1938319"/>
            <a:ext cx="0" cy="194718"/>
          </a:xfrm>
          <a:prstGeom prst="line">
            <a:avLst/>
          </a:prstGeom>
          <a:noFill/>
          <a:ln w="12700" cap="flat" cmpd="sng" algn="ctr">
            <a:solidFill>
              <a:srgbClr val="4472C4"/>
            </a:solidFill>
            <a:prstDash val="dash"/>
            <a:miter lim="800000"/>
          </a:ln>
          <a:effectLst/>
        </p:spPr>
      </p:cxnSp>
      <p:cxnSp>
        <p:nvCxnSpPr>
          <p:cNvPr id="16" name="直接连接符 15"/>
          <p:cNvCxnSpPr/>
          <p:nvPr/>
        </p:nvCxnSpPr>
        <p:spPr>
          <a:xfrm>
            <a:off x="2734469" y="1938319"/>
            <a:ext cx="4318976" cy="0"/>
          </a:xfrm>
          <a:prstGeom prst="line">
            <a:avLst/>
          </a:prstGeom>
          <a:noFill/>
          <a:ln w="12700" cap="flat" cmpd="sng" algn="ctr">
            <a:solidFill>
              <a:srgbClr val="4472C4"/>
            </a:solidFill>
            <a:prstDash val="dash"/>
            <a:miter lim="800000"/>
          </a:ln>
          <a:effectLst/>
        </p:spPr>
      </p:cxnSp>
      <p:cxnSp>
        <p:nvCxnSpPr>
          <p:cNvPr id="17" name="直接连接符 16"/>
          <p:cNvCxnSpPr/>
          <p:nvPr/>
        </p:nvCxnSpPr>
        <p:spPr>
          <a:xfrm flipV="1">
            <a:off x="7053445" y="1578279"/>
            <a:ext cx="0" cy="360040"/>
          </a:xfrm>
          <a:prstGeom prst="line">
            <a:avLst/>
          </a:prstGeom>
          <a:noFill/>
          <a:ln w="12700" cap="flat" cmpd="sng" algn="ctr">
            <a:solidFill>
              <a:srgbClr val="4472C4"/>
            </a:solidFill>
            <a:prstDash val="dash"/>
            <a:miter lim="800000"/>
          </a:ln>
          <a:effectLst/>
        </p:spPr>
      </p:cxnSp>
    </p:spTree>
    <p:extLst>
      <p:ext uri="{BB962C8B-B14F-4D97-AF65-F5344CB8AC3E}">
        <p14:creationId xmlns:p14="http://schemas.microsoft.com/office/powerpoint/2010/main" val="1761020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ChangeArrowheads="1"/>
          </p:cNvSpPr>
          <p:nvPr/>
        </p:nvSpPr>
        <p:spPr bwMode="auto">
          <a:xfrm>
            <a:off x="609601" y="209551"/>
            <a:ext cx="9667876"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rPr>
              <a:t>*文件操作函数（一）</a:t>
            </a:r>
            <a:endParaRPr kumimoji="0" lang="en-US" altLang="zh-CN"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endParaRPr>
          </a:p>
        </p:txBody>
      </p:sp>
      <p:graphicFrame>
        <p:nvGraphicFramePr>
          <p:cNvPr id="7" name="表格 6"/>
          <p:cNvGraphicFramePr>
            <a:graphicFrameLocks noGrp="1"/>
          </p:cNvGraphicFramePr>
          <p:nvPr/>
        </p:nvGraphicFramePr>
        <p:xfrm>
          <a:off x="809897" y="1087432"/>
          <a:ext cx="10528663" cy="5328920"/>
        </p:xfrm>
        <a:graphic>
          <a:graphicData uri="http://schemas.openxmlformats.org/drawingml/2006/table">
            <a:tbl>
              <a:tblPr firstRow="1" bandRow="1"/>
              <a:tblGrid>
                <a:gridCol w="5021358">
                  <a:extLst>
                    <a:ext uri="{9D8B030D-6E8A-4147-A177-3AD203B41FA5}">
                      <a16:colId xmlns:a16="http://schemas.microsoft.com/office/drawing/2014/main" val="20000"/>
                    </a:ext>
                  </a:extLst>
                </a:gridCol>
                <a:gridCol w="5507305">
                  <a:extLst>
                    <a:ext uri="{9D8B030D-6E8A-4147-A177-3AD203B41FA5}">
                      <a16:colId xmlns:a16="http://schemas.microsoft.com/office/drawing/2014/main" val="20001"/>
                    </a:ext>
                  </a:extLst>
                </a:gridCol>
              </a:tblGrid>
              <a:tr h="370840">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zh-CN" altLang="en-US" sz="1800" dirty="0"/>
                        <a:t>函数原型</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zh-CN" altLang="en-US" sz="1800" dirty="0"/>
                        <a:t>函数功能</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400" dirty="0">
                          <a:solidFill>
                            <a:srgbClr val="2B91AF"/>
                          </a:solidFill>
                          <a:latin typeface="Consolas" panose="020B0609020204030204" pitchFamily="49" charset="0"/>
                        </a:rPr>
                        <a:t>FILE</a:t>
                      </a:r>
                      <a:r>
                        <a:rPr lang="en-US" altLang="zh-CN" sz="1400" dirty="0">
                          <a:solidFill>
                            <a:srgbClr val="000000"/>
                          </a:solidFill>
                          <a:latin typeface="Consolas" panose="020B0609020204030204" pitchFamily="49" charset="0"/>
                        </a:rPr>
                        <a:t>* </a:t>
                      </a:r>
                      <a:r>
                        <a:rPr lang="en-US" altLang="zh-CN" sz="1400" dirty="0" err="1">
                          <a:solidFill>
                            <a:srgbClr val="000000"/>
                          </a:solidFill>
                          <a:latin typeface="Consolas" panose="020B0609020204030204" pitchFamily="49" charset="0"/>
                        </a:rPr>
                        <a:t>fopen</a:t>
                      </a:r>
                      <a:r>
                        <a:rPr lang="en-US" altLang="zh-CN" sz="1400" dirty="0">
                          <a:solidFill>
                            <a:srgbClr val="000000"/>
                          </a:solidFill>
                          <a:latin typeface="Consolas" panose="020B0609020204030204" pitchFamily="49" charset="0"/>
                        </a:rPr>
                        <a:t>(</a:t>
                      </a:r>
                      <a:r>
                        <a:rPr lang="en-US" altLang="zh-CN" sz="1400" dirty="0" err="1">
                          <a:solidFill>
                            <a:srgbClr val="0000FF"/>
                          </a:solidFill>
                          <a:latin typeface="Consolas" panose="020B0609020204030204" pitchFamily="49" charset="0"/>
                        </a:rPr>
                        <a:t>const</a:t>
                      </a:r>
                      <a:r>
                        <a:rPr lang="en-US" altLang="zh-CN" sz="1400" dirty="0">
                          <a:solidFill>
                            <a:srgbClr val="000000"/>
                          </a:solidFill>
                          <a:latin typeface="Consolas" panose="020B0609020204030204" pitchFamily="49" charset="0"/>
                        </a:rPr>
                        <a:t> </a:t>
                      </a:r>
                      <a:r>
                        <a:rPr lang="en-US" altLang="zh-CN" sz="1400" dirty="0">
                          <a:solidFill>
                            <a:srgbClr val="0000FF"/>
                          </a:solidFill>
                          <a:latin typeface="Consolas" panose="020B0609020204030204" pitchFamily="49" charset="0"/>
                        </a:rPr>
                        <a:t>char</a:t>
                      </a:r>
                      <a:r>
                        <a:rPr lang="en-US" altLang="zh-CN" sz="1400" dirty="0">
                          <a:solidFill>
                            <a:srgbClr val="000000"/>
                          </a:solidFill>
                          <a:latin typeface="Consolas" panose="020B0609020204030204" pitchFamily="49" charset="0"/>
                        </a:rPr>
                        <a:t>* </a:t>
                      </a:r>
                      <a:r>
                        <a:rPr lang="en-US" altLang="zh-CN" sz="1400" dirty="0">
                          <a:solidFill>
                            <a:srgbClr val="808080"/>
                          </a:solidFill>
                          <a:latin typeface="Consolas" panose="020B0609020204030204" pitchFamily="49" charset="0"/>
                        </a:rPr>
                        <a:t>path</a:t>
                      </a:r>
                      <a:r>
                        <a:rPr lang="en-US" altLang="zh-CN" sz="1400" dirty="0">
                          <a:solidFill>
                            <a:srgbClr val="000000"/>
                          </a:solidFill>
                          <a:latin typeface="Consolas" panose="020B0609020204030204" pitchFamily="49" charset="0"/>
                        </a:rPr>
                        <a:t>, </a:t>
                      </a:r>
                      <a:r>
                        <a:rPr lang="en-US" altLang="zh-CN" sz="1400" dirty="0" err="1">
                          <a:solidFill>
                            <a:srgbClr val="0000FF"/>
                          </a:solidFill>
                          <a:latin typeface="Consolas" panose="020B0609020204030204" pitchFamily="49" charset="0"/>
                        </a:rPr>
                        <a:t>const</a:t>
                      </a:r>
                      <a:r>
                        <a:rPr lang="en-US" altLang="zh-CN" sz="1400" dirty="0">
                          <a:solidFill>
                            <a:srgbClr val="000000"/>
                          </a:solidFill>
                          <a:latin typeface="Consolas" panose="020B0609020204030204" pitchFamily="49" charset="0"/>
                        </a:rPr>
                        <a:t> </a:t>
                      </a:r>
                      <a:r>
                        <a:rPr lang="en-US" altLang="zh-CN" sz="1400" dirty="0">
                          <a:solidFill>
                            <a:srgbClr val="0000FF"/>
                          </a:solidFill>
                          <a:latin typeface="Consolas" panose="020B0609020204030204" pitchFamily="49" charset="0"/>
                        </a:rPr>
                        <a:t>char</a:t>
                      </a:r>
                      <a:r>
                        <a:rPr lang="en-US" altLang="zh-CN" sz="1400" dirty="0">
                          <a:solidFill>
                            <a:srgbClr val="000000"/>
                          </a:solidFill>
                          <a:latin typeface="Consolas" panose="020B0609020204030204" pitchFamily="49" charset="0"/>
                        </a:rPr>
                        <a:t>* </a:t>
                      </a:r>
                      <a:r>
                        <a:rPr lang="en-US" altLang="zh-CN" sz="1400" dirty="0">
                          <a:solidFill>
                            <a:srgbClr val="808080"/>
                          </a:solidFill>
                          <a:latin typeface="Consolas" panose="020B0609020204030204" pitchFamily="49" charset="0"/>
                        </a:rPr>
                        <a:t>mode</a:t>
                      </a:r>
                      <a:r>
                        <a:rPr lang="en-US" altLang="zh-CN" sz="1400" dirty="0">
                          <a:solidFill>
                            <a:srgbClr val="000000"/>
                          </a:solidFill>
                          <a:latin typeface="Consolas" panose="020B0609020204030204" pitchFamily="49" charset="0"/>
                        </a:rPr>
                        <a:t>)</a:t>
                      </a:r>
                      <a:endParaRPr lang="zh-CN" altLang="en-US" sz="1400" dirty="0"/>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4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800" dirty="0"/>
                        <a:t>打开由</a:t>
                      </a:r>
                      <a:r>
                        <a:rPr lang="en-US" altLang="zh-CN" sz="1800" dirty="0"/>
                        <a:t>path</a:t>
                      </a:r>
                      <a:r>
                        <a:rPr lang="zh-CN" altLang="en-US" sz="1800" dirty="0"/>
                        <a:t>指定的文件，成功时返回字符流指针，否则返回</a:t>
                      </a:r>
                      <a:r>
                        <a:rPr lang="en-US" altLang="zh-CN" sz="1800" dirty="0"/>
                        <a:t>NULL</a:t>
                      </a:r>
                      <a:r>
                        <a:rPr lang="zh-CN" altLang="en-US" sz="1800" dirty="0"/>
                        <a:t>。此后对该指定文件的读写均通过本函数返回的字符流指针进行</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4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400" dirty="0">
                          <a:solidFill>
                            <a:srgbClr val="0000FF"/>
                          </a:solidFill>
                          <a:latin typeface="Consolas" panose="020B0609020204030204" pitchFamily="49" charset="0"/>
                        </a:rPr>
                        <a:t>int </a:t>
                      </a:r>
                      <a:r>
                        <a:rPr lang="en-US" altLang="zh-CN" sz="1400" dirty="0" err="1">
                          <a:solidFill>
                            <a:srgbClr val="000000"/>
                          </a:solidFill>
                          <a:latin typeface="Consolas" panose="020B0609020204030204" pitchFamily="49" charset="0"/>
                        </a:rPr>
                        <a:t>fclose</a:t>
                      </a:r>
                      <a:r>
                        <a:rPr lang="en-US" altLang="zh-CN" sz="1400" dirty="0">
                          <a:solidFill>
                            <a:srgbClr val="000000"/>
                          </a:solidFill>
                          <a:latin typeface="Consolas" panose="020B0609020204030204" pitchFamily="49" charset="0"/>
                        </a:rPr>
                        <a:t>(</a:t>
                      </a:r>
                      <a:r>
                        <a:rPr lang="en-US" altLang="zh-CN" sz="1400" dirty="0">
                          <a:solidFill>
                            <a:srgbClr val="2B91AF"/>
                          </a:solidFill>
                          <a:latin typeface="Consolas" panose="020B0609020204030204" pitchFamily="49" charset="0"/>
                        </a:rPr>
                        <a:t>FILE</a:t>
                      </a:r>
                      <a:r>
                        <a:rPr lang="en-US" altLang="zh-CN" sz="1400" dirty="0">
                          <a:solidFill>
                            <a:srgbClr val="000000"/>
                          </a:solidFill>
                          <a:latin typeface="Consolas" panose="020B0609020204030204" pitchFamily="49" charset="0"/>
                        </a:rPr>
                        <a:t>* </a:t>
                      </a:r>
                      <a:r>
                        <a:rPr lang="en-US" altLang="zh-CN" sz="1400" dirty="0" err="1">
                          <a:solidFill>
                            <a:srgbClr val="808080"/>
                          </a:solidFill>
                          <a:latin typeface="Consolas" panose="020B0609020204030204" pitchFamily="49" charset="0"/>
                        </a:rPr>
                        <a:t>fp</a:t>
                      </a:r>
                      <a:r>
                        <a:rPr lang="en-US" altLang="zh-CN" sz="1400" dirty="0">
                          <a:solidFill>
                            <a:srgbClr val="000000"/>
                          </a:solidFill>
                          <a:latin typeface="Consolas" panose="020B0609020204030204" pitchFamily="49" charset="0"/>
                        </a:rPr>
                        <a:t>)</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2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800" dirty="0"/>
                        <a:t>关闭由字符流指针</a:t>
                      </a:r>
                      <a:r>
                        <a:rPr lang="en-US" altLang="zh-CN" sz="1800" dirty="0" err="1"/>
                        <a:t>fp</a:t>
                      </a:r>
                      <a:r>
                        <a:rPr lang="zh-CN" altLang="en-US" sz="1800" dirty="0"/>
                        <a:t>指向的文件。成功时返回</a:t>
                      </a:r>
                      <a:r>
                        <a:rPr lang="en-US" altLang="zh-CN" sz="1800" dirty="0"/>
                        <a:t>0</a:t>
                      </a:r>
                      <a:r>
                        <a:rPr lang="zh-CN" altLang="en-US" sz="1800" dirty="0"/>
                        <a:t>，否则返回</a:t>
                      </a:r>
                      <a:r>
                        <a:rPr lang="en-US" altLang="zh-CN" sz="1800" dirty="0"/>
                        <a:t>EFO</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2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400" dirty="0">
                          <a:solidFill>
                            <a:srgbClr val="0000FF"/>
                          </a:solidFill>
                          <a:latin typeface="Consolas" panose="020B0609020204030204" pitchFamily="49" charset="0"/>
                        </a:rPr>
                        <a:t>int </a:t>
                      </a:r>
                      <a:r>
                        <a:rPr lang="en-US" altLang="zh-CN" sz="1400" dirty="0" err="1">
                          <a:solidFill>
                            <a:srgbClr val="000000"/>
                          </a:solidFill>
                          <a:latin typeface="Consolas" panose="020B0609020204030204" pitchFamily="49" charset="0"/>
                        </a:rPr>
                        <a:t>fread</a:t>
                      </a:r>
                      <a:r>
                        <a:rPr lang="en-US" altLang="zh-CN" sz="1400" dirty="0">
                          <a:solidFill>
                            <a:srgbClr val="000000"/>
                          </a:solidFill>
                          <a:latin typeface="Consolas" panose="020B0609020204030204" pitchFamily="49" charset="0"/>
                        </a:rPr>
                        <a:t>(</a:t>
                      </a:r>
                      <a:r>
                        <a:rPr lang="en-US" altLang="zh-CN" sz="1400" dirty="0">
                          <a:solidFill>
                            <a:srgbClr val="0000FF"/>
                          </a:solidFill>
                          <a:latin typeface="Consolas" panose="020B0609020204030204" pitchFamily="49" charset="0"/>
                        </a:rPr>
                        <a:t>void</a:t>
                      </a:r>
                      <a:r>
                        <a:rPr lang="en-US" altLang="zh-CN" sz="1400" dirty="0">
                          <a:solidFill>
                            <a:srgbClr val="000000"/>
                          </a:solidFill>
                          <a:latin typeface="Consolas" panose="020B0609020204030204" pitchFamily="49" charset="0"/>
                        </a:rPr>
                        <a:t>* </a:t>
                      </a:r>
                      <a:r>
                        <a:rPr lang="en-US" altLang="zh-CN" sz="1400" dirty="0" err="1">
                          <a:solidFill>
                            <a:srgbClr val="808080"/>
                          </a:solidFill>
                          <a:latin typeface="Consolas" panose="020B0609020204030204" pitchFamily="49" charset="0"/>
                        </a:rPr>
                        <a:t>buf</a:t>
                      </a:r>
                      <a:r>
                        <a:rPr lang="en-US" altLang="zh-CN" sz="1400" dirty="0">
                          <a:solidFill>
                            <a:srgbClr val="000000"/>
                          </a:solidFill>
                          <a:latin typeface="Consolas" panose="020B0609020204030204" pitchFamily="49" charset="0"/>
                        </a:rPr>
                        <a:t>, </a:t>
                      </a:r>
                      <a:r>
                        <a:rPr lang="en-US" altLang="zh-CN" sz="1400" dirty="0" err="1">
                          <a:solidFill>
                            <a:srgbClr val="2B91AF"/>
                          </a:solidFill>
                          <a:latin typeface="Consolas" panose="020B0609020204030204" pitchFamily="49" charset="0"/>
                        </a:rPr>
                        <a:t>size_t</a:t>
                      </a:r>
                      <a:r>
                        <a:rPr lang="en-US" altLang="zh-CN" sz="1400" dirty="0">
                          <a:solidFill>
                            <a:srgbClr val="000000"/>
                          </a:solidFill>
                          <a:latin typeface="Consolas" panose="020B0609020204030204" pitchFamily="49" charset="0"/>
                        </a:rPr>
                        <a:t> </a:t>
                      </a:r>
                      <a:r>
                        <a:rPr lang="en-US" altLang="zh-CN" sz="1400" dirty="0">
                          <a:solidFill>
                            <a:srgbClr val="808080"/>
                          </a:solidFill>
                          <a:latin typeface="Consolas" panose="020B0609020204030204" pitchFamily="49" charset="0"/>
                        </a:rPr>
                        <a:t>size</a:t>
                      </a:r>
                      <a:r>
                        <a:rPr lang="en-US" altLang="zh-CN" sz="1400" dirty="0">
                          <a:solidFill>
                            <a:srgbClr val="000000"/>
                          </a:solidFill>
                          <a:latin typeface="Consolas" panose="020B0609020204030204" pitchFamily="49" charset="0"/>
                        </a:rPr>
                        <a:t>, </a:t>
                      </a:r>
                      <a:r>
                        <a:rPr lang="en-US" altLang="zh-CN" sz="1400" dirty="0" err="1">
                          <a:solidFill>
                            <a:srgbClr val="2B91AF"/>
                          </a:solidFill>
                          <a:latin typeface="Consolas" panose="020B0609020204030204" pitchFamily="49" charset="0"/>
                        </a:rPr>
                        <a:t>size_t</a:t>
                      </a:r>
                      <a:r>
                        <a:rPr lang="en-US" altLang="zh-CN" sz="1400" dirty="0">
                          <a:solidFill>
                            <a:srgbClr val="000000"/>
                          </a:solidFill>
                          <a:latin typeface="Consolas" panose="020B0609020204030204" pitchFamily="49" charset="0"/>
                        </a:rPr>
                        <a:t> </a:t>
                      </a:r>
                      <a:r>
                        <a:rPr lang="en-US" altLang="zh-CN" sz="1400" dirty="0">
                          <a:solidFill>
                            <a:srgbClr val="808080"/>
                          </a:solidFill>
                          <a:latin typeface="Consolas" panose="020B0609020204030204" pitchFamily="49" charset="0"/>
                        </a:rPr>
                        <a:t>num</a:t>
                      </a:r>
                      <a:r>
                        <a:rPr lang="en-US" altLang="zh-CN" sz="1400" dirty="0">
                          <a:solidFill>
                            <a:srgbClr val="000000"/>
                          </a:solidFill>
                          <a:latin typeface="Consolas" panose="020B0609020204030204" pitchFamily="49" charset="0"/>
                        </a:rPr>
                        <a:t>, </a:t>
                      </a:r>
                      <a:r>
                        <a:rPr lang="en-US" altLang="zh-CN" sz="1400" dirty="0">
                          <a:solidFill>
                            <a:srgbClr val="2B91AF"/>
                          </a:solidFill>
                          <a:latin typeface="Consolas" panose="020B0609020204030204" pitchFamily="49" charset="0"/>
                        </a:rPr>
                        <a:t>FILE</a:t>
                      </a:r>
                      <a:r>
                        <a:rPr lang="en-US" altLang="zh-CN" sz="1400" dirty="0">
                          <a:solidFill>
                            <a:srgbClr val="000000"/>
                          </a:solidFill>
                          <a:latin typeface="Consolas" panose="020B0609020204030204" pitchFamily="49" charset="0"/>
                        </a:rPr>
                        <a:t>* </a:t>
                      </a:r>
                      <a:r>
                        <a:rPr lang="en-US" altLang="zh-CN" sz="1400" dirty="0" err="1">
                          <a:solidFill>
                            <a:srgbClr val="808080"/>
                          </a:solidFill>
                          <a:latin typeface="Consolas" panose="020B0609020204030204" pitchFamily="49" charset="0"/>
                        </a:rPr>
                        <a:t>fp</a:t>
                      </a:r>
                      <a:r>
                        <a:rPr lang="en-US" altLang="zh-CN" sz="1400" dirty="0">
                          <a:solidFill>
                            <a:srgbClr val="000000"/>
                          </a:solidFill>
                          <a:latin typeface="Consolas" panose="020B0609020204030204" pitchFamily="49" charset="0"/>
                        </a:rPr>
                        <a:t>)</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4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800" dirty="0"/>
                        <a:t>从字符流指针</a:t>
                      </a:r>
                      <a:r>
                        <a:rPr lang="en-US" altLang="zh-CN" sz="1800" dirty="0" err="1"/>
                        <a:t>fp</a:t>
                      </a:r>
                      <a:r>
                        <a:rPr lang="zh-CN" altLang="en-US" sz="1800" dirty="0"/>
                        <a:t>中将</a:t>
                      </a:r>
                      <a:r>
                        <a:rPr lang="en-US" altLang="zh-CN" sz="1800" dirty="0" err="1"/>
                        <a:t>num</a:t>
                      </a:r>
                      <a:r>
                        <a:rPr lang="zh-CN" altLang="en-US" sz="1800" dirty="0"/>
                        <a:t>个大小为</a:t>
                      </a:r>
                      <a:r>
                        <a:rPr lang="en-US" altLang="zh-CN" sz="1800" dirty="0"/>
                        <a:t>size</a:t>
                      </a:r>
                      <a:r>
                        <a:rPr lang="zh-CN" altLang="en-US" sz="1800" dirty="0"/>
                        <a:t>字节的数据项读入缓冲区</a:t>
                      </a:r>
                      <a:r>
                        <a:rPr lang="en-US" altLang="zh-CN" sz="1800" dirty="0" err="1"/>
                        <a:t>buf</a:t>
                      </a:r>
                      <a:r>
                        <a:rPr lang="zh-CN" altLang="en-US" sz="1800" dirty="0"/>
                        <a:t>中</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4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400" dirty="0">
                          <a:solidFill>
                            <a:srgbClr val="0000FF"/>
                          </a:solidFill>
                          <a:latin typeface="Consolas" panose="020B0609020204030204" pitchFamily="49" charset="0"/>
                        </a:rPr>
                        <a:t>int </a:t>
                      </a:r>
                      <a:r>
                        <a:rPr lang="en-US" altLang="zh-CN" sz="1400" dirty="0" err="1">
                          <a:solidFill>
                            <a:srgbClr val="000000"/>
                          </a:solidFill>
                          <a:latin typeface="Consolas" panose="020B0609020204030204" pitchFamily="49" charset="0"/>
                        </a:rPr>
                        <a:t>fwrite</a:t>
                      </a:r>
                      <a:r>
                        <a:rPr lang="en-US" altLang="zh-CN" sz="1400" dirty="0">
                          <a:solidFill>
                            <a:srgbClr val="000000"/>
                          </a:solidFill>
                          <a:latin typeface="Consolas" panose="020B0609020204030204" pitchFamily="49" charset="0"/>
                        </a:rPr>
                        <a:t>(</a:t>
                      </a:r>
                      <a:r>
                        <a:rPr lang="en-US" altLang="zh-CN" sz="1400" dirty="0">
                          <a:solidFill>
                            <a:srgbClr val="0000FF"/>
                          </a:solidFill>
                          <a:latin typeface="Consolas" panose="020B0609020204030204" pitchFamily="49" charset="0"/>
                        </a:rPr>
                        <a:t>const</a:t>
                      </a:r>
                      <a:r>
                        <a:rPr lang="en-US" altLang="zh-CN" sz="1400" dirty="0">
                          <a:solidFill>
                            <a:srgbClr val="000000"/>
                          </a:solidFill>
                          <a:latin typeface="Consolas" panose="020B0609020204030204" pitchFamily="49" charset="0"/>
                        </a:rPr>
                        <a:t> </a:t>
                      </a:r>
                      <a:r>
                        <a:rPr lang="en-US" altLang="zh-CN" sz="1400" dirty="0">
                          <a:solidFill>
                            <a:srgbClr val="0000FF"/>
                          </a:solidFill>
                          <a:latin typeface="Consolas" panose="020B0609020204030204" pitchFamily="49" charset="0"/>
                        </a:rPr>
                        <a:t>void</a:t>
                      </a:r>
                      <a:r>
                        <a:rPr lang="en-US" altLang="zh-CN" sz="1400" dirty="0">
                          <a:solidFill>
                            <a:srgbClr val="000000"/>
                          </a:solidFill>
                          <a:latin typeface="Consolas" panose="020B0609020204030204" pitchFamily="49" charset="0"/>
                        </a:rPr>
                        <a:t>* </a:t>
                      </a:r>
                      <a:r>
                        <a:rPr lang="en-US" altLang="zh-CN" sz="1400" dirty="0" err="1">
                          <a:solidFill>
                            <a:srgbClr val="808080"/>
                          </a:solidFill>
                          <a:latin typeface="Consolas" panose="020B0609020204030204" pitchFamily="49" charset="0"/>
                        </a:rPr>
                        <a:t>buf</a:t>
                      </a:r>
                      <a:r>
                        <a:rPr lang="en-US" altLang="zh-CN" sz="1400" dirty="0">
                          <a:solidFill>
                            <a:srgbClr val="000000"/>
                          </a:solidFill>
                          <a:latin typeface="Consolas" panose="020B0609020204030204" pitchFamily="49" charset="0"/>
                        </a:rPr>
                        <a:t>, </a:t>
                      </a:r>
                      <a:r>
                        <a:rPr lang="en-US" altLang="zh-CN" sz="1400" dirty="0" err="1">
                          <a:solidFill>
                            <a:srgbClr val="2B91AF"/>
                          </a:solidFill>
                          <a:latin typeface="Consolas" panose="020B0609020204030204" pitchFamily="49" charset="0"/>
                        </a:rPr>
                        <a:t>size_t</a:t>
                      </a:r>
                      <a:r>
                        <a:rPr lang="en-US" altLang="zh-CN" sz="1400" dirty="0">
                          <a:solidFill>
                            <a:srgbClr val="000000"/>
                          </a:solidFill>
                          <a:latin typeface="Consolas" panose="020B0609020204030204" pitchFamily="49" charset="0"/>
                        </a:rPr>
                        <a:t> </a:t>
                      </a:r>
                      <a:r>
                        <a:rPr lang="en-US" altLang="zh-CN" sz="1400" dirty="0">
                          <a:solidFill>
                            <a:srgbClr val="808080"/>
                          </a:solidFill>
                          <a:latin typeface="Consolas" panose="020B0609020204030204" pitchFamily="49" charset="0"/>
                        </a:rPr>
                        <a:t>size</a:t>
                      </a:r>
                      <a:r>
                        <a:rPr lang="en-US" altLang="zh-CN" sz="1400" dirty="0">
                          <a:solidFill>
                            <a:srgbClr val="000000"/>
                          </a:solidFill>
                          <a:latin typeface="Consolas" panose="020B0609020204030204" pitchFamily="49" charset="0"/>
                        </a:rPr>
                        <a:t>, </a:t>
                      </a:r>
                      <a:r>
                        <a:rPr lang="en-US" altLang="zh-CN" sz="1400" dirty="0" err="1">
                          <a:solidFill>
                            <a:srgbClr val="2B91AF"/>
                          </a:solidFill>
                          <a:latin typeface="Consolas" panose="020B0609020204030204" pitchFamily="49" charset="0"/>
                        </a:rPr>
                        <a:t>size_t</a:t>
                      </a:r>
                      <a:r>
                        <a:rPr lang="en-US" altLang="zh-CN" sz="1400" dirty="0">
                          <a:solidFill>
                            <a:srgbClr val="000000"/>
                          </a:solidFill>
                          <a:latin typeface="Consolas" panose="020B0609020204030204" pitchFamily="49" charset="0"/>
                        </a:rPr>
                        <a:t> </a:t>
                      </a:r>
                      <a:r>
                        <a:rPr lang="en-US" altLang="zh-CN" sz="1400" dirty="0">
                          <a:solidFill>
                            <a:srgbClr val="808080"/>
                          </a:solidFill>
                          <a:latin typeface="Consolas" panose="020B0609020204030204" pitchFamily="49" charset="0"/>
                        </a:rPr>
                        <a:t>num</a:t>
                      </a:r>
                      <a:r>
                        <a:rPr lang="en-US" altLang="zh-CN" sz="1400" dirty="0">
                          <a:solidFill>
                            <a:srgbClr val="000000"/>
                          </a:solidFill>
                          <a:latin typeface="Consolas" panose="020B0609020204030204" pitchFamily="49" charset="0"/>
                        </a:rPr>
                        <a:t>, </a:t>
                      </a:r>
                      <a:r>
                        <a:rPr lang="en-US" altLang="zh-CN" sz="1400" dirty="0">
                          <a:solidFill>
                            <a:srgbClr val="2B91AF"/>
                          </a:solidFill>
                          <a:latin typeface="Consolas" panose="020B0609020204030204" pitchFamily="49" charset="0"/>
                        </a:rPr>
                        <a:t>FILE</a:t>
                      </a:r>
                      <a:r>
                        <a:rPr lang="en-US" altLang="zh-CN" sz="1400" dirty="0">
                          <a:solidFill>
                            <a:srgbClr val="000000"/>
                          </a:solidFill>
                          <a:latin typeface="Consolas" panose="020B0609020204030204" pitchFamily="49" charset="0"/>
                        </a:rPr>
                        <a:t>* </a:t>
                      </a:r>
                      <a:r>
                        <a:rPr lang="en-US" altLang="zh-CN" sz="1400" dirty="0" err="1">
                          <a:solidFill>
                            <a:srgbClr val="808080"/>
                          </a:solidFill>
                          <a:latin typeface="Consolas" panose="020B0609020204030204" pitchFamily="49" charset="0"/>
                        </a:rPr>
                        <a:t>fp</a:t>
                      </a:r>
                      <a:r>
                        <a:rPr lang="en-US" altLang="zh-CN" sz="1400" dirty="0">
                          <a:solidFill>
                            <a:srgbClr val="000000"/>
                          </a:solidFill>
                          <a:latin typeface="Consolas" panose="020B0609020204030204" pitchFamily="49" charset="0"/>
                        </a:rPr>
                        <a:t>)</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2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800" dirty="0"/>
                        <a:t>将</a:t>
                      </a:r>
                      <a:r>
                        <a:rPr lang="en-US" altLang="zh-CN" sz="1800" dirty="0" err="1"/>
                        <a:t>num</a:t>
                      </a:r>
                      <a:r>
                        <a:rPr lang="zh-CN" altLang="en-US" sz="1800" dirty="0"/>
                        <a:t>个大小为</a:t>
                      </a:r>
                      <a:r>
                        <a:rPr lang="en-US" altLang="zh-CN" sz="1800" dirty="0"/>
                        <a:t>size</a:t>
                      </a:r>
                      <a:r>
                        <a:rPr lang="zh-CN" altLang="en-US" sz="1800" dirty="0"/>
                        <a:t>字节的数据项从缓冲区</a:t>
                      </a:r>
                      <a:r>
                        <a:rPr lang="en-US" altLang="zh-CN" sz="1800" dirty="0" err="1"/>
                        <a:t>buf</a:t>
                      </a:r>
                      <a:r>
                        <a:rPr lang="zh-CN" altLang="en-US" sz="1800" dirty="0"/>
                        <a:t>中写到</a:t>
                      </a:r>
                      <a:r>
                        <a:rPr lang="en-US" altLang="zh-CN" sz="1800" dirty="0" err="1"/>
                        <a:t>fp</a:t>
                      </a:r>
                      <a:r>
                        <a:rPr lang="zh-CN" altLang="en-US" sz="1800" dirty="0"/>
                        <a:t>指向的字符流中</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2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400" dirty="0">
                          <a:solidFill>
                            <a:srgbClr val="0000FF"/>
                          </a:solidFill>
                          <a:latin typeface="Consolas" panose="020B0609020204030204" pitchFamily="49" charset="0"/>
                        </a:rPr>
                        <a:t>int </a:t>
                      </a:r>
                      <a:r>
                        <a:rPr lang="en-US" altLang="zh-CN" sz="1400" dirty="0" err="1">
                          <a:solidFill>
                            <a:srgbClr val="000000"/>
                          </a:solidFill>
                          <a:latin typeface="Consolas" panose="020B0609020204030204" pitchFamily="49" charset="0"/>
                        </a:rPr>
                        <a:t>fseek</a:t>
                      </a:r>
                      <a:r>
                        <a:rPr lang="en-US" altLang="zh-CN" sz="1400" dirty="0">
                          <a:solidFill>
                            <a:srgbClr val="000000"/>
                          </a:solidFill>
                          <a:latin typeface="Consolas" panose="020B0609020204030204" pitchFamily="49" charset="0"/>
                        </a:rPr>
                        <a:t>(</a:t>
                      </a:r>
                      <a:r>
                        <a:rPr lang="en-US" altLang="zh-CN" sz="1400" dirty="0">
                          <a:solidFill>
                            <a:srgbClr val="2B91AF"/>
                          </a:solidFill>
                          <a:latin typeface="Consolas" panose="020B0609020204030204" pitchFamily="49" charset="0"/>
                        </a:rPr>
                        <a:t>FILE</a:t>
                      </a:r>
                      <a:r>
                        <a:rPr lang="en-US" altLang="zh-CN" sz="1400" dirty="0">
                          <a:solidFill>
                            <a:srgbClr val="000000"/>
                          </a:solidFill>
                          <a:latin typeface="Consolas" panose="020B0609020204030204" pitchFamily="49" charset="0"/>
                        </a:rPr>
                        <a:t>* </a:t>
                      </a:r>
                      <a:r>
                        <a:rPr lang="en-US" altLang="zh-CN" sz="1400" dirty="0" err="1">
                          <a:solidFill>
                            <a:srgbClr val="808080"/>
                          </a:solidFill>
                          <a:latin typeface="Consolas" panose="020B0609020204030204" pitchFamily="49" charset="0"/>
                        </a:rPr>
                        <a:t>fp</a:t>
                      </a:r>
                      <a:r>
                        <a:rPr lang="en-US" altLang="zh-CN" sz="1400" dirty="0">
                          <a:solidFill>
                            <a:srgbClr val="000000"/>
                          </a:solidFill>
                          <a:latin typeface="Consolas" panose="020B0609020204030204" pitchFamily="49" charset="0"/>
                        </a:rPr>
                        <a:t>, </a:t>
                      </a:r>
                      <a:r>
                        <a:rPr lang="en-US" altLang="zh-CN" sz="1400" dirty="0">
                          <a:solidFill>
                            <a:srgbClr val="0000FF"/>
                          </a:solidFill>
                          <a:latin typeface="Consolas" panose="020B0609020204030204" pitchFamily="49" charset="0"/>
                        </a:rPr>
                        <a:t>long</a:t>
                      </a:r>
                      <a:r>
                        <a:rPr lang="en-US" altLang="zh-CN" sz="1400" dirty="0">
                          <a:solidFill>
                            <a:srgbClr val="000000"/>
                          </a:solidFill>
                          <a:latin typeface="Consolas" panose="020B0609020204030204" pitchFamily="49" charset="0"/>
                        </a:rPr>
                        <a:t> </a:t>
                      </a:r>
                      <a:r>
                        <a:rPr lang="en-US" altLang="zh-CN" sz="1400" dirty="0">
                          <a:solidFill>
                            <a:srgbClr val="808080"/>
                          </a:solidFill>
                          <a:latin typeface="Consolas" panose="020B0609020204030204" pitchFamily="49" charset="0"/>
                        </a:rPr>
                        <a:t>offset</a:t>
                      </a:r>
                      <a:r>
                        <a:rPr lang="en-US" altLang="zh-CN" sz="1400" dirty="0">
                          <a:solidFill>
                            <a:srgbClr val="000000"/>
                          </a:solidFill>
                          <a:latin typeface="Consolas" panose="020B0609020204030204" pitchFamily="49" charset="0"/>
                        </a:rPr>
                        <a:t>, </a:t>
                      </a:r>
                      <a:r>
                        <a:rPr lang="en-US" altLang="zh-CN" sz="1400" dirty="0">
                          <a:solidFill>
                            <a:srgbClr val="0000FF"/>
                          </a:solidFill>
                          <a:latin typeface="Consolas" panose="020B0609020204030204" pitchFamily="49" charset="0"/>
                        </a:rPr>
                        <a:t>int </a:t>
                      </a:r>
                      <a:r>
                        <a:rPr lang="en-US" altLang="zh-CN" sz="1400" dirty="0">
                          <a:solidFill>
                            <a:srgbClr val="808080"/>
                          </a:solidFill>
                          <a:latin typeface="Consolas" panose="020B0609020204030204" pitchFamily="49" charset="0"/>
                        </a:rPr>
                        <a:t>whence</a:t>
                      </a:r>
                      <a:r>
                        <a:rPr lang="en-US" altLang="zh-CN" sz="1400" dirty="0">
                          <a:solidFill>
                            <a:srgbClr val="000000"/>
                          </a:solidFill>
                          <a:latin typeface="Consolas" panose="020B0609020204030204" pitchFamily="49" charset="0"/>
                        </a:rPr>
                        <a:t>)</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4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800" dirty="0"/>
                        <a:t>将字符流</a:t>
                      </a:r>
                      <a:r>
                        <a:rPr lang="en-US" altLang="zh-CN" sz="1800" dirty="0" err="1"/>
                        <a:t>fp</a:t>
                      </a:r>
                      <a:r>
                        <a:rPr lang="zh-CN" altLang="en-US" sz="1800" dirty="0"/>
                        <a:t>的读写位置修改为由</a:t>
                      </a:r>
                      <a:r>
                        <a:rPr lang="en-US" altLang="zh-CN" sz="1800" dirty="0"/>
                        <a:t>whence</a:t>
                      </a:r>
                      <a:r>
                        <a:rPr lang="zh-CN" altLang="en-US" sz="1800" dirty="0"/>
                        <a:t>起算的</a:t>
                      </a:r>
                      <a:r>
                        <a:rPr lang="en-US" altLang="zh-CN" sz="1800" dirty="0"/>
                        <a:t>offset</a:t>
                      </a:r>
                      <a:r>
                        <a:rPr lang="zh-CN" altLang="en-US" sz="1800" dirty="0"/>
                        <a:t>处。成功时返回</a:t>
                      </a:r>
                      <a:r>
                        <a:rPr lang="en-US" altLang="zh-CN" sz="1800" dirty="0"/>
                        <a:t>0</a:t>
                      </a:r>
                      <a:r>
                        <a:rPr lang="zh-CN" altLang="en-US" sz="1800" dirty="0"/>
                        <a:t>，否则返回</a:t>
                      </a:r>
                      <a:r>
                        <a:rPr lang="en-US" altLang="zh-CN" sz="1800" dirty="0"/>
                        <a:t>-1</a:t>
                      </a:r>
                      <a:endParaRPr lang="zh-CN" altLang="en-US" sz="18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40000"/>
                      </a:srgbClr>
                    </a:solidFill>
                  </a:tcPr>
                </a:tc>
                <a:extLst>
                  <a:ext uri="{0D108BD9-81ED-4DB2-BD59-A6C34878D82A}">
                    <a16:rowId xmlns:a16="http://schemas.microsoft.com/office/drawing/2014/main" val="10005"/>
                  </a:ext>
                </a:extLst>
              </a:tr>
              <a:tr h="37084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400" dirty="0">
                          <a:solidFill>
                            <a:srgbClr val="0000FF"/>
                          </a:solidFill>
                          <a:latin typeface="Consolas" panose="020B0609020204030204" pitchFamily="49" charset="0"/>
                        </a:rPr>
                        <a:t>long</a:t>
                      </a:r>
                      <a:r>
                        <a:rPr lang="en-US" altLang="zh-CN" sz="1400" dirty="0">
                          <a:solidFill>
                            <a:srgbClr val="000000"/>
                          </a:solidFill>
                          <a:latin typeface="Consolas" panose="020B0609020204030204" pitchFamily="49" charset="0"/>
                        </a:rPr>
                        <a:t> </a:t>
                      </a:r>
                      <a:r>
                        <a:rPr lang="en-US" altLang="zh-CN" sz="1400" dirty="0" err="1">
                          <a:solidFill>
                            <a:srgbClr val="000000"/>
                          </a:solidFill>
                          <a:latin typeface="Consolas" panose="020B0609020204030204" pitchFamily="49" charset="0"/>
                        </a:rPr>
                        <a:t>ftell</a:t>
                      </a:r>
                      <a:r>
                        <a:rPr lang="en-US" altLang="zh-CN" sz="1400" dirty="0">
                          <a:solidFill>
                            <a:srgbClr val="000000"/>
                          </a:solidFill>
                          <a:latin typeface="Consolas" panose="020B0609020204030204" pitchFamily="49" charset="0"/>
                        </a:rPr>
                        <a:t>(</a:t>
                      </a:r>
                      <a:r>
                        <a:rPr lang="en-US" altLang="zh-CN" sz="1400" dirty="0">
                          <a:solidFill>
                            <a:srgbClr val="2B91AF"/>
                          </a:solidFill>
                          <a:latin typeface="Consolas" panose="020B0609020204030204" pitchFamily="49" charset="0"/>
                        </a:rPr>
                        <a:t>FILE</a:t>
                      </a:r>
                      <a:r>
                        <a:rPr lang="en-US" altLang="zh-CN" sz="1400" dirty="0">
                          <a:solidFill>
                            <a:srgbClr val="000000"/>
                          </a:solidFill>
                          <a:latin typeface="Consolas" panose="020B0609020204030204" pitchFamily="49" charset="0"/>
                        </a:rPr>
                        <a:t>* </a:t>
                      </a:r>
                      <a:r>
                        <a:rPr lang="en-US" altLang="zh-CN" sz="1400" dirty="0" err="1">
                          <a:solidFill>
                            <a:srgbClr val="808080"/>
                          </a:solidFill>
                          <a:latin typeface="Consolas" panose="020B0609020204030204" pitchFamily="49" charset="0"/>
                        </a:rPr>
                        <a:t>fp</a:t>
                      </a:r>
                      <a:r>
                        <a:rPr lang="en-US" altLang="zh-CN" sz="1400" dirty="0">
                          <a:solidFill>
                            <a:srgbClr val="000000"/>
                          </a:solidFill>
                          <a:latin typeface="Consolas" panose="020B0609020204030204" pitchFamily="49" charset="0"/>
                        </a:rPr>
                        <a:t>);</a:t>
                      </a:r>
                      <a:endParaRPr lang="zh-CN" altLang="en-US" sz="14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2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800" dirty="0"/>
                        <a:t>返回字符流</a:t>
                      </a:r>
                      <a:r>
                        <a:rPr lang="en-US" altLang="zh-CN" sz="1800" dirty="0" err="1"/>
                        <a:t>fp</a:t>
                      </a:r>
                      <a:r>
                        <a:rPr lang="zh-CN" altLang="en-US" sz="1800" dirty="0"/>
                        <a:t>的当前读写位置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20000"/>
                      </a:srgbClr>
                    </a:solidFill>
                  </a:tcPr>
                </a:tc>
                <a:extLst>
                  <a:ext uri="{0D108BD9-81ED-4DB2-BD59-A6C34878D82A}">
                    <a16:rowId xmlns:a16="http://schemas.microsoft.com/office/drawing/2014/main" val="10006"/>
                  </a:ext>
                </a:extLst>
              </a:tr>
              <a:tr h="37084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400" dirty="0">
                          <a:solidFill>
                            <a:srgbClr val="0000FF"/>
                          </a:solidFill>
                          <a:latin typeface="Consolas" panose="020B0609020204030204" pitchFamily="49" charset="0"/>
                        </a:rPr>
                        <a:t>int </a:t>
                      </a:r>
                      <a:r>
                        <a:rPr lang="en-US" altLang="zh-CN" sz="1400" dirty="0" err="1">
                          <a:solidFill>
                            <a:srgbClr val="000000"/>
                          </a:solidFill>
                          <a:latin typeface="Consolas" panose="020B0609020204030204" pitchFamily="49" charset="0"/>
                        </a:rPr>
                        <a:t>fflush</a:t>
                      </a:r>
                      <a:r>
                        <a:rPr lang="en-US" altLang="zh-CN" sz="1400" dirty="0">
                          <a:solidFill>
                            <a:srgbClr val="000000"/>
                          </a:solidFill>
                          <a:latin typeface="Consolas" panose="020B0609020204030204" pitchFamily="49" charset="0"/>
                        </a:rPr>
                        <a:t>(</a:t>
                      </a:r>
                      <a:r>
                        <a:rPr lang="en-US" altLang="zh-CN" sz="1400" dirty="0">
                          <a:solidFill>
                            <a:srgbClr val="2B91AF"/>
                          </a:solidFill>
                          <a:latin typeface="Consolas" panose="020B0609020204030204" pitchFamily="49" charset="0"/>
                        </a:rPr>
                        <a:t>FILE</a:t>
                      </a:r>
                      <a:r>
                        <a:rPr lang="en-US" altLang="zh-CN" sz="1400" dirty="0">
                          <a:solidFill>
                            <a:srgbClr val="000000"/>
                          </a:solidFill>
                          <a:latin typeface="Consolas" panose="020B0609020204030204" pitchFamily="49" charset="0"/>
                        </a:rPr>
                        <a:t>* </a:t>
                      </a:r>
                      <a:r>
                        <a:rPr lang="en-US" altLang="zh-CN" sz="1400" dirty="0" err="1">
                          <a:solidFill>
                            <a:srgbClr val="808080"/>
                          </a:solidFill>
                          <a:latin typeface="Consolas" panose="020B0609020204030204" pitchFamily="49" charset="0"/>
                        </a:rPr>
                        <a:t>fp</a:t>
                      </a:r>
                      <a:r>
                        <a:rPr lang="en-US" altLang="zh-CN" sz="1400" dirty="0">
                          <a:solidFill>
                            <a:srgbClr val="000000"/>
                          </a:solidFill>
                          <a:latin typeface="Consolas" panose="020B0609020204030204" pitchFamily="49" charset="0"/>
                        </a:rPr>
                        <a:t>)</a:t>
                      </a:r>
                      <a:endParaRPr lang="zh-CN" altLang="en-US" sz="14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4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800" dirty="0"/>
                        <a:t>强制将暂存在缓冲区的数据写入字符流</a:t>
                      </a:r>
                      <a:r>
                        <a:rPr lang="en-US" altLang="zh-CN" sz="1800" dirty="0" err="1"/>
                        <a:t>fp</a:t>
                      </a:r>
                      <a:r>
                        <a:rPr lang="zh-CN" altLang="en-US" sz="1800" dirty="0"/>
                        <a:t>中</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40000"/>
                      </a:srgbClr>
                    </a:solidFill>
                  </a:tcPr>
                </a:tc>
                <a:extLst>
                  <a:ext uri="{0D108BD9-81ED-4DB2-BD59-A6C34878D82A}">
                    <a16:rowId xmlns:a16="http://schemas.microsoft.com/office/drawing/2014/main" val="10007"/>
                  </a:ext>
                </a:extLst>
              </a:tr>
              <a:tr h="37084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400" dirty="0">
                          <a:solidFill>
                            <a:srgbClr val="0000FF"/>
                          </a:solidFill>
                          <a:latin typeface="Consolas" panose="020B0609020204030204" pitchFamily="49" charset="0"/>
                        </a:rPr>
                        <a:t>int </a:t>
                      </a:r>
                      <a:r>
                        <a:rPr lang="en-US" altLang="zh-CN" sz="1400" dirty="0" err="1">
                          <a:solidFill>
                            <a:srgbClr val="000000"/>
                          </a:solidFill>
                          <a:latin typeface="Consolas" panose="020B0609020204030204" pitchFamily="49" charset="0"/>
                        </a:rPr>
                        <a:t>fileno</a:t>
                      </a:r>
                      <a:r>
                        <a:rPr lang="en-US" altLang="zh-CN" sz="1400" dirty="0">
                          <a:solidFill>
                            <a:srgbClr val="000000"/>
                          </a:solidFill>
                          <a:latin typeface="Consolas" panose="020B0609020204030204" pitchFamily="49" charset="0"/>
                        </a:rPr>
                        <a:t>(</a:t>
                      </a:r>
                      <a:r>
                        <a:rPr lang="en-US" altLang="zh-CN" sz="1400" dirty="0">
                          <a:solidFill>
                            <a:srgbClr val="2B91AF"/>
                          </a:solidFill>
                          <a:latin typeface="Consolas" panose="020B0609020204030204" pitchFamily="49" charset="0"/>
                        </a:rPr>
                        <a:t>FILE</a:t>
                      </a:r>
                      <a:r>
                        <a:rPr lang="en-US" altLang="zh-CN" sz="1400" dirty="0">
                          <a:solidFill>
                            <a:srgbClr val="000000"/>
                          </a:solidFill>
                          <a:latin typeface="Consolas" panose="020B0609020204030204" pitchFamily="49" charset="0"/>
                        </a:rPr>
                        <a:t>* </a:t>
                      </a:r>
                      <a:r>
                        <a:rPr lang="en-US" altLang="zh-CN" sz="1400" dirty="0" err="1">
                          <a:solidFill>
                            <a:srgbClr val="808080"/>
                          </a:solidFill>
                          <a:latin typeface="Consolas" panose="020B0609020204030204" pitchFamily="49" charset="0"/>
                        </a:rPr>
                        <a:t>fp</a:t>
                      </a:r>
                      <a:r>
                        <a:rPr lang="en-US" altLang="zh-CN" sz="1400" dirty="0">
                          <a:solidFill>
                            <a:srgbClr val="000000"/>
                          </a:solidFill>
                          <a:latin typeface="Consolas" panose="020B0609020204030204" pitchFamily="49" charset="0"/>
                        </a:rPr>
                        <a:t>)</a:t>
                      </a:r>
                      <a:endParaRPr lang="zh-CN" altLang="en-US" sz="14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2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800" dirty="0"/>
                        <a:t>获取字符流</a:t>
                      </a:r>
                      <a:r>
                        <a:rPr lang="en-US" altLang="zh-CN" sz="1800" dirty="0" err="1"/>
                        <a:t>fp</a:t>
                      </a:r>
                      <a:r>
                        <a:rPr lang="zh-CN" altLang="en-US" sz="1800" dirty="0"/>
                        <a:t>所对应的文字描述字</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20000"/>
                      </a:srgbClr>
                    </a:solidFill>
                  </a:tcPr>
                </a:tc>
                <a:extLst>
                  <a:ext uri="{0D108BD9-81ED-4DB2-BD59-A6C34878D82A}">
                    <a16:rowId xmlns:a16="http://schemas.microsoft.com/office/drawing/2014/main" val="10008"/>
                  </a:ext>
                </a:extLst>
              </a:tr>
              <a:tr h="37084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400" dirty="0">
                          <a:solidFill>
                            <a:srgbClr val="0000FF"/>
                          </a:solidFill>
                          <a:latin typeface="Consolas" panose="020B0609020204030204" pitchFamily="49" charset="0"/>
                        </a:rPr>
                        <a:t>int </a:t>
                      </a:r>
                      <a:r>
                        <a:rPr lang="en-US" altLang="zh-CN" sz="1400" dirty="0" err="1">
                          <a:solidFill>
                            <a:srgbClr val="000000"/>
                          </a:solidFill>
                          <a:latin typeface="Consolas" panose="020B0609020204030204" pitchFamily="49" charset="0"/>
                        </a:rPr>
                        <a:t>feof</a:t>
                      </a:r>
                      <a:r>
                        <a:rPr lang="en-US" altLang="zh-CN" sz="1400" dirty="0">
                          <a:solidFill>
                            <a:srgbClr val="000000"/>
                          </a:solidFill>
                          <a:latin typeface="Consolas" panose="020B0609020204030204" pitchFamily="49" charset="0"/>
                        </a:rPr>
                        <a:t>(</a:t>
                      </a:r>
                      <a:r>
                        <a:rPr lang="en-US" altLang="zh-CN" sz="1400" dirty="0">
                          <a:solidFill>
                            <a:srgbClr val="2B91AF"/>
                          </a:solidFill>
                          <a:latin typeface="Consolas" panose="020B0609020204030204" pitchFamily="49" charset="0"/>
                        </a:rPr>
                        <a:t>FILE</a:t>
                      </a:r>
                      <a:r>
                        <a:rPr lang="en-US" altLang="zh-CN" sz="1400" dirty="0">
                          <a:solidFill>
                            <a:srgbClr val="000000"/>
                          </a:solidFill>
                          <a:latin typeface="Consolas" panose="020B0609020204030204" pitchFamily="49" charset="0"/>
                        </a:rPr>
                        <a:t>* </a:t>
                      </a:r>
                      <a:r>
                        <a:rPr lang="en-US" altLang="zh-CN" sz="1400" dirty="0" err="1">
                          <a:solidFill>
                            <a:srgbClr val="808080"/>
                          </a:solidFill>
                          <a:latin typeface="Consolas" panose="020B0609020204030204" pitchFamily="49" charset="0"/>
                        </a:rPr>
                        <a:t>fp</a:t>
                      </a:r>
                      <a:r>
                        <a:rPr lang="en-US" altLang="zh-CN" sz="1400" dirty="0">
                          <a:solidFill>
                            <a:srgbClr val="000000"/>
                          </a:solidFill>
                          <a:latin typeface="Consolas" panose="020B0609020204030204" pitchFamily="49" charset="0"/>
                        </a:rPr>
                        <a:t>)</a:t>
                      </a:r>
                      <a:endParaRPr lang="zh-CN" altLang="en-US" sz="14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4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800" dirty="0"/>
                        <a:t>检查字符流</a:t>
                      </a:r>
                      <a:r>
                        <a:rPr lang="en-US" altLang="zh-CN" sz="1800" dirty="0" err="1"/>
                        <a:t>fp</a:t>
                      </a:r>
                      <a:r>
                        <a:rPr lang="zh-CN" altLang="en-US" sz="1800" dirty="0"/>
                        <a:t>的结尾标记是否被设置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40000"/>
                      </a:srgbClr>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143910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ChangeArrowheads="1"/>
          </p:cNvSpPr>
          <p:nvPr/>
        </p:nvSpPr>
        <p:spPr bwMode="auto">
          <a:xfrm>
            <a:off x="600891" y="285751"/>
            <a:ext cx="967658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rPr>
              <a:t>*文件操作函数（二）</a:t>
            </a:r>
            <a:endParaRPr kumimoji="0" lang="en-US" altLang="zh-CN"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endParaRPr>
          </a:p>
        </p:txBody>
      </p:sp>
      <p:graphicFrame>
        <p:nvGraphicFramePr>
          <p:cNvPr id="7" name="表格 6"/>
          <p:cNvGraphicFramePr>
            <a:graphicFrameLocks noGrp="1"/>
          </p:cNvGraphicFramePr>
          <p:nvPr/>
        </p:nvGraphicFramePr>
        <p:xfrm>
          <a:off x="651690" y="1162844"/>
          <a:ext cx="10416904" cy="3606800"/>
        </p:xfrm>
        <a:graphic>
          <a:graphicData uri="http://schemas.openxmlformats.org/drawingml/2006/table">
            <a:tbl>
              <a:tblPr firstRow="1" bandRow="1"/>
              <a:tblGrid>
                <a:gridCol w="4808584">
                  <a:extLst>
                    <a:ext uri="{9D8B030D-6E8A-4147-A177-3AD203B41FA5}">
                      <a16:colId xmlns:a16="http://schemas.microsoft.com/office/drawing/2014/main" val="20000"/>
                    </a:ext>
                  </a:extLst>
                </a:gridCol>
                <a:gridCol w="5608320">
                  <a:extLst>
                    <a:ext uri="{9D8B030D-6E8A-4147-A177-3AD203B41FA5}">
                      <a16:colId xmlns:a16="http://schemas.microsoft.com/office/drawing/2014/main" val="20001"/>
                    </a:ext>
                  </a:extLst>
                </a:gridCol>
              </a:tblGrid>
              <a:tr h="370840">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zh-CN" altLang="en-US" dirty="0"/>
                        <a:t>函数原型</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zh-CN" altLang="en-US" dirty="0"/>
                        <a:t>函数功能</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400" dirty="0">
                          <a:solidFill>
                            <a:srgbClr val="0000FF"/>
                          </a:solidFill>
                          <a:latin typeface="Consolas" panose="020B0609020204030204" pitchFamily="49" charset="0"/>
                        </a:rPr>
                        <a:t>int </a:t>
                      </a:r>
                      <a:r>
                        <a:rPr lang="en-US" altLang="zh-CN" sz="1400" dirty="0" err="1">
                          <a:solidFill>
                            <a:srgbClr val="000000"/>
                          </a:solidFill>
                          <a:latin typeface="Consolas" panose="020B0609020204030204" pitchFamily="49" charset="0"/>
                        </a:rPr>
                        <a:t>ferror</a:t>
                      </a:r>
                      <a:r>
                        <a:rPr lang="en-US" altLang="zh-CN" sz="1400" dirty="0">
                          <a:solidFill>
                            <a:srgbClr val="000000"/>
                          </a:solidFill>
                          <a:latin typeface="Consolas" panose="020B0609020204030204" pitchFamily="49" charset="0"/>
                        </a:rPr>
                        <a:t>(</a:t>
                      </a:r>
                      <a:r>
                        <a:rPr lang="en-US" altLang="zh-CN" sz="1400" dirty="0">
                          <a:solidFill>
                            <a:srgbClr val="2B91AF"/>
                          </a:solidFill>
                          <a:latin typeface="Consolas" panose="020B0609020204030204" pitchFamily="49" charset="0"/>
                        </a:rPr>
                        <a:t>FILE</a:t>
                      </a:r>
                      <a:r>
                        <a:rPr lang="en-US" altLang="zh-CN" sz="1400" dirty="0">
                          <a:solidFill>
                            <a:srgbClr val="000000"/>
                          </a:solidFill>
                          <a:latin typeface="Consolas" panose="020B0609020204030204" pitchFamily="49" charset="0"/>
                        </a:rPr>
                        <a:t>* </a:t>
                      </a:r>
                      <a:r>
                        <a:rPr lang="en-US" altLang="zh-CN" sz="1400" dirty="0" err="1">
                          <a:solidFill>
                            <a:srgbClr val="808080"/>
                          </a:solidFill>
                          <a:latin typeface="Consolas" panose="020B0609020204030204" pitchFamily="49" charset="0"/>
                        </a:rPr>
                        <a:t>fp</a:t>
                      </a:r>
                      <a:r>
                        <a:rPr lang="en-US" altLang="zh-CN" sz="1400" dirty="0">
                          <a:solidFill>
                            <a:srgbClr val="000000"/>
                          </a:solidFill>
                          <a:latin typeface="Consolas" panose="020B0609020204030204" pitchFamily="49" charset="0"/>
                        </a:rPr>
                        <a:t>)</a:t>
                      </a:r>
                      <a:endParaRPr lang="zh-CN" altLang="en-US" sz="1400" dirty="0"/>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4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dirty="0"/>
                        <a:t>检查字符流</a:t>
                      </a:r>
                      <a:r>
                        <a:rPr lang="en-US" altLang="zh-CN" dirty="0" err="1"/>
                        <a:t>fp</a:t>
                      </a:r>
                      <a:r>
                        <a:rPr lang="zh-CN" altLang="en-US" dirty="0"/>
                        <a:t>的操作错误标记是否被设置</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4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400" dirty="0">
                          <a:solidFill>
                            <a:srgbClr val="0000FF"/>
                          </a:solidFill>
                          <a:latin typeface="Consolas" panose="020B0609020204030204" pitchFamily="49" charset="0"/>
                        </a:rPr>
                        <a:t>void</a:t>
                      </a:r>
                      <a:r>
                        <a:rPr lang="en-US" altLang="zh-CN" sz="1400" dirty="0">
                          <a:solidFill>
                            <a:srgbClr val="000000"/>
                          </a:solidFill>
                          <a:latin typeface="Consolas" panose="020B0609020204030204" pitchFamily="49" charset="0"/>
                        </a:rPr>
                        <a:t> </a:t>
                      </a:r>
                      <a:r>
                        <a:rPr lang="en-US" altLang="zh-CN" sz="1400" dirty="0" err="1">
                          <a:solidFill>
                            <a:srgbClr val="000000"/>
                          </a:solidFill>
                          <a:latin typeface="Consolas" panose="020B0609020204030204" pitchFamily="49" charset="0"/>
                        </a:rPr>
                        <a:t>clearerr</a:t>
                      </a:r>
                      <a:r>
                        <a:rPr lang="en-US" altLang="zh-CN" sz="1400" dirty="0">
                          <a:solidFill>
                            <a:srgbClr val="000000"/>
                          </a:solidFill>
                          <a:latin typeface="Consolas" panose="020B0609020204030204" pitchFamily="49" charset="0"/>
                        </a:rPr>
                        <a:t>(</a:t>
                      </a:r>
                      <a:r>
                        <a:rPr lang="en-US" altLang="zh-CN" sz="1400" dirty="0">
                          <a:solidFill>
                            <a:srgbClr val="2B91AF"/>
                          </a:solidFill>
                          <a:latin typeface="Consolas" panose="020B0609020204030204" pitchFamily="49" charset="0"/>
                        </a:rPr>
                        <a:t>FILE</a:t>
                      </a:r>
                      <a:r>
                        <a:rPr lang="en-US" altLang="zh-CN" sz="1400" dirty="0">
                          <a:solidFill>
                            <a:srgbClr val="000000"/>
                          </a:solidFill>
                          <a:latin typeface="Consolas" panose="020B0609020204030204" pitchFamily="49" charset="0"/>
                        </a:rPr>
                        <a:t>* </a:t>
                      </a:r>
                      <a:r>
                        <a:rPr lang="en-US" altLang="zh-CN" sz="1400" dirty="0" err="1">
                          <a:solidFill>
                            <a:srgbClr val="808080"/>
                          </a:solidFill>
                          <a:latin typeface="Consolas" panose="020B0609020204030204" pitchFamily="49" charset="0"/>
                        </a:rPr>
                        <a:t>fp</a:t>
                      </a:r>
                      <a:r>
                        <a:rPr lang="en-US" altLang="zh-CN" sz="1400" dirty="0">
                          <a:solidFill>
                            <a:srgbClr val="000000"/>
                          </a:solidFill>
                          <a:latin typeface="Consolas" panose="020B0609020204030204" pitchFamily="49" charset="0"/>
                        </a:rPr>
                        <a:t>)</a:t>
                      </a:r>
                      <a:endParaRPr lang="zh-CN" altLang="en-US" sz="14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2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dirty="0"/>
                        <a:t>清除字符流</a:t>
                      </a:r>
                      <a:r>
                        <a:rPr lang="en-US" altLang="zh-CN" dirty="0" err="1"/>
                        <a:t>fp</a:t>
                      </a:r>
                      <a:r>
                        <a:rPr lang="zh-CN" altLang="en-US" dirty="0"/>
                        <a:t>的文件结尾标记和操作错误标记</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2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400" dirty="0">
                          <a:solidFill>
                            <a:srgbClr val="0000FF"/>
                          </a:solidFill>
                          <a:latin typeface="Consolas" panose="020B0609020204030204" pitchFamily="49" charset="0"/>
                        </a:rPr>
                        <a:t>int </a:t>
                      </a:r>
                      <a:r>
                        <a:rPr lang="en-US" altLang="zh-CN" sz="1400" dirty="0" err="1">
                          <a:solidFill>
                            <a:srgbClr val="000000"/>
                          </a:solidFill>
                          <a:latin typeface="Consolas" panose="020B0609020204030204" pitchFamily="49" charset="0"/>
                        </a:rPr>
                        <a:t>fgetc</a:t>
                      </a:r>
                      <a:r>
                        <a:rPr lang="en-US" altLang="zh-CN" sz="1400" dirty="0">
                          <a:solidFill>
                            <a:srgbClr val="000000"/>
                          </a:solidFill>
                          <a:latin typeface="Consolas" panose="020B0609020204030204" pitchFamily="49" charset="0"/>
                        </a:rPr>
                        <a:t>(</a:t>
                      </a:r>
                      <a:r>
                        <a:rPr lang="en-US" altLang="zh-CN" sz="1400" dirty="0">
                          <a:solidFill>
                            <a:srgbClr val="2B91AF"/>
                          </a:solidFill>
                          <a:latin typeface="Consolas" panose="020B0609020204030204" pitchFamily="49" charset="0"/>
                        </a:rPr>
                        <a:t>FILE</a:t>
                      </a:r>
                      <a:r>
                        <a:rPr lang="en-US" altLang="zh-CN" sz="1400" dirty="0">
                          <a:solidFill>
                            <a:srgbClr val="000000"/>
                          </a:solidFill>
                          <a:latin typeface="Consolas" panose="020B0609020204030204" pitchFamily="49" charset="0"/>
                        </a:rPr>
                        <a:t>* </a:t>
                      </a:r>
                      <a:r>
                        <a:rPr lang="en-US" altLang="zh-CN" sz="1400" dirty="0" err="1">
                          <a:solidFill>
                            <a:srgbClr val="808080"/>
                          </a:solidFill>
                          <a:latin typeface="Consolas" panose="020B0609020204030204" pitchFamily="49" charset="0"/>
                        </a:rPr>
                        <a:t>fp</a:t>
                      </a:r>
                      <a:r>
                        <a:rPr lang="en-US" altLang="zh-CN" sz="1400" dirty="0">
                          <a:solidFill>
                            <a:srgbClr val="000000"/>
                          </a:solidFill>
                          <a:latin typeface="Consolas" panose="020B0609020204030204" pitchFamily="49" charset="0"/>
                        </a:rPr>
                        <a:t>)</a:t>
                      </a:r>
                      <a:endParaRPr lang="zh-CN" altLang="en-US" sz="14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4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dirty="0"/>
                        <a:t>从字符流</a:t>
                      </a:r>
                      <a:r>
                        <a:rPr lang="en-US" altLang="zh-CN" dirty="0" err="1"/>
                        <a:t>fp</a:t>
                      </a:r>
                      <a:r>
                        <a:rPr lang="zh-CN" altLang="en-US" dirty="0"/>
                        <a:t>中读取一个字符</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4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fr-FR" altLang="zh-CN" sz="1400" dirty="0">
                          <a:solidFill>
                            <a:srgbClr val="0000FF"/>
                          </a:solidFill>
                          <a:latin typeface="Consolas" panose="020B0609020204030204" pitchFamily="49" charset="0"/>
                        </a:rPr>
                        <a:t>int </a:t>
                      </a:r>
                      <a:r>
                        <a:rPr lang="fr-FR" altLang="zh-CN" sz="1400" dirty="0">
                          <a:solidFill>
                            <a:srgbClr val="000000"/>
                          </a:solidFill>
                          <a:latin typeface="Consolas" panose="020B0609020204030204" pitchFamily="49" charset="0"/>
                        </a:rPr>
                        <a:t>fputc(</a:t>
                      </a:r>
                      <a:r>
                        <a:rPr lang="fr-FR" altLang="zh-CN" sz="1400" dirty="0">
                          <a:solidFill>
                            <a:srgbClr val="0000FF"/>
                          </a:solidFill>
                          <a:latin typeface="Consolas" panose="020B0609020204030204" pitchFamily="49" charset="0"/>
                        </a:rPr>
                        <a:t>int </a:t>
                      </a:r>
                      <a:r>
                        <a:rPr lang="fr-FR" altLang="zh-CN" sz="1400" dirty="0">
                          <a:solidFill>
                            <a:srgbClr val="808080"/>
                          </a:solidFill>
                          <a:latin typeface="Consolas" panose="020B0609020204030204" pitchFamily="49" charset="0"/>
                        </a:rPr>
                        <a:t>c</a:t>
                      </a:r>
                      <a:r>
                        <a:rPr lang="fr-FR" altLang="zh-CN" sz="1400" dirty="0">
                          <a:solidFill>
                            <a:srgbClr val="000000"/>
                          </a:solidFill>
                          <a:latin typeface="Consolas" panose="020B0609020204030204" pitchFamily="49" charset="0"/>
                        </a:rPr>
                        <a:t>, </a:t>
                      </a:r>
                      <a:r>
                        <a:rPr lang="fr-FR" altLang="zh-CN" sz="1400" dirty="0">
                          <a:solidFill>
                            <a:srgbClr val="2B91AF"/>
                          </a:solidFill>
                          <a:latin typeface="Consolas" panose="020B0609020204030204" pitchFamily="49" charset="0"/>
                        </a:rPr>
                        <a:t>FILE</a:t>
                      </a:r>
                      <a:r>
                        <a:rPr lang="fr-FR" altLang="zh-CN" sz="1400" dirty="0">
                          <a:solidFill>
                            <a:srgbClr val="000000"/>
                          </a:solidFill>
                          <a:latin typeface="Consolas" panose="020B0609020204030204" pitchFamily="49" charset="0"/>
                        </a:rPr>
                        <a:t>* </a:t>
                      </a:r>
                      <a:r>
                        <a:rPr lang="fr-FR" altLang="zh-CN" sz="1400" dirty="0">
                          <a:solidFill>
                            <a:srgbClr val="808080"/>
                          </a:solidFill>
                          <a:latin typeface="Consolas" panose="020B0609020204030204" pitchFamily="49" charset="0"/>
                        </a:rPr>
                        <a:t>fp</a:t>
                      </a:r>
                      <a:r>
                        <a:rPr lang="fr-FR" altLang="zh-CN" sz="1400" dirty="0">
                          <a:solidFill>
                            <a:srgbClr val="000000"/>
                          </a:solidFill>
                          <a:latin typeface="Consolas" panose="020B0609020204030204" pitchFamily="49" charset="0"/>
                        </a:rPr>
                        <a:t>)</a:t>
                      </a:r>
                      <a:endParaRPr lang="zh-CN" altLang="en-US" sz="14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2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dirty="0"/>
                        <a:t>向字符流</a:t>
                      </a:r>
                      <a:r>
                        <a:rPr lang="en-US" altLang="zh-CN" dirty="0" err="1"/>
                        <a:t>fp</a:t>
                      </a:r>
                      <a:r>
                        <a:rPr lang="zh-CN" altLang="en-US" dirty="0"/>
                        <a:t>中写入一个字符</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2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400" dirty="0">
                          <a:solidFill>
                            <a:srgbClr val="0000FF"/>
                          </a:solidFill>
                          <a:latin typeface="Consolas" panose="020B0609020204030204" pitchFamily="49" charset="0"/>
                        </a:rPr>
                        <a:t>char</a:t>
                      </a:r>
                      <a:r>
                        <a:rPr lang="en-US" altLang="zh-CN" sz="1400" dirty="0">
                          <a:solidFill>
                            <a:srgbClr val="000000"/>
                          </a:solidFill>
                          <a:latin typeface="Consolas" panose="020B0609020204030204" pitchFamily="49" charset="0"/>
                        </a:rPr>
                        <a:t>* </a:t>
                      </a:r>
                      <a:r>
                        <a:rPr lang="en-US" altLang="zh-CN" sz="1400" dirty="0" err="1">
                          <a:solidFill>
                            <a:srgbClr val="000000"/>
                          </a:solidFill>
                          <a:latin typeface="Consolas" panose="020B0609020204030204" pitchFamily="49" charset="0"/>
                        </a:rPr>
                        <a:t>fgets</a:t>
                      </a:r>
                      <a:r>
                        <a:rPr lang="en-US" altLang="zh-CN" sz="1400" dirty="0">
                          <a:solidFill>
                            <a:srgbClr val="000000"/>
                          </a:solidFill>
                          <a:latin typeface="Consolas" panose="020B0609020204030204" pitchFamily="49" charset="0"/>
                        </a:rPr>
                        <a:t>(</a:t>
                      </a:r>
                      <a:r>
                        <a:rPr lang="en-US" altLang="zh-CN" sz="1400" dirty="0">
                          <a:solidFill>
                            <a:srgbClr val="0000FF"/>
                          </a:solidFill>
                          <a:latin typeface="Consolas" panose="020B0609020204030204" pitchFamily="49" charset="0"/>
                        </a:rPr>
                        <a:t>char</a:t>
                      </a:r>
                      <a:r>
                        <a:rPr lang="en-US" altLang="zh-CN" sz="1400" dirty="0">
                          <a:solidFill>
                            <a:srgbClr val="000000"/>
                          </a:solidFill>
                          <a:latin typeface="Consolas" panose="020B0609020204030204" pitchFamily="49" charset="0"/>
                        </a:rPr>
                        <a:t>* </a:t>
                      </a:r>
                      <a:r>
                        <a:rPr lang="en-US" altLang="zh-CN" sz="1400" dirty="0">
                          <a:solidFill>
                            <a:srgbClr val="808080"/>
                          </a:solidFill>
                          <a:latin typeface="Consolas" panose="020B0609020204030204" pitchFamily="49" charset="0"/>
                        </a:rPr>
                        <a:t>s</a:t>
                      </a:r>
                      <a:r>
                        <a:rPr lang="en-US" altLang="zh-CN" sz="1400" dirty="0">
                          <a:solidFill>
                            <a:srgbClr val="000000"/>
                          </a:solidFill>
                          <a:latin typeface="Consolas" panose="020B0609020204030204" pitchFamily="49" charset="0"/>
                        </a:rPr>
                        <a:t>, </a:t>
                      </a:r>
                      <a:r>
                        <a:rPr lang="en-US" altLang="zh-CN" sz="1400" dirty="0">
                          <a:solidFill>
                            <a:srgbClr val="0000FF"/>
                          </a:solidFill>
                          <a:latin typeface="Consolas" panose="020B0609020204030204" pitchFamily="49" charset="0"/>
                        </a:rPr>
                        <a:t>int </a:t>
                      </a:r>
                      <a:r>
                        <a:rPr lang="en-US" altLang="zh-CN" sz="1400" dirty="0">
                          <a:solidFill>
                            <a:srgbClr val="808080"/>
                          </a:solidFill>
                          <a:latin typeface="Consolas" panose="020B0609020204030204" pitchFamily="49" charset="0"/>
                        </a:rPr>
                        <a:t>size</a:t>
                      </a:r>
                      <a:r>
                        <a:rPr lang="en-US" altLang="zh-CN" sz="1400" dirty="0">
                          <a:solidFill>
                            <a:srgbClr val="000000"/>
                          </a:solidFill>
                          <a:latin typeface="Consolas" panose="020B0609020204030204" pitchFamily="49" charset="0"/>
                        </a:rPr>
                        <a:t>, </a:t>
                      </a:r>
                      <a:r>
                        <a:rPr lang="en-US" altLang="zh-CN" sz="1400" dirty="0">
                          <a:solidFill>
                            <a:srgbClr val="2B91AF"/>
                          </a:solidFill>
                          <a:latin typeface="Consolas" panose="020B0609020204030204" pitchFamily="49" charset="0"/>
                        </a:rPr>
                        <a:t>FILE</a:t>
                      </a:r>
                      <a:r>
                        <a:rPr lang="en-US" altLang="zh-CN" sz="1400" dirty="0">
                          <a:solidFill>
                            <a:srgbClr val="000000"/>
                          </a:solidFill>
                          <a:latin typeface="Consolas" panose="020B0609020204030204" pitchFamily="49" charset="0"/>
                        </a:rPr>
                        <a:t>* </a:t>
                      </a:r>
                      <a:r>
                        <a:rPr lang="en-US" altLang="zh-CN" sz="1400" dirty="0" err="1">
                          <a:solidFill>
                            <a:srgbClr val="808080"/>
                          </a:solidFill>
                          <a:latin typeface="Consolas" panose="020B0609020204030204" pitchFamily="49" charset="0"/>
                        </a:rPr>
                        <a:t>fp</a:t>
                      </a:r>
                      <a:r>
                        <a:rPr lang="en-US" altLang="zh-CN" sz="1400" dirty="0">
                          <a:solidFill>
                            <a:srgbClr val="000000"/>
                          </a:solidFill>
                          <a:latin typeface="Consolas" panose="020B0609020204030204" pitchFamily="49" charset="0"/>
                        </a:rPr>
                        <a:t>)</a:t>
                      </a:r>
                      <a:endParaRPr lang="zh-CN" altLang="en-US" sz="14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4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dirty="0"/>
                        <a:t>从字符流</a:t>
                      </a:r>
                      <a:r>
                        <a:rPr lang="en-US" altLang="zh-CN" dirty="0" err="1"/>
                        <a:t>fp</a:t>
                      </a:r>
                      <a:r>
                        <a:rPr lang="zh-CN" altLang="en-US" dirty="0"/>
                        <a:t>中读入一行不超过</a:t>
                      </a:r>
                      <a:r>
                        <a:rPr lang="en-US" altLang="zh-CN" dirty="0"/>
                        <a:t>size</a:t>
                      </a:r>
                      <a:r>
                        <a:rPr lang="zh-CN" altLang="en-US" dirty="0"/>
                        <a:t>个字符并保存在</a:t>
                      </a:r>
                      <a:r>
                        <a:rPr lang="en-US" altLang="zh-CN" dirty="0"/>
                        <a:t>s</a:t>
                      </a:r>
                      <a:r>
                        <a:rPr lang="zh-CN" altLang="en-US" dirty="0"/>
                        <a:t>指定的缓冲区中</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40000"/>
                      </a:srgbClr>
                    </a:solidFill>
                  </a:tcPr>
                </a:tc>
                <a:extLst>
                  <a:ext uri="{0D108BD9-81ED-4DB2-BD59-A6C34878D82A}">
                    <a16:rowId xmlns:a16="http://schemas.microsoft.com/office/drawing/2014/main" val="10005"/>
                  </a:ext>
                </a:extLst>
              </a:tr>
              <a:tr h="37084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400" dirty="0">
                          <a:solidFill>
                            <a:srgbClr val="0000FF"/>
                          </a:solidFill>
                          <a:latin typeface="Consolas" panose="020B0609020204030204" pitchFamily="49" charset="0"/>
                        </a:rPr>
                        <a:t>int </a:t>
                      </a:r>
                      <a:r>
                        <a:rPr lang="en-US" altLang="zh-CN" sz="1400" dirty="0" err="1">
                          <a:solidFill>
                            <a:srgbClr val="000000"/>
                          </a:solidFill>
                          <a:latin typeface="Consolas" panose="020B0609020204030204" pitchFamily="49" charset="0"/>
                        </a:rPr>
                        <a:t>fputs</a:t>
                      </a:r>
                      <a:r>
                        <a:rPr lang="en-US" altLang="zh-CN" sz="1400" dirty="0">
                          <a:solidFill>
                            <a:srgbClr val="000000"/>
                          </a:solidFill>
                          <a:latin typeface="Consolas" panose="020B0609020204030204" pitchFamily="49" charset="0"/>
                        </a:rPr>
                        <a:t>(</a:t>
                      </a:r>
                      <a:r>
                        <a:rPr lang="en-US" altLang="zh-CN" sz="1400" dirty="0">
                          <a:solidFill>
                            <a:srgbClr val="0000FF"/>
                          </a:solidFill>
                          <a:latin typeface="Consolas" panose="020B0609020204030204" pitchFamily="49" charset="0"/>
                        </a:rPr>
                        <a:t>const</a:t>
                      </a:r>
                      <a:r>
                        <a:rPr lang="en-US" altLang="zh-CN" sz="1400" dirty="0">
                          <a:solidFill>
                            <a:srgbClr val="000000"/>
                          </a:solidFill>
                          <a:latin typeface="Consolas" panose="020B0609020204030204" pitchFamily="49" charset="0"/>
                        </a:rPr>
                        <a:t> </a:t>
                      </a:r>
                      <a:r>
                        <a:rPr lang="en-US" altLang="zh-CN" sz="1400" dirty="0">
                          <a:solidFill>
                            <a:srgbClr val="0000FF"/>
                          </a:solidFill>
                          <a:latin typeface="Consolas" panose="020B0609020204030204" pitchFamily="49" charset="0"/>
                        </a:rPr>
                        <a:t>char</a:t>
                      </a:r>
                      <a:r>
                        <a:rPr lang="en-US" altLang="zh-CN" sz="1400" dirty="0">
                          <a:solidFill>
                            <a:srgbClr val="000000"/>
                          </a:solidFill>
                          <a:latin typeface="Consolas" panose="020B0609020204030204" pitchFamily="49" charset="0"/>
                        </a:rPr>
                        <a:t>* </a:t>
                      </a:r>
                      <a:r>
                        <a:rPr lang="en-US" altLang="zh-CN" sz="1400" dirty="0">
                          <a:solidFill>
                            <a:srgbClr val="808080"/>
                          </a:solidFill>
                          <a:latin typeface="Consolas" panose="020B0609020204030204" pitchFamily="49" charset="0"/>
                        </a:rPr>
                        <a:t>s</a:t>
                      </a:r>
                      <a:r>
                        <a:rPr lang="en-US" altLang="zh-CN" sz="1400" dirty="0">
                          <a:solidFill>
                            <a:srgbClr val="000000"/>
                          </a:solidFill>
                          <a:latin typeface="Consolas" panose="020B0609020204030204" pitchFamily="49" charset="0"/>
                        </a:rPr>
                        <a:t>, </a:t>
                      </a:r>
                      <a:r>
                        <a:rPr lang="en-US" altLang="zh-CN" sz="1400" dirty="0">
                          <a:solidFill>
                            <a:srgbClr val="2B91AF"/>
                          </a:solidFill>
                          <a:latin typeface="Consolas" panose="020B0609020204030204" pitchFamily="49" charset="0"/>
                        </a:rPr>
                        <a:t>FILE</a:t>
                      </a:r>
                      <a:r>
                        <a:rPr lang="en-US" altLang="zh-CN" sz="1400" dirty="0">
                          <a:solidFill>
                            <a:srgbClr val="000000"/>
                          </a:solidFill>
                          <a:latin typeface="Consolas" panose="020B0609020204030204" pitchFamily="49" charset="0"/>
                        </a:rPr>
                        <a:t>* </a:t>
                      </a:r>
                      <a:r>
                        <a:rPr lang="en-US" altLang="zh-CN" sz="1400" dirty="0" err="1">
                          <a:solidFill>
                            <a:srgbClr val="808080"/>
                          </a:solidFill>
                          <a:latin typeface="Consolas" panose="020B0609020204030204" pitchFamily="49" charset="0"/>
                        </a:rPr>
                        <a:t>fp</a:t>
                      </a:r>
                      <a:r>
                        <a:rPr lang="en-US" altLang="zh-CN" sz="1400" dirty="0">
                          <a:solidFill>
                            <a:srgbClr val="000000"/>
                          </a:solidFill>
                          <a:latin typeface="Consolas" panose="020B0609020204030204" pitchFamily="49" charset="0"/>
                        </a:rPr>
                        <a:t>)</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2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dirty="0"/>
                        <a:t>将字符串</a:t>
                      </a:r>
                      <a:r>
                        <a:rPr lang="en-US" altLang="zh-CN" dirty="0"/>
                        <a:t>s</a:t>
                      </a:r>
                      <a:r>
                        <a:rPr lang="zh-CN" altLang="en-US" dirty="0"/>
                        <a:t>写入字符流</a:t>
                      </a:r>
                      <a:r>
                        <a:rPr lang="en-US" altLang="zh-CN" dirty="0" err="1"/>
                        <a:t>fp</a:t>
                      </a:r>
                      <a:r>
                        <a:rPr lang="zh-CN" altLang="en-US" dirty="0"/>
                        <a:t>中</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20000"/>
                      </a:srgbClr>
                    </a:solidFill>
                  </a:tcPr>
                </a:tc>
                <a:extLst>
                  <a:ext uri="{0D108BD9-81ED-4DB2-BD59-A6C34878D82A}">
                    <a16:rowId xmlns:a16="http://schemas.microsoft.com/office/drawing/2014/main" val="10006"/>
                  </a:ext>
                </a:extLst>
              </a:tr>
              <a:tr h="37084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fr-FR" altLang="zh-CN" sz="1400" dirty="0">
                          <a:solidFill>
                            <a:srgbClr val="0000FF"/>
                          </a:solidFill>
                          <a:latin typeface="Consolas" panose="020B0609020204030204" pitchFamily="49" charset="0"/>
                        </a:rPr>
                        <a:t>int </a:t>
                      </a:r>
                      <a:r>
                        <a:rPr lang="fr-FR" altLang="zh-CN" sz="1400" dirty="0">
                          <a:solidFill>
                            <a:srgbClr val="000000"/>
                          </a:solidFill>
                          <a:latin typeface="Consolas" panose="020B0609020204030204" pitchFamily="49" charset="0"/>
                        </a:rPr>
                        <a:t>fscanf(</a:t>
                      </a:r>
                      <a:r>
                        <a:rPr lang="fr-FR" altLang="zh-CN" sz="1400" dirty="0">
                          <a:solidFill>
                            <a:srgbClr val="2B91AF"/>
                          </a:solidFill>
                          <a:latin typeface="Consolas" panose="020B0609020204030204" pitchFamily="49" charset="0"/>
                        </a:rPr>
                        <a:t>FILE</a:t>
                      </a:r>
                      <a:r>
                        <a:rPr lang="fr-FR" altLang="zh-CN" sz="1400" dirty="0">
                          <a:solidFill>
                            <a:srgbClr val="000000"/>
                          </a:solidFill>
                          <a:latin typeface="Consolas" panose="020B0609020204030204" pitchFamily="49" charset="0"/>
                        </a:rPr>
                        <a:t>* </a:t>
                      </a:r>
                      <a:r>
                        <a:rPr lang="fr-FR" altLang="zh-CN" sz="1400" dirty="0">
                          <a:solidFill>
                            <a:srgbClr val="808080"/>
                          </a:solidFill>
                          <a:latin typeface="Consolas" panose="020B0609020204030204" pitchFamily="49" charset="0"/>
                        </a:rPr>
                        <a:t>fp</a:t>
                      </a:r>
                      <a:r>
                        <a:rPr lang="fr-FR" altLang="zh-CN" sz="1400" dirty="0">
                          <a:solidFill>
                            <a:srgbClr val="000000"/>
                          </a:solidFill>
                          <a:latin typeface="Consolas" panose="020B0609020204030204" pitchFamily="49" charset="0"/>
                        </a:rPr>
                        <a:t>, </a:t>
                      </a:r>
                      <a:r>
                        <a:rPr lang="fr-FR" altLang="zh-CN" sz="1400" dirty="0">
                          <a:solidFill>
                            <a:srgbClr val="0000FF"/>
                          </a:solidFill>
                          <a:latin typeface="Consolas" panose="020B0609020204030204" pitchFamily="49" charset="0"/>
                        </a:rPr>
                        <a:t>const</a:t>
                      </a:r>
                      <a:r>
                        <a:rPr lang="fr-FR" altLang="zh-CN" sz="1400" dirty="0">
                          <a:solidFill>
                            <a:srgbClr val="000000"/>
                          </a:solidFill>
                          <a:latin typeface="Consolas" panose="020B0609020204030204" pitchFamily="49" charset="0"/>
                        </a:rPr>
                        <a:t> </a:t>
                      </a:r>
                      <a:r>
                        <a:rPr lang="fr-FR" altLang="zh-CN" sz="1400" dirty="0">
                          <a:solidFill>
                            <a:srgbClr val="0000FF"/>
                          </a:solidFill>
                          <a:latin typeface="Consolas" panose="020B0609020204030204" pitchFamily="49" charset="0"/>
                        </a:rPr>
                        <a:t>char</a:t>
                      </a:r>
                      <a:r>
                        <a:rPr lang="fr-FR" altLang="zh-CN" sz="1400" dirty="0">
                          <a:solidFill>
                            <a:srgbClr val="000000"/>
                          </a:solidFill>
                          <a:latin typeface="Consolas" panose="020B0609020204030204" pitchFamily="49" charset="0"/>
                        </a:rPr>
                        <a:t>* </a:t>
                      </a:r>
                      <a:r>
                        <a:rPr lang="fr-FR" altLang="zh-CN" sz="1400" dirty="0">
                          <a:solidFill>
                            <a:srgbClr val="808080"/>
                          </a:solidFill>
                          <a:latin typeface="Consolas" panose="020B0609020204030204" pitchFamily="49" charset="0"/>
                        </a:rPr>
                        <a:t>format</a:t>
                      </a:r>
                      <a:r>
                        <a:rPr lang="fr-FR" altLang="zh-CN" sz="1400" dirty="0">
                          <a:solidFill>
                            <a:srgbClr val="000000"/>
                          </a:solidFill>
                          <a:latin typeface="Consolas" panose="020B0609020204030204" pitchFamily="49" charset="0"/>
                        </a:rPr>
                        <a:t>,...)</a:t>
                      </a:r>
                      <a:endParaRPr lang="en-US" altLang="zh-CN" sz="1400" dirty="0">
                        <a:solidFill>
                          <a:srgbClr val="000000"/>
                        </a:solidFill>
                        <a:latin typeface="Consolas" panose="020B0609020204030204" pitchFamily="49"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4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dirty="0"/>
                        <a:t>按</a:t>
                      </a:r>
                      <a:r>
                        <a:rPr lang="en-US" altLang="zh-CN" dirty="0"/>
                        <a:t>format</a:t>
                      </a:r>
                      <a:r>
                        <a:rPr lang="zh-CN" altLang="en-US" dirty="0"/>
                        <a:t>指定的格式从字符流</a:t>
                      </a:r>
                      <a:r>
                        <a:rPr lang="en-US" altLang="zh-CN" dirty="0" err="1"/>
                        <a:t>fp</a:t>
                      </a:r>
                      <a:r>
                        <a:rPr lang="zh-CN" altLang="en-US" dirty="0"/>
                        <a:t>中读入数据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40000"/>
                      </a:srgbClr>
                    </a:solidFill>
                  </a:tcPr>
                </a:tc>
                <a:extLst>
                  <a:ext uri="{0D108BD9-81ED-4DB2-BD59-A6C34878D82A}">
                    <a16:rowId xmlns:a16="http://schemas.microsoft.com/office/drawing/2014/main" val="10007"/>
                  </a:ext>
                </a:extLst>
              </a:tr>
              <a:tr h="37084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fr-FR" altLang="zh-CN" sz="1400" dirty="0">
                          <a:solidFill>
                            <a:srgbClr val="0000FF"/>
                          </a:solidFill>
                          <a:latin typeface="Consolas" panose="020B0609020204030204" pitchFamily="49" charset="0"/>
                        </a:rPr>
                        <a:t>int </a:t>
                      </a:r>
                      <a:r>
                        <a:rPr lang="fr-FR" altLang="zh-CN" sz="1400" dirty="0">
                          <a:solidFill>
                            <a:srgbClr val="000000"/>
                          </a:solidFill>
                          <a:latin typeface="Consolas" panose="020B0609020204030204" pitchFamily="49" charset="0"/>
                        </a:rPr>
                        <a:t>fprintf(</a:t>
                      </a:r>
                      <a:r>
                        <a:rPr lang="fr-FR" altLang="zh-CN" sz="1400" dirty="0">
                          <a:solidFill>
                            <a:srgbClr val="2B91AF"/>
                          </a:solidFill>
                          <a:latin typeface="Consolas" panose="020B0609020204030204" pitchFamily="49" charset="0"/>
                        </a:rPr>
                        <a:t>FILE</a:t>
                      </a:r>
                      <a:r>
                        <a:rPr lang="fr-FR" altLang="zh-CN" sz="1400" dirty="0">
                          <a:solidFill>
                            <a:srgbClr val="000000"/>
                          </a:solidFill>
                          <a:latin typeface="Consolas" panose="020B0609020204030204" pitchFamily="49" charset="0"/>
                        </a:rPr>
                        <a:t>* </a:t>
                      </a:r>
                      <a:r>
                        <a:rPr lang="fr-FR" altLang="zh-CN" sz="1400" dirty="0">
                          <a:solidFill>
                            <a:srgbClr val="808080"/>
                          </a:solidFill>
                          <a:latin typeface="Consolas" panose="020B0609020204030204" pitchFamily="49" charset="0"/>
                        </a:rPr>
                        <a:t>fp</a:t>
                      </a:r>
                      <a:r>
                        <a:rPr lang="fr-FR" altLang="zh-CN" sz="1400" dirty="0">
                          <a:solidFill>
                            <a:srgbClr val="000000"/>
                          </a:solidFill>
                          <a:latin typeface="Consolas" panose="020B0609020204030204" pitchFamily="49" charset="0"/>
                        </a:rPr>
                        <a:t>, </a:t>
                      </a:r>
                      <a:r>
                        <a:rPr lang="fr-FR" altLang="zh-CN" sz="1400" dirty="0">
                          <a:solidFill>
                            <a:srgbClr val="0000FF"/>
                          </a:solidFill>
                          <a:latin typeface="Consolas" panose="020B0609020204030204" pitchFamily="49" charset="0"/>
                        </a:rPr>
                        <a:t>const</a:t>
                      </a:r>
                      <a:r>
                        <a:rPr lang="fr-FR" altLang="zh-CN" sz="1400" dirty="0">
                          <a:solidFill>
                            <a:srgbClr val="000000"/>
                          </a:solidFill>
                          <a:latin typeface="Consolas" panose="020B0609020204030204" pitchFamily="49" charset="0"/>
                        </a:rPr>
                        <a:t> </a:t>
                      </a:r>
                      <a:r>
                        <a:rPr lang="fr-FR" altLang="zh-CN" sz="1400" dirty="0">
                          <a:solidFill>
                            <a:srgbClr val="0000FF"/>
                          </a:solidFill>
                          <a:latin typeface="Consolas" panose="020B0609020204030204" pitchFamily="49" charset="0"/>
                        </a:rPr>
                        <a:t>char</a:t>
                      </a:r>
                      <a:r>
                        <a:rPr lang="fr-FR" altLang="zh-CN" sz="1400" dirty="0">
                          <a:solidFill>
                            <a:srgbClr val="000000"/>
                          </a:solidFill>
                          <a:latin typeface="Consolas" panose="020B0609020204030204" pitchFamily="49" charset="0"/>
                        </a:rPr>
                        <a:t>* </a:t>
                      </a:r>
                      <a:r>
                        <a:rPr lang="fr-FR" altLang="zh-CN" sz="1400" dirty="0">
                          <a:solidFill>
                            <a:srgbClr val="808080"/>
                          </a:solidFill>
                          <a:latin typeface="Consolas" panose="020B0609020204030204" pitchFamily="49" charset="0"/>
                        </a:rPr>
                        <a:t>format</a:t>
                      </a:r>
                      <a:r>
                        <a:rPr lang="fr-FR" altLang="zh-CN" sz="1400" dirty="0">
                          <a:solidFill>
                            <a:srgbClr val="000000"/>
                          </a:solidFill>
                          <a:latin typeface="Consolas" panose="020B0609020204030204" pitchFamily="49" charset="0"/>
                        </a:rPr>
                        <a:t>, ...)</a:t>
                      </a:r>
                      <a:endParaRPr lang="en-US" altLang="zh-CN" sz="1400" dirty="0">
                        <a:solidFill>
                          <a:srgbClr val="000000"/>
                        </a:solidFill>
                        <a:latin typeface="Consolas" panose="020B0609020204030204" pitchFamily="49"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2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dirty="0"/>
                        <a:t>向字符流</a:t>
                      </a:r>
                      <a:r>
                        <a:rPr lang="en-US" altLang="zh-CN" dirty="0" err="1"/>
                        <a:t>fp</a:t>
                      </a:r>
                      <a:r>
                        <a:rPr lang="zh-CN" altLang="en-US" dirty="0"/>
                        <a:t>中按</a:t>
                      </a:r>
                      <a:r>
                        <a:rPr lang="en-US" altLang="zh-CN" dirty="0"/>
                        <a:t>format</a:t>
                      </a:r>
                      <a:r>
                        <a:rPr lang="zh-CN" altLang="en-US" dirty="0"/>
                        <a:t>指定的格式写出数据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A5A5">
                        <a:tint val="20000"/>
                      </a:srgb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63513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ChangeArrowheads="1"/>
          </p:cNvSpPr>
          <p:nvPr/>
        </p:nvSpPr>
        <p:spPr bwMode="auto">
          <a:xfrm>
            <a:off x="600891" y="219076"/>
            <a:ext cx="9813411"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rPr>
              <a:t>标准输入输出是一类特殊的文件</a:t>
            </a:r>
            <a:endParaRPr kumimoji="1" lang="en-US" altLang="zh-CN" sz="32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endParaRPr>
          </a:p>
        </p:txBody>
      </p:sp>
      <p:sp>
        <p:nvSpPr>
          <p:cNvPr id="20" name="文本占位符 2"/>
          <p:cNvSpPr txBox="1"/>
          <p:nvPr/>
        </p:nvSpPr>
        <p:spPr>
          <a:xfrm>
            <a:off x="870857" y="3647544"/>
            <a:ext cx="10069859" cy="2736304"/>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45000"/>
              <a:buFont typeface="Wingdings" panose="05000000000000000000" pitchFamily="2" charset="2"/>
              <a:buChar char="u"/>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marL="342900" marR="0" lvl="0" indent="-342900" algn="l" defTabSz="457200" rtl="0" eaLnBrk="0" fontAlgn="base" latinLnBrk="0" hangingPunct="0">
              <a:lnSpc>
                <a:spcPct val="100000"/>
              </a:lnSpc>
              <a:spcBef>
                <a:spcPct val="20000"/>
              </a:spcBef>
              <a:spcAft>
                <a:spcPct val="0"/>
              </a:spcAft>
              <a:buClr>
                <a:srgbClr val="954F72"/>
              </a:buClr>
              <a:buSzPct val="60000"/>
              <a:buFont typeface="Wingdings" panose="05000000000000000000" pitchFamily="2" charset="2"/>
              <a:buChar char="u"/>
              <a:tabLst/>
              <a:defRPr/>
            </a:pPr>
            <a:r>
              <a:rPr kumimoji="1"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每个</a:t>
            </a:r>
            <a:r>
              <a:rPr kumimoji="1" lang="en-US" altLang="zh-CN"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a:t>
            </a:r>
            <a:r>
              <a:rPr kumimoji="1"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程序运行时，至少需要一些输入输出设备才能正常运行。所以系统</a:t>
            </a:r>
            <a:r>
              <a:rPr kumimoji="1" lang="zh-CN" altLang="en-US"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自动打开和关闭</a:t>
            </a:r>
            <a:r>
              <a:rPr kumimoji="1"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三个标准设备，也即标准文件</a:t>
            </a:r>
            <a:r>
              <a:rPr kumimoji="1" lang="en-US" altLang="zh-CN"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marL="742950" marR="0" lvl="1" indent="-285750" algn="l" defTabSz="457200" rtl="0" eaLnBrk="0" fontAlgn="base" latinLnBrk="0" hangingPunct="0">
              <a:lnSpc>
                <a:spcPct val="100000"/>
              </a:lnSpc>
              <a:spcBef>
                <a:spcPct val="20000"/>
              </a:spcBef>
              <a:spcAft>
                <a:spcPct val="0"/>
              </a:spcAft>
              <a:buClr>
                <a:srgbClr val="954F72"/>
              </a:buClr>
              <a:buSzPct val="45000"/>
              <a:buFont typeface="Wingdings" panose="05000000000000000000" pitchFamily="2" charset="2"/>
              <a:buChar char="u"/>
              <a:tabLst/>
              <a:defRPr/>
            </a:pPr>
            <a:r>
              <a:rPr kumimoji="1"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标准输入 </a:t>
            </a:r>
            <a:r>
              <a:rPr kumimoji="1"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stdin</a:t>
            </a:r>
          </a:p>
          <a:p>
            <a:pPr marL="742950" marR="0" lvl="1" indent="-285750" algn="l" defTabSz="457200" rtl="0" eaLnBrk="0" fontAlgn="base" latinLnBrk="0" hangingPunct="0">
              <a:lnSpc>
                <a:spcPct val="100000"/>
              </a:lnSpc>
              <a:spcBef>
                <a:spcPct val="20000"/>
              </a:spcBef>
              <a:spcAft>
                <a:spcPct val="0"/>
              </a:spcAft>
              <a:buClr>
                <a:srgbClr val="954F72"/>
              </a:buClr>
              <a:buSzPct val="45000"/>
              <a:buFont typeface="Wingdings" panose="05000000000000000000" pitchFamily="2" charset="2"/>
              <a:buChar char="u"/>
              <a:tabLst/>
              <a:defRPr/>
            </a:pPr>
            <a:r>
              <a:rPr kumimoji="1"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标准输出 </a:t>
            </a:r>
            <a:r>
              <a:rPr kumimoji="1" lang="en-US" altLang="zh-CN" sz="2000" b="0" i="0" u="none" strike="noStrike" kern="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stdout</a:t>
            </a:r>
            <a:endParaRPr kumimoji="1"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457200" rtl="0" eaLnBrk="0" fontAlgn="base" latinLnBrk="0" hangingPunct="0">
              <a:lnSpc>
                <a:spcPct val="100000"/>
              </a:lnSpc>
              <a:spcBef>
                <a:spcPct val="20000"/>
              </a:spcBef>
              <a:spcAft>
                <a:spcPct val="0"/>
              </a:spcAft>
              <a:buClr>
                <a:srgbClr val="954F72"/>
              </a:buClr>
              <a:buSzPct val="45000"/>
              <a:buFont typeface="Wingdings" panose="05000000000000000000" pitchFamily="2" charset="2"/>
              <a:buChar char="u"/>
              <a:tabLst/>
              <a:defRPr/>
            </a:pPr>
            <a:r>
              <a:rPr kumimoji="1"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错误信息输出 </a:t>
            </a:r>
            <a:r>
              <a:rPr kumimoji="1"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stderr</a:t>
            </a:r>
          </a:p>
          <a:p>
            <a:pPr marL="342900" marR="0" lvl="0" indent="-342900" algn="l" defTabSz="457200" rtl="0" eaLnBrk="0" fontAlgn="base" latinLnBrk="0" hangingPunct="0">
              <a:lnSpc>
                <a:spcPct val="100000"/>
              </a:lnSpc>
              <a:spcBef>
                <a:spcPct val="20000"/>
              </a:spcBef>
              <a:spcAft>
                <a:spcPct val="0"/>
              </a:spcAft>
              <a:buClr>
                <a:srgbClr val="954F72"/>
              </a:buClr>
              <a:buSzPct val="60000"/>
              <a:buFont typeface="Wingdings" panose="05000000000000000000" pitchFamily="2" charset="2"/>
              <a:buChar char="u"/>
              <a:tabLst/>
              <a:defRPr/>
            </a:pPr>
            <a:r>
              <a:rPr kumimoji="1"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对标准文件的输入输出函数省略了对这些文件的说明和打开关闭操作。</a:t>
            </a:r>
          </a:p>
        </p:txBody>
      </p:sp>
      <p:sp>
        <p:nvSpPr>
          <p:cNvPr id="21" name="矩形 20"/>
          <p:cNvSpPr/>
          <p:nvPr/>
        </p:nvSpPr>
        <p:spPr>
          <a:xfrm>
            <a:off x="1527039" y="2379770"/>
            <a:ext cx="9144000" cy="1095389"/>
          </a:xfrm>
          <a:prstGeom prst="rect">
            <a:avLst/>
          </a:prstGeom>
          <a:solidFill>
            <a:schemeClr val="accent5">
              <a:lumMod val="20000"/>
              <a:lumOff val="80000"/>
            </a:schemeClr>
          </a:solidFill>
          <a:ln>
            <a:solidFill>
              <a:schemeClr val="accent5">
                <a:lumMod val="60000"/>
                <a:lumOff val="40000"/>
              </a:schemeClr>
            </a:solidFill>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2" name="文本框 21"/>
          <p:cNvSpPr txBox="1"/>
          <p:nvPr/>
        </p:nvSpPr>
        <p:spPr>
          <a:xfrm>
            <a:off x="2279576" y="2406737"/>
            <a:ext cx="6984776"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err="1">
                <a:ln>
                  <a:noFill/>
                </a:ln>
                <a:solidFill>
                  <a:srgbClr val="0000FF"/>
                </a:solidFill>
                <a:effectLst/>
                <a:uLnTx/>
                <a:uFillTx/>
                <a:latin typeface="Consolas" panose="020B0609020204030204" pitchFamily="49" charset="0"/>
                <a:ea typeface="等线" panose="02010600030101010101" pitchFamily="2" charset="-122"/>
                <a:cs typeface="+mn-cs"/>
              </a:rPr>
              <a:t>int</a:t>
            </a:r>
            <a:r>
              <a:rPr kumimoji="0" lang="en-US" altLang="zh-CN" sz="2000" b="0" i="0" u="none" strike="noStrike" kern="1200" cap="none" spc="0" normalizeH="0" baseline="0" noProof="0" dirty="0">
                <a:ln>
                  <a:noFill/>
                </a:ln>
                <a:solidFill>
                  <a:srgbClr val="000000"/>
                </a:solidFill>
                <a:effectLst/>
                <a:uLnTx/>
                <a:uFillTx/>
                <a:latin typeface="Consolas" panose="020B0609020204030204" pitchFamily="49" charset="0"/>
                <a:ea typeface="等线" panose="02010600030101010101" pitchFamily="2" charset="-122"/>
                <a:cs typeface="+mn-cs"/>
              </a:rPr>
              <a:t> </a:t>
            </a:r>
            <a:r>
              <a:rPr kumimoji="0" lang="en-US" altLang="zh-CN" sz="2000" b="0" i="0" u="none" strike="noStrike" kern="1200" cap="none" spc="0" normalizeH="0" baseline="0" noProof="0" dirty="0" err="1">
                <a:ln>
                  <a:noFill/>
                </a:ln>
                <a:solidFill>
                  <a:srgbClr val="000000"/>
                </a:solidFill>
                <a:effectLst/>
                <a:uLnTx/>
                <a:uFillTx/>
                <a:latin typeface="Consolas" panose="020B0609020204030204" pitchFamily="49" charset="0"/>
                <a:ea typeface="等线" panose="02010600030101010101" pitchFamily="2" charset="-122"/>
                <a:cs typeface="+mn-cs"/>
              </a:rPr>
              <a:t>printf</a:t>
            </a:r>
            <a:r>
              <a:rPr kumimoji="0" lang="en-US" altLang="zh-CN" sz="2000" b="0" i="0" u="none" strike="noStrike" kern="1200" cap="none" spc="0" normalizeH="0" baseline="0" noProof="0" dirty="0">
                <a:ln>
                  <a:noFill/>
                </a:ln>
                <a:solidFill>
                  <a:srgbClr val="000000"/>
                </a:solidFill>
                <a:effectLst/>
                <a:uLnTx/>
                <a:uFillTx/>
                <a:latin typeface="Consolas" panose="020B0609020204030204" pitchFamily="49" charset="0"/>
                <a:ea typeface="等线" panose="02010600030101010101" pitchFamily="2" charset="-122"/>
                <a:cs typeface="+mn-cs"/>
              </a:rPr>
              <a:t>(</a:t>
            </a:r>
            <a:r>
              <a:rPr kumimoji="0" lang="en-US" altLang="zh-CN" sz="2000" b="0" i="0" u="none" strike="noStrike" kern="1200" cap="none" spc="0" normalizeH="0" baseline="0" noProof="0" dirty="0" err="1">
                <a:ln>
                  <a:noFill/>
                </a:ln>
                <a:solidFill>
                  <a:srgbClr val="0000FF"/>
                </a:solidFill>
                <a:effectLst/>
                <a:uLnTx/>
                <a:uFillTx/>
                <a:latin typeface="Consolas" panose="020B0609020204030204" pitchFamily="49" charset="0"/>
                <a:ea typeface="等线" panose="02010600030101010101" pitchFamily="2" charset="-122"/>
                <a:cs typeface="+mn-cs"/>
              </a:rPr>
              <a:t>const</a:t>
            </a:r>
            <a:r>
              <a:rPr kumimoji="0" lang="en-US" altLang="zh-CN" sz="2000" b="0" i="0" u="none" strike="noStrike" kern="1200" cap="none" spc="0" normalizeH="0" baseline="0" noProof="0" dirty="0">
                <a:ln>
                  <a:noFill/>
                </a:ln>
                <a:solidFill>
                  <a:srgbClr val="000000"/>
                </a:solidFill>
                <a:effectLst/>
                <a:uLnTx/>
                <a:uFillTx/>
                <a:latin typeface="Consolas" panose="020B0609020204030204" pitchFamily="49" charset="0"/>
                <a:ea typeface="等线" panose="02010600030101010101" pitchFamily="2" charset="-122"/>
                <a:cs typeface="+mn-cs"/>
              </a:rPr>
              <a:t> </a:t>
            </a:r>
            <a:r>
              <a:rPr kumimoji="0" lang="en-US" altLang="zh-CN" sz="2000" b="0" i="0" u="none" strike="noStrike" kern="1200" cap="none" spc="0" normalizeH="0" baseline="0" noProof="0" dirty="0">
                <a:ln>
                  <a:noFill/>
                </a:ln>
                <a:solidFill>
                  <a:srgbClr val="0000FF"/>
                </a:solidFill>
                <a:effectLst/>
                <a:uLnTx/>
                <a:uFillTx/>
                <a:latin typeface="Consolas" panose="020B0609020204030204" pitchFamily="49" charset="0"/>
                <a:ea typeface="等线" panose="02010600030101010101" pitchFamily="2" charset="-122"/>
                <a:cs typeface="+mn-cs"/>
              </a:rPr>
              <a:t>char</a:t>
            </a:r>
            <a:r>
              <a:rPr kumimoji="0" lang="en-US" altLang="zh-CN" sz="2000" b="0" i="0" u="none" strike="noStrike" kern="1200" cap="none" spc="0" normalizeH="0" baseline="0" noProof="0" dirty="0">
                <a:ln>
                  <a:noFill/>
                </a:ln>
                <a:solidFill>
                  <a:srgbClr val="000000"/>
                </a:solidFill>
                <a:effectLst/>
                <a:uLnTx/>
                <a:uFillTx/>
                <a:latin typeface="Consolas" panose="020B0609020204030204" pitchFamily="49" charset="0"/>
                <a:ea typeface="等线" panose="02010600030101010101" pitchFamily="2" charset="-122"/>
                <a:cs typeface="+mn-cs"/>
              </a:rPr>
              <a:t>* format,...)</a:t>
            </a: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p:cNvSpPr txBox="1"/>
          <p:nvPr/>
        </p:nvSpPr>
        <p:spPr>
          <a:xfrm>
            <a:off x="2279576" y="3002836"/>
            <a:ext cx="6984776"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err="1">
                <a:ln>
                  <a:noFill/>
                </a:ln>
                <a:solidFill>
                  <a:srgbClr val="0000FF"/>
                </a:solidFill>
                <a:effectLst/>
                <a:uLnTx/>
                <a:uFillTx/>
                <a:latin typeface="Consolas" panose="020B0609020204030204" pitchFamily="49" charset="0"/>
                <a:ea typeface="等线" panose="02010600030101010101" pitchFamily="2" charset="-122"/>
                <a:cs typeface="+mn-cs"/>
              </a:rPr>
              <a:t>int</a:t>
            </a:r>
            <a:r>
              <a:rPr kumimoji="0" lang="en-US" altLang="zh-CN" sz="2000" b="0" i="0" u="none" strike="noStrike" kern="1200" cap="none" spc="0" normalizeH="0" baseline="0" noProof="0" dirty="0">
                <a:ln>
                  <a:noFill/>
                </a:ln>
                <a:solidFill>
                  <a:srgbClr val="000000"/>
                </a:solidFill>
                <a:effectLst/>
                <a:uLnTx/>
                <a:uFillTx/>
                <a:latin typeface="Consolas" panose="020B0609020204030204" pitchFamily="49" charset="0"/>
                <a:ea typeface="等线" panose="02010600030101010101" pitchFamily="2" charset="-122"/>
                <a:cs typeface="+mn-cs"/>
              </a:rPr>
              <a:t> </a:t>
            </a:r>
            <a:r>
              <a:rPr kumimoji="0" lang="en-US" altLang="zh-CN" sz="2000" b="0" i="0" u="none" strike="noStrike" kern="1200" cap="none" spc="0" normalizeH="0" baseline="0" noProof="0" dirty="0" err="1">
                <a:ln>
                  <a:noFill/>
                </a:ln>
                <a:solidFill>
                  <a:srgbClr val="000000"/>
                </a:solidFill>
                <a:effectLst/>
                <a:uLnTx/>
                <a:uFillTx/>
                <a:latin typeface="Consolas" panose="020B0609020204030204" pitchFamily="49" charset="0"/>
                <a:ea typeface="等线" panose="02010600030101010101" pitchFamily="2" charset="-122"/>
                <a:cs typeface="+mn-cs"/>
              </a:rPr>
              <a:t>scanf</a:t>
            </a:r>
            <a:r>
              <a:rPr kumimoji="0" lang="en-US" altLang="zh-CN" sz="2000" b="0" i="0" u="none" strike="noStrike" kern="1200" cap="none" spc="0" normalizeH="0" baseline="0" noProof="0" dirty="0">
                <a:ln>
                  <a:noFill/>
                </a:ln>
                <a:solidFill>
                  <a:srgbClr val="000000"/>
                </a:solidFill>
                <a:effectLst/>
                <a:uLnTx/>
                <a:uFillTx/>
                <a:latin typeface="Consolas" panose="020B0609020204030204" pitchFamily="49" charset="0"/>
                <a:ea typeface="等线" panose="02010600030101010101" pitchFamily="2" charset="-122"/>
                <a:cs typeface="+mn-cs"/>
              </a:rPr>
              <a:t>(</a:t>
            </a:r>
            <a:r>
              <a:rPr kumimoji="0" lang="en-US" altLang="zh-CN" sz="2000" b="0" i="0" u="none" strike="noStrike" kern="1200" cap="none" spc="0" normalizeH="0" baseline="0" noProof="0" dirty="0" err="1">
                <a:ln>
                  <a:noFill/>
                </a:ln>
                <a:solidFill>
                  <a:srgbClr val="0000FF"/>
                </a:solidFill>
                <a:effectLst/>
                <a:uLnTx/>
                <a:uFillTx/>
                <a:latin typeface="Consolas" panose="020B0609020204030204" pitchFamily="49" charset="0"/>
                <a:ea typeface="等线" panose="02010600030101010101" pitchFamily="2" charset="-122"/>
                <a:cs typeface="+mn-cs"/>
              </a:rPr>
              <a:t>const</a:t>
            </a:r>
            <a:r>
              <a:rPr kumimoji="0" lang="en-US" altLang="zh-CN" sz="2000" b="0" i="0" u="none" strike="noStrike" kern="1200" cap="none" spc="0" normalizeH="0" baseline="0" noProof="0" dirty="0">
                <a:ln>
                  <a:noFill/>
                </a:ln>
                <a:solidFill>
                  <a:srgbClr val="000000"/>
                </a:solidFill>
                <a:effectLst/>
                <a:uLnTx/>
                <a:uFillTx/>
                <a:latin typeface="Consolas" panose="020B0609020204030204" pitchFamily="49" charset="0"/>
                <a:ea typeface="等线" panose="02010600030101010101" pitchFamily="2" charset="-122"/>
                <a:cs typeface="+mn-cs"/>
              </a:rPr>
              <a:t> </a:t>
            </a:r>
            <a:r>
              <a:rPr kumimoji="0" lang="en-US" altLang="zh-CN" sz="2000" b="0" i="0" u="none" strike="noStrike" kern="1200" cap="none" spc="0" normalizeH="0" baseline="0" noProof="0" dirty="0">
                <a:ln>
                  <a:noFill/>
                </a:ln>
                <a:solidFill>
                  <a:srgbClr val="0000FF"/>
                </a:solidFill>
                <a:effectLst/>
                <a:uLnTx/>
                <a:uFillTx/>
                <a:latin typeface="Consolas" panose="020B0609020204030204" pitchFamily="49" charset="0"/>
                <a:ea typeface="等线" panose="02010600030101010101" pitchFamily="2" charset="-122"/>
                <a:cs typeface="+mn-cs"/>
              </a:rPr>
              <a:t>char</a:t>
            </a:r>
            <a:r>
              <a:rPr kumimoji="0" lang="en-US" altLang="zh-CN" sz="2000" b="0" i="0" u="none" strike="noStrike" kern="1200" cap="none" spc="0" normalizeH="0" baseline="0" noProof="0" dirty="0">
                <a:ln>
                  <a:noFill/>
                </a:ln>
                <a:solidFill>
                  <a:srgbClr val="000000"/>
                </a:solidFill>
                <a:effectLst/>
                <a:uLnTx/>
                <a:uFillTx/>
                <a:latin typeface="Consolas" panose="020B0609020204030204" pitchFamily="49" charset="0"/>
                <a:ea typeface="等线" panose="02010600030101010101" pitchFamily="2" charset="-122"/>
                <a:cs typeface="+mn-cs"/>
              </a:rPr>
              <a:t>* format,...)</a:t>
            </a: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24" name="computer-tv_15416"/>
          <p:cNvSpPr>
            <a:spLocks noChangeAspect="1"/>
          </p:cNvSpPr>
          <p:nvPr/>
        </p:nvSpPr>
        <p:spPr bwMode="auto">
          <a:xfrm>
            <a:off x="5484903" y="4988359"/>
            <a:ext cx="574122" cy="465186"/>
          </a:xfrm>
          <a:custGeom>
            <a:avLst/>
            <a:gdLst>
              <a:gd name="T0" fmla="*/ 40 w 742"/>
              <a:gd name="T1" fmla="*/ 0 h 602"/>
              <a:gd name="T2" fmla="*/ 0 w 742"/>
              <a:gd name="T3" fmla="*/ 40 h 602"/>
              <a:gd name="T4" fmla="*/ 0 w 742"/>
              <a:gd name="T5" fmla="*/ 479 h 602"/>
              <a:gd name="T6" fmla="*/ 40 w 742"/>
              <a:gd name="T7" fmla="*/ 519 h 602"/>
              <a:gd name="T8" fmla="*/ 279 w 742"/>
              <a:gd name="T9" fmla="*/ 519 h 602"/>
              <a:gd name="T10" fmla="*/ 324 w 742"/>
              <a:gd name="T11" fmla="*/ 540 h 602"/>
              <a:gd name="T12" fmla="*/ 309 w 742"/>
              <a:gd name="T13" fmla="*/ 557 h 602"/>
              <a:gd name="T14" fmla="*/ 281 w 742"/>
              <a:gd name="T15" fmla="*/ 557 h 602"/>
              <a:gd name="T16" fmla="*/ 241 w 742"/>
              <a:gd name="T17" fmla="*/ 579 h 602"/>
              <a:gd name="T18" fmla="*/ 281 w 742"/>
              <a:gd name="T19" fmla="*/ 602 h 602"/>
              <a:gd name="T20" fmla="*/ 461 w 742"/>
              <a:gd name="T21" fmla="*/ 602 h 602"/>
              <a:gd name="T22" fmla="*/ 501 w 742"/>
              <a:gd name="T23" fmla="*/ 579 h 602"/>
              <a:gd name="T24" fmla="*/ 461 w 742"/>
              <a:gd name="T25" fmla="*/ 557 h 602"/>
              <a:gd name="T26" fmla="*/ 433 w 742"/>
              <a:gd name="T27" fmla="*/ 557 h 602"/>
              <a:gd name="T28" fmla="*/ 418 w 742"/>
              <a:gd name="T29" fmla="*/ 540 h 602"/>
              <a:gd name="T30" fmla="*/ 463 w 742"/>
              <a:gd name="T31" fmla="*/ 519 h 602"/>
              <a:gd name="T32" fmla="*/ 702 w 742"/>
              <a:gd name="T33" fmla="*/ 519 h 602"/>
              <a:gd name="T34" fmla="*/ 742 w 742"/>
              <a:gd name="T35" fmla="*/ 479 h 602"/>
              <a:gd name="T36" fmla="*/ 742 w 742"/>
              <a:gd name="T37" fmla="*/ 40 h 602"/>
              <a:gd name="T38" fmla="*/ 702 w 742"/>
              <a:gd name="T39" fmla="*/ 0 h 602"/>
              <a:gd name="T40" fmla="*/ 40 w 742"/>
              <a:gd name="T41" fmla="*/ 0 h 602"/>
              <a:gd name="T42" fmla="*/ 680 w 742"/>
              <a:gd name="T43" fmla="*/ 401 h 602"/>
              <a:gd name="T44" fmla="*/ 640 w 742"/>
              <a:gd name="T45" fmla="*/ 441 h 602"/>
              <a:gd name="T46" fmla="*/ 102 w 742"/>
              <a:gd name="T47" fmla="*/ 441 h 602"/>
              <a:gd name="T48" fmla="*/ 62 w 742"/>
              <a:gd name="T49" fmla="*/ 401 h 602"/>
              <a:gd name="T50" fmla="*/ 62 w 742"/>
              <a:gd name="T51" fmla="*/ 118 h 602"/>
              <a:gd name="T52" fmla="*/ 102 w 742"/>
              <a:gd name="T53" fmla="*/ 78 h 602"/>
              <a:gd name="T54" fmla="*/ 640 w 742"/>
              <a:gd name="T55" fmla="*/ 78 h 602"/>
              <a:gd name="T56" fmla="*/ 680 w 742"/>
              <a:gd name="T57" fmla="*/ 118 h 602"/>
              <a:gd name="T58" fmla="*/ 680 w 742"/>
              <a:gd name="T59" fmla="*/ 401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42" h="602">
                <a:moveTo>
                  <a:pt x="40" y="0"/>
                </a:moveTo>
                <a:cubicBezTo>
                  <a:pt x="18" y="0"/>
                  <a:pt x="0" y="18"/>
                  <a:pt x="0" y="40"/>
                </a:cubicBezTo>
                <a:lnTo>
                  <a:pt x="0" y="479"/>
                </a:lnTo>
                <a:cubicBezTo>
                  <a:pt x="0" y="501"/>
                  <a:pt x="18" y="519"/>
                  <a:pt x="40" y="519"/>
                </a:cubicBezTo>
                <a:lnTo>
                  <a:pt x="279" y="519"/>
                </a:lnTo>
                <a:cubicBezTo>
                  <a:pt x="302" y="519"/>
                  <a:pt x="319" y="529"/>
                  <a:pt x="324" y="540"/>
                </a:cubicBezTo>
                <a:cubicBezTo>
                  <a:pt x="329" y="550"/>
                  <a:pt x="324" y="557"/>
                  <a:pt x="309" y="557"/>
                </a:cubicBezTo>
                <a:lnTo>
                  <a:pt x="281" y="557"/>
                </a:lnTo>
                <a:cubicBezTo>
                  <a:pt x="259" y="557"/>
                  <a:pt x="241" y="567"/>
                  <a:pt x="241" y="579"/>
                </a:cubicBezTo>
                <a:cubicBezTo>
                  <a:pt x="241" y="592"/>
                  <a:pt x="259" y="602"/>
                  <a:pt x="281" y="602"/>
                </a:cubicBezTo>
                <a:lnTo>
                  <a:pt x="461" y="602"/>
                </a:lnTo>
                <a:cubicBezTo>
                  <a:pt x="483" y="602"/>
                  <a:pt x="501" y="592"/>
                  <a:pt x="501" y="579"/>
                </a:cubicBezTo>
                <a:cubicBezTo>
                  <a:pt x="501" y="567"/>
                  <a:pt x="483" y="557"/>
                  <a:pt x="461" y="557"/>
                </a:cubicBezTo>
                <a:lnTo>
                  <a:pt x="433" y="557"/>
                </a:lnTo>
                <a:cubicBezTo>
                  <a:pt x="418" y="557"/>
                  <a:pt x="413" y="550"/>
                  <a:pt x="418" y="540"/>
                </a:cubicBezTo>
                <a:cubicBezTo>
                  <a:pt x="423" y="529"/>
                  <a:pt x="441" y="519"/>
                  <a:pt x="463" y="519"/>
                </a:cubicBezTo>
                <a:lnTo>
                  <a:pt x="702" y="519"/>
                </a:lnTo>
                <a:cubicBezTo>
                  <a:pt x="724" y="519"/>
                  <a:pt x="742" y="501"/>
                  <a:pt x="742" y="479"/>
                </a:cubicBezTo>
                <a:lnTo>
                  <a:pt x="742" y="40"/>
                </a:lnTo>
                <a:cubicBezTo>
                  <a:pt x="742" y="18"/>
                  <a:pt x="724" y="0"/>
                  <a:pt x="702" y="0"/>
                </a:cubicBezTo>
                <a:lnTo>
                  <a:pt x="40" y="0"/>
                </a:lnTo>
                <a:close/>
                <a:moveTo>
                  <a:pt x="680" y="401"/>
                </a:moveTo>
                <a:cubicBezTo>
                  <a:pt x="680" y="423"/>
                  <a:pt x="662" y="441"/>
                  <a:pt x="640" y="441"/>
                </a:cubicBezTo>
                <a:lnTo>
                  <a:pt x="102" y="441"/>
                </a:lnTo>
                <a:cubicBezTo>
                  <a:pt x="80" y="441"/>
                  <a:pt x="62" y="423"/>
                  <a:pt x="62" y="401"/>
                </a:cubicBezTo>
                <a:lnTo>
                  <a:pt x="62" y="118"/>
                </a:lnTo>
                <a:cubicBezTo>
                  <a:pt x="62" y="96"/>
                  <a:pt x="80" y="78"/>
                  <a:pt x="102" y="78"/>
                </a:cubicBezTo>
                <a:lnTo>
                  <a:pt x="640" y="78"/>
                </a:lnTo>
                <a:cubicBezTo>
                  <a:pt x="662" y="78"/>
                  <a:pt x="680" y="96"/>
                  <a:pt x="680" y="118"/>
                </a:cubicBezTo>
                <a:lnTo>
                  <a:pt x="680" y="401"/>
                </a:lnTo>
                <a:close/>
              </a:path>
            </a:pathLst>
          </a:custGeom>
          <a:solidFill>
            <a:schemeClr val="accent1"/>
          </a:solidFill>
          <a:ln>
            <a:noFill/>
          </a:ln>
        </p:spPr>
      </p:sp>
      <p:sp>
        <p:nvSpPr>
          <p:cNvPr id="25" name="keyboard_102256"/>
          <p:cNvSpPr>
            <a:spLocks noChangeAspect="1"/>
          </p:cNvSpPr>
          <p:nvPr/>
        </p:nvSpPr>
        <p:spPr bwMode="auto">
          <a:xfrm>
            <a:off x="4603010" y="4498474"/>
            <a:ext cx="701257" cy="420623"/>
          </a:xfrm>
          <a:custGeom>
            <a:avLst/>
            <a:gdLst>
              <a:gd name="connsiteX0" fmla="*/ 553833 w 607639"/>
              <a:gd name="connsiteY0" fmla="*/ 296445 h 364470"/>
              <a:gd name="connsiteX1" fmla="*/ 566359 w 607639"/>
              <a:gd name="connsiteY1" fmla="*/ 308935 h 364470"/>
              <a:gd name="connsiteX2" fmla="*/ 553833 w 607639"/>
              <a:gd name="connsiteY2" fmla="*/ 321425 h 364470"/>
              <a:gd name="connsiteX3" fmla="*/ 541307 w 607639"/>
              <a:gd name="connsiteY3" fmla="*/ 308935 h 364470"/>
              <a:gd name="connsiteX4" fmla="*/ 553833 w 607639"/>
              <a:gd name="connsiteY4" fmla="*/ 296445 h 364470"/>
              <a:gd name="connsiteX5" fmla="*/ 512976 w 607639"/>
              <a:gd name="connsiteY5" fmla="*/ 296445 h 364470"/>
              <a:gd name="connsiteX6" fmla="*/ 525502 w 607639"/>
              <a:gd name="connsiteY6" fmla="*/ 308935 h 364470"/>
              <a:gd name="connsiteX7" fmla="*/ 512976 w 607639"/>
              <a:gd name="connsiteY7" fmla="*/ 321425 h 364470"/>
              <a:gd name="connsiteX8" fmla="*/ 500450 w 607639"/>
              <a:gd name="connsiteY8" fmla="*/ 308935 h 364470"/>
              <a:gd name="connsiteX9" fmla="*/ 512976 w 607639"/>
              <a:gd name="connsiteY9" fmla="*/ 296445 h 364470"/>
              <a:gd name="connsiteX10" fmla="*/ 468837 w 607639"/>
              <a:gd name="connsiteY10" fmla="*/ 296445 h 364470"/>
              <a:gd name="connsiteX11" fmla="*/ 481327 w 607639"/>
              <a:gd name="connsiteY11" fmla="*/ 308935 h 364470"/>
              <a:gd name="connsiteX12" fmla="*/ 468837 w 607639"/>
              <a:gd name="connsiteY12" fmla="*/ 321425 h 364470"/>
              <a:gd name="connsiteX13" fmla="*/ 456347 w 607639"/>
              <a:gd name="connsiteY13" fmla="*/ 308935 h 364470"/>
              <a:gd name="connsiteX14" fmla="*/ 468837 w 607639"/>
              <a:gd name="connsiteY14" fmla="*/ 296445 h 364470"/>
              <a:gd name="connsiteX15" fmla="*/ 415878 w 607639"/>
              <a:gd name="connsiteY15" fmla="*/ 296445 h 364470"/>
              <a:gd name="connsiteX16" fmla="*/ 428404 w 607639"/>
              <a:gd name="connsiteY16" fmla="*/ 308935 h 364470"/>
              <a:gd name="connsiteX17" fmla="*/ 415878 w 607639"/>
              <a:gd name="connsiteY17" fmla="*/ 321425 h 364470"/>
              <a:gd name="connsiteX18" fmla="*/ 403352 w 607639"/>
              <a:gd name="connsiteY18" fmla="*/ 308935 h 364470"/>
              <a:gd name="connsiteX19" fmla="*/ 415878 w 607639"/>
              <a:gd name="connsiteY19" fmla="*/ 296445 h 364470"/>
              <a:gd name="connsiteX20" fmla="*/ 371739 w 607639"/>
              <a:gd name="connsiteY20" fmla="*/ 296445 h 364470"/>
              <a:gd name="connsiteX21" fmla="*/ 384229 w 607639"/>
              <a:gd name="connsiteY21" fmla="*/ 308935 h 364470"/>
              <a:gd name="connsiteX22" fmla="*/ 371739 w 607639"/>
              <a:gd name="connsiteY22" fmla="*/ 321425 h 364470"/>
              <a:gd name="connsiteX23" fmla="*/ 359249 w 607639"/>
              <a:gd name="connsiteY23" fmla="*/ 308935 h 364470"/>
              <a:gd name="connsiteX24" fmla="*/ 371739 w 607639"/>
              <a:gd name="connsiteY24" fmla="*/ 296445 h 364470"/>
              <a:gd name="connsiteX25" fmla="*/ 186280 w 607639"/>
              <a:gd name="connsiteY25" fmla="*/ 296445 h 364470"/>
              <a:gd name="connsiteX26" fmla="*/ 327507 w 607639"/>
              <a:gd name="connsiteY26" fmla="*/ 296445 h 364470"/>
              <a:gd name="connsiteX27" fmla="*/ 340055 w 607639"/>
              <a:gd name="connsiteY27" fmla="*/ 308891 h 364470"/>
              <a:gd name="connsiteX28" fmla="*/ 327507 w 607639"/>
              <a:gd name="connsiteY28" fmla="*/ 321425 h 364470"/>
              <a:gd name="connsiteX29" fmla="*/ 186280 w 607639"/>
              <a:gd name="connsiteY29" fmla="*/ 321425 h 364470"/>
              <a:gd name="connsiteX30" fmla="*/ 173732 w 607639"/>
              <a:gd name="connsiteY30" fmla="*/ 308891 h 364470"/>
              <a:gd name="connsiteX31" fmla="*/ 186280 w 607639"/>
              <a:gd name="connsiteY31" fmla="*/ 296445 h 364470"/>
              <a:gd name="connsiteX32" fmla="*/ 142084 w 607639"/>
              <a:gd name="connsiteY32" fmla="*/ 296445 h 364470"/>
              <a:gd name="connsiteX33" fmla="*/ 154610 w 607639"/>
              <a:gd name="connsiteY33" fmla="*/ 308935 h 364470"/>
              <a:gd name="connsiteX34" fmla="*/ 142084 w 607639"/>
              <a:gd name="connsiteY34" fmla="*/ 321425 h 364470"/>
              <a:gd name="connsiteX35" fmla="*/ 129558 w 607639"/>
              <a:gd name="connsiteY35" fmla="*/ 308935 h 364470"/>
              <a:gd name="connsiteX36" fmla="*/ 142084 w 607639"/>
              <a:gd name="connsiteY36" fmla="*/ 296445 h 364470"/>
              <a:gd name="connsiteX37" fmla="*/ 97945 w 607639"/>
              <a:gd name="connsiteY37" fmla="*/ 296445 h 364470"/>
              <a:gd name="connsiteX38" fmla="*/ 110435 w 607639"/>
              <a:gd name="connsiteY38" fmla="*/ 308935 h 364470"/>
              <a:gd name="connsiteX39" fmla="*/ 97945 w 607639"/>
              <a:gd name="connsiteY39" fmla="*/ 321425 h 364470"/>
              <a:gd name="connsiteX40" fmla="*/ 85455 w 607639"/>
              <a:gd name="connsiteY40" fmla="*/ 308935 h 364470"/>
              <a:gd name="connsiteX41" fmla="*/ 97945 w 607639"/>
              <a:gd name="connsiteY41" fmla="*/ 296445 h 364470"/>
              <a:gd name="connsiteX42" fmla="*/ 53736 w 607639"/>
              <a:gd name="connsiteY42" fmla="*/ 296445 h 364470"/>
              <a:gd name="connsiteX43" fmla="*/ 66191 w 607639"/>
              <a:gd name="connsiteY43" fmla="*/ 308935 h 364470"/>
              <a:gd name="connsiteX44" fmla="*/ 53736 w 607639"/>
              <a:gd name="connsiteY44" fmla="*/ 321425 h 364470"/>
              <a:gd name="connsiteX45" fmla="*/ 41281 w 607639"/>
              <a:gd name="connsiteY45" fmla="*/ 308935 h 364470"/>
              <a:gd name="connsiteX46" fmla="*/ 53736 w 607639"/>
              <a:gd name="connsiteY46" fmla="*/ 296445 h 364470"/>
              <a:gd name="connsiteX47" fmla="*/ 512976 w 607639"/>
              <a:gd name="connsiteY47" fmla="*/ 252271 h 364470"/>
              <a:gd name="connsiteX48" fmla="*/ 525502 w 607639"/>
              <a:gd name="connsiteY48" fmla="*/ 264761 h 364470"/>
              <a:gd name="connsiteX49" fmla="*/ 512976 w 607639"/>
              <a:gd name="connsiteY49" fmla="*/ 277251 h 364470"/>
              <a:gd name="connsiteX50" fmla="*/ 500450 w 607639"/>
              <a:gd name="connsiteY50" fmla="*/ 264761 h 364470"/>
              <a:gd name="connsiteX51" fmla="*/ 512976 w 607639"/>
              <a:gd name="connsiteY51" fmla="*/ 252271 h 364470"/>
              <a:gd name="connsiteX52" fmla="*/ 415878 w 607639"/>
              <a:gd name="connsiteY52" fmla="*/ 252271 h 364470"/>
              <a:gd name="connsiteX53" fmla="*/ 428404 w 607639"/>
              <a:gd name="connsiteY53" fmla="*/ 264761 h 364470"/>
              <a:gd name="connsiteX54" fmla="*/ 415878 w 607639"/>
              <a:gd name="connsiteY54" fmla="*/ 277251 h 364470"/>
              <a:gd name="connsiteX55" fmla="*/ 403352 w 607639"/>
              <a:gd name="connsiteY55" fmla="*/ 264761 h 364470"/>
              <a:gd name="connsiteX56" fmla="*/ 415878 w 607639"/>
              <a:gd name="connsiteY56" fmla="*/ 252271 h 364470"/>
              <a:gd name="connsiteX57" fmla="*/ 371739 w 607639"/>
              <a:gd name="connsiteY57" fmla="*/ 252271 h 364470"/>
              <a:gd name="connsiteX58" fmla="*/ 384229 w 607639"/>
              <a:gd name="connsiteY58" fmla="*/ 264761 h 364470"/>
              <a:gd name="connsiteX59" fmla="*/ 371739 w 607639"/>
              <a:gd name="connsiteY59" fmla="*/ 277251 h 364470"/>
              <a:gd name="connsiteX60" fmla="*/ 359249 w 607639"/>
              <a:gd name="connsiteY60" fmla="*/ 264761 h 364470"/>
              <a:gd name="connsiteX61" fmla="*/ 371739 w 607639"/>
              <a:gd name="connsiteY61" fmla="*/ 252271 h 364470"/>
              <a:gd name="connsiteX62" fmla="*/ 327565 w 607639"/>
              <a:gd name="connsiteY62" fmla="*/ 252271 h 364470"/>
              <a:gd name="connsiteX63" fmla="*/ 340055 w 607639"/>
              <a:gd name="connsiteY63" fmla="*/ 264761 h 364470"/>
              <a:gd name="connsiteX64" fmla="*/ 327565 w 607639"/>
              <a:gd name="connsiteY64" fmla="*/ 277251 h 364470"/>
              <a:gd name="connsiteX65" fmla="*/ 315075 w 607639"/>
              <a:gd name="connsiteY65" fmla="*/ 264761 h 364470"/>
              <a:gd name="connsiteX66" fmla="*/ 327565 w 607639"/>
              <a:gd name="connsiteY66" fmla="*/ 252271 h 364470"/>
              <a:gd name="connsiteX67" fmla="*/ 274641 w 607639"/>
              <a:gd name="connsiteY67" fmla="*/ 252271 h 364470"/>
              <a:gd name="connsiteX68" fmla="*/ 287131 w 607639"/>
              <a:gd name="connsiteY68" fmla="*/ 264761 h 364470"/>
              <a:gd name="connsiteX69" fmla="*/ 274641 w 607639"/>
              <a:gd name="connsiteY69" fmla="*/ 277251 h 364470"/>
              <a:gd name="connsiteX70" fmla="*/ 262151 w 607639"/>
              <a:gd name="connsiteY70" fmla="*/ 264761 h 364470"/>
              <a:gd name="connsiteX71" fmla="*/ 274641 w 607639"/>
              <a:gd name="connsiteY71" fmla="*/ 252271 h 364470"/>
              <a:gd name="connsiteX72" fmla="*/ 230467 w 607639"/>
              <a:gd name="connsiteY72" fmla="*/ 252271 h 364470"/>
              <a:gd name="connsiteX73" fmla="*/ 242957 w 607639"/>
              <a:gd name="connsiteY73" fmla="*/ 264761 h 364470"/>
              <a:gd name="connsiteX74" fmla="*/ 230467 w 607639"/>
              <a:gd name="connsiteY74" fmla="*/ 277251 h 364470"/>
              <a:gd name="connsiteX75" fmla="*/ 217977 w 607639"/>
              <a:gd name="connsiteY75" fmla="*/ 264761 h 364470"/>
              <a:gd name="connsiteX76" fmla="*/ 230467 w 607639"/>
              <a:gd name="connsiteY76" fmla="*/ 252271 h 364470"/>
              <a:gd name="connsiteX77" fmla="*/ 186222 w 607639"/>
              <a:gd name="connsiteY77" fmla="*/ 252271 h 364470"/>
              <a:gd name="connsiteX78" fmla="*/ 198712 w 607639"/>
              <a:gd name="connsiteY78" fmla="*/ 264761 h 364470"/>
              <a:gd name="connsiteX79" fmla="*/ 186222 w 607639"/>
              <a:gd name="connsiteY79" fmla="*/ 277251 h 364470"/>
              <a:gd name="connsiteX80" fmla="*/ 173732 w 607639"/>
              <a:gd name="connsiteY80" fmla="*/ 264761 h 364470"/>
              <a:gd name="connsiteX81" fmla="*/ 186222 w 607639"/>
              <a:gd name="connsiteY81" fmla="*/ 252271 h 364470"/>
              <a:gd name="connsiteX82" fmla="*/ 142084 w 607639"/>
              <a:gd name="connsiteY82" fmla="*/ 252271 h 364470"/>
              <a:gd name="connsiteX83" fmla="*/ 154610 w 607639"/>
              <a:gd name="connsiteY83" fmla="*/ 264761 h 364470"/>
              <a:gd name="connsiteX84" fmla="*/ 142084 w 607639"/>
              <a:gd name="connsiteY84" fmla="*/ 277251 h 364470"/>
              <a:gd name="connsiteX85" fmla="*/ 129558 w 607639"/>
              <a:gd name="connsiteY85" fmla="*/ 264761 h 364470"/>
              <a:gd name="connsiteX86" fmla="*/ 142084 w 607639"/>
              <a:gd name="connsiteY86" fmla="*/ 252271 h 364470"/>
              <a:gd name="connsiteX87" fmla="*/ 97945 w 607639"/>
              <a:gd name="connsiteY87" fmla="*/ 252271 h 364470"/>
              <a:gd name="connsiteX88" fmla="*/ 110435 w 607639"/>
              <a:gd name="connsiteY88" fmla="*/ 264761 h 364470"/>
              <a:gd name="connsiteX89" fmla="*/ 97945 w 607639"/>
              <a:gd name="connsiteY89" fmla="*/ 277251 h 364470"/>
              <a:gd name="connsiteX90" fmla="*/ 85455 w 607639"/>
              <a:gd name="connsiteY90" fmla="*/ 264761 h 364470"/>
              <a:gd name="connsiteX91" fmla="*/ 97945 w 607639"/>
              <a:gd name="connsiteY91" fmla="*/ 252271 h 364470"/>
              <a:gd name="connsiteX92" fmla="*/ 53736 w 607639"/>
              <a:gd name="connsiteY92" fmla="*/ 252271 h 364470"/>
              <a:gd name="connsiteX93" fmla="*/ 66191 w 607639"/>
              <a:gd name="connsiteY93" fmla="*/ 264761 h 364470"/>
              <a:gd name="connsiteX94" fmla="*/ 53736 w 607639"/>
              <a:gd name="connsiteY94" fmla="*/ 277251 h 364470"/>
              <a:gd name="connsiteX95" fmla="*/ 41281 w 607639"/>
              <a:gd name="connsiteY95" fmla="*/ 264761 h 364470"/>
              <a:gd name="connsiteX96" fmla="*/ 53736 w 607639"/>
              <a:gd name="connsiteY96" fmla="*/ 252271 h 364470"/>
              <a:gd name="connsiteX97" fmla="*/ 553833 w 607639"/>
              <a:gd name="connsiteY97" fmla="*/ 208168 h 364470"/>
              <a:gd name="connsiteX98" fmla="*/ 566359 w 607639"/>
              <a:gd name="connsiteY98" fmla="*/ 220658 h 364470"/>
              <a:gd name="connsiteX99" fmla="*/ 553833 w 607639"/>
              <a:gd name="connsiteY99" fmla="*/ 233148 h 364470"/>
              <a:gd name="connsiteX100" fmla="*/ 541307 w 607639"/>
              <a:gd name="connsiteY100" fmla="*/ 220658 h 364470"/>
              <a:gd name="connsiteX101" fmla="*/ 553833 w 607639"/>
              <a:gd name="connsiteY101" fmla="*/ 208168 h 364470"/>
              <a:gd name="connsiteX102" fmla="*/ 512976 w 607639"/>
              <a:gd name="connsiteY102" fmla="*/ 208168 h 364470"/>
              <a:gd name="connsiteX103" fmla="*/ 525502 w 607639"/>
              <a:gd name="connsiteY103" fmla="*/ 220658 h 364470"/>
              <a:gd name="connsiteX104" fmla="*/ 512976 w 607639"/>
              <a:gd name="connsiteY104" fmla="*/ 233148 h 364470"/>
              <a:gd name="connsiteX105" fmla="*/ 500450 w 607639"/>
              <a:gd name="connsiteY105" fmla="*/ 220658 h 364470"/>
              <a:gd name="connsiteX106" fmla="*/ 512976 w 607639"/>
              <a:gd name="connsiteY106" fmla="*/ 208168 h 364470"/>
              <a:gd name="connsiteX107" fmla="*/ 468837 w 607639"/>
              <a:gd name="connsiteY107" fmla="*/ 208168 h 364470"/>
              <a:gd name="connsiteX108" fmla="*/ 481327 w 607639"/>
              <a:gd name="connsiteY108" fmla="*/ 220658 h 364470"/>
              <a:gd name="connsiteX109" fmla="*/ 468837 w 607639"/>
              <a:gd name="connsiteY109" fmla="*/ 233148 h 364470"/>
              <a:gd name="connsiteX110" fmla="*/ 456347 w 607639"/>
              <a:gd name="connsiteY110" fmla="*/ 220658 h 364470"/>
              <a:gd name="connsiteX111" fmla="*/ 468837 w 607639"/>
              <a:gd name="connsiteY111" fmla="*/ 208168 h 364470"/>
              <a:gd name="connsiteX112" fmla="*/ 415878 w 607639"/>
              <a:gd name="connsiteY112" fmla="*/ 208168 h 364470"/>
              <a:gd name="connsiteX113" fmla="*/ 428404 w 607639"/>
              <a:gd name="connsiteY113" fmla="*/ 220658 h 364470"/>
              <a:gd name="connsiteX114" fmla="*/ 415878 w 607639"/>
              <a:gd name="connsiteY114" fmla="*/ 233148 h 364470"/>
              <a:gd name="connsiteX115" fmla="*/ 403352 w 607639"/>
              <a:gd name="connsiteY115" fmla="*/ 220658 h 364470"/>
              <a:gd name="connsiteX116" fmla="*/ 415878 w 607639"/>
              <a:gd name="connsiteY116" fmla="*/ 208168 h 364470"/>
              <a:gd name="connsiteX117" fmla="*/ 371739 w 607639"/>
              <a:gd name="connsiteY117" fmla="*/ 208168 h 364470"/>
              <a:gd name="connsiteX118" fmla="*/ 384229 w 607639"/>
              <a:gd name="connsiteY118" fmla="*/ 220658 h 364470"/>
              <a:gd name="connsiteX119" fmla="*/ 371739 w 607639"/>
              <a:gd name="connsiteY119" fmla="*/ 233148 h 364470"/>
              <a:gd name="connsiteX120" fmla="*/ 359249 w 607639"/>
              <a:gd name="connsiteY120" fmla="*/ 220658 h 364470"/>
              <a:gd name="connsiteX121" fmla="*/ 371739 w 607639"/>
              <a:gd name="connsiteY121" fmla="*/ 208168 h 364470"/>
              <a:gd name="connsiteX122" fmla="*/ 327565 w 607639"/>
              <a:gd name="connsiteY122" fmla="*/ 208168 h 364470"/>
              <a:gd name="connsiteX123" fmla="*/ 340055 w 607639"/>
              <a:gd name="connsiteY123" fmla="*/ 220658 h 364470"/>
              <a:gd name="connsiteX124" fmla="*/ 327565 w 607639"/>
              <a:gd name="connsiteY124" fmla="*/ 233148 h 364470"/>
              <a:gd name="connsiteX125" fmla="*/ 315075 w 607639"/>
              <a:gd name="connsiteY125" fmla="*/ 220658 h 364470"/>
              <a:gd name="connsiteX126" fmla="*/ 327565 w 607639"/>
              <a:gd name="connsiteY126" fmla="*/ 208168 h 364470"/>
              <a:gd name="connsiteX127" fmla="*/ 274641 w 607639"/>
              <a:gd name="connsiteY127" fmla="*/ 208168 h 364470"/>
              <a:gd name="connsiteX128" fmla="*/ 287131 w 607639"/>
              <a:gd name="connsiteY128" fmla="*/ 220658 h 364470"/>
              <a:gd name="connsiteX129" fmla="*/ 274641 w 607639"/>
              <a:gd name="connsiteY129" fmla="*/ 233148 h 364470"/>
              <a:gd name="connsiteX130" fmla="*/ 262151 w 607639"/>
              <a:gd name="connsiteY130" fmla="*/ 220658 h 364470"/>
              <a:gd name="connsiteX131" fmla="*/ 274641 w 607639"/>
              <a:gd name="connsiteY131" fmla="*/ 208168 h 364470"/>
              <a:gd name="connsiteX132" fmla="*/ 230467 w 607639"/>
              <a:gd name="connsiteY132" fmla="*/ 208168 h 364470"/>
              <a:gd name="connsiteX133" fmla="*/ 242957 w 607639"/>
              <a:gd name="connsiteY133" fmla="*/ 220658 h 364470"/>
              <a:gd name="connsiteX134" fmla="*/ 230467 w 607639"/>
              <a:gd name="connsiteY134" fmla="*/ 233148 h 364470"/>
              <a:gd name="connsiteX135" fmla="*/ 217977 w 607639"/>
              <a:gd name="connsiteY135" fmla="*/ 220658 h 364470"/>
              <a:gd name="connsiteX136" fmla="*/ 230467 w 607639"/>
              <a:gd name="connsiteY136" fmla="*/ 208168 h 364470"/>
              <a:gd name="connsiteX137" fmla="*/ 186222 w 607639"/>
              <a:gd name="connsiteY137" fmla="*/ 208168 h 364470"/>
              <a:gd name="connsiteX138" fmla="*/ 198712 w 607639"/>
              <a:gd name="connsiteY138" fmla="*/ 220658 h 364470"/>
              <a:gd name="connsiteX139" fmla="*/ 186222 w 607639"/>
              <a:gd name="connsiteY139" fmla="*/ 233148 h 364470"/>
              <a:gd name="connsiteX140" fmla="*/ 173732 w 607639"/>
              <a:gd name="connsiteY140" fmla="*/ 220658 h 364470"/>
              <a:gd name="connsiteX141" fmla="*/ 186222 w 607639"/>
              <a:gd name="connsiteY141" fmla="*/ 208168 h 364470"/>
              <a:gd name="connsiteX142" fmla="*/ 142084 w 607639"/>
              <a:gd name="connsiteY142" fmla="*/ 208168 h 364470"/>
              <a:gd name="connsiteX143" fmla="*/ 154610 w 607639"/>
              <a:gd name="connsiteY143" fmla="*/ 220658 h 364470"/>
              <a:gd name="connsiteX144" fmla="*/ 142084 w 607639"/>
              <a:gd name="connsiteY144" fmla="*/ 233148 h 364470"/>
              <a:gd name="connsiteX145" fmla="*/ 129558 w 607639"/>
              <a:gd name="connsiteY145" fmla="*/ 220658 h 364470"/>
              <a:gd name="connsiteX146" fmla="*/ 142084 w 607639"/>
              <a:gd name="connsiteY146" fmla="*/ 208168 h 364470"/>
              <a:gd name="connsiteX147" fmla="*/ 97945 w 607639"/>
              <a:gd name="connsiteY147" fmla="*/ 208168 h 364470"/>
              <a:gd name="connsiteX148" fmla="*/ 110435 w 607639"/>
              <a:gd name="connsiteY148" fmla="*/ 220658 h 364470"/>
              <a:gd name="connsiteX149" fmla="*/ 97945 w 607639"/>
              <a:gd name="connsiteY149" fmla="*/ 233148 h 364470"/>
              <a:gd name="connsiteX150" fmla="*/ 85455 w 607639"/>
              <a:gd name="connsiteY150" fmla="*/ 220658 h 364470"/>
              <a:gd name="connsiteX151" fmla="*/ 97945 w 607639"/>
              <a:gd name="connsiteY151" fmla="*/ 208168 h 364470"/>
              <a:gd name="connsiteX152" fmla="*/ 53736 w 607639"/>
              <a:gd name="connsiteY152" fmla="*/ 208168 h 364470"/>
              <a:gd name="connsiteX153" fmla="*/ 66191 w 607639"/>
              <a:gd name="connsiteY153" fmla="*/ 220658 h 364470"/>
              <a:gd name="connsiteX154" fmla="*/ 53736 w 607639"/>
              <a:gd name="connsiteY154" fmla="*/ 233148 h 364470"/>
              <a:gd name="connsiteX155" fmla="*/ 41281 w 607639"/>
              <a:gd name="connsiteY155" fmla="*/ 220658 h 364470"/>
              <a:gd name="connsiteX156" fmla="*/ 53736 w 607639"/>
              <a:gd name="connsiteY156" fmla="*/ 208168 h 364470"/>
              <a:gd name="connsiteX157" fmla="*/ 553833 w 607639"/>
              <a:gd name="connsiteY157" fmla="*/ 164135 h 364470"/>
              <a:gd name="connsiteX158" fmla="*/ 566359 w 607639"/>
              <a:gd name="connsiteY158" fmla="*/ 176625 h 364470"/>
              <a:gd name="connsiteX159" fmla="*/ 553833 w 607639"/>
              <a:gd name="connsiteY159" fmla="*/ 189115 h 364470"/>
              <a:gd name="connsiteX160" fmla="*/ 541307 w 607639"/>
              <a:gd name="connsiteY160" fmla="*/ 176625 h 364470"/>
              <a:gd name="connsiteX161" fmla="*/ 553833 w 607639"/>
              <a:gd name="connsiteY161" fmla="*/ 164135 h 364470"/>
              <a:gd name="connsiteX162" fmla="*/ 512976 w 607639"/>
              <a:gd name="connsiteY162" fmla="*/ 164135 h 364470"/>
              <a:gd name="connsiteX163" fmla="*/ 525502 w 607639"/>
              <a:gd name="connsiteY163" fmla="*/ 176625 h 364470"/>
              <a:gd name="connsiteX164" fmla="*/ 512976 w 607639"/>
              <a:gd name="connsiteY164" fmla="*/ 189115 h 364470"/>
              <a:gd name="connsiteX165" fmla="*/ 500450 w 607639"/>
              <a:gd name="connsiteY165" fmla="*/ 176625 h 364470"/>
              <a:gd name="connsiteX166" fmla="*/ 512976 w 607639"/>
              <a:gd name="connsiteY166" fmla="*/ 164135 h 364470"/>
              <a:gd name="connsiteX167" fmla="*/ 468837 w 607639"/>
              <a:gd name="connsiteY167" fmla="*/ 164135 h 364470"/>
              <a:gd name="connsiteX168" fmla="*/ 481327 w 607639"/>
              <a:gd name="connsiteY168" fmla="*/ 176625 h 364470"/>
              <a:gd name="connsiteX169" fmla="*/ 468837 w 607639"/>
              <a:gd name="connsiteY169" fmla="*/ 189115 h 364470"/>
              <a:gd name="connsiteX170" fmla="*/ 456347 w 607639"/>
              <a:gd name="connsiteY170" fmla="*/ 176625 h 364470"/>
              <a:gd name="connsiteX171" fmla="*/ 468837 w 607639"/>
              <a:gd name="connsiteY171" fmla="*/ 164135 h 364470"/>
              <a:gd name="connsiteX172" fmla="*/ 415878 w 607639"/>
              <a:gd name="connsiteY172" fmla="*/ 164135 h 364470"/>
              <a:gd name="connsiteX173" fmla="*/ 428404 w 607639"/>
              <a:gd name="connsiteY173" fmla="*/ 176625 h 364470"/>
              <a:gd name="connsiteX174" fmla="*/ 415878 w 607639"/>
              <a:gd name="connsiteY174" fmla="*/ 189115 h 364470"/>
              <a:gd name="connsiteX175" fmla="*/ 403352 w 607639"/>
              <a:gd name="connsiteY175" fmla="*/ 176625 h 364470"/>
              <a:gd name="connsiteX176" fmla="*/ 415878 w 607639"/>
              <a:gd name="connsiteY176" fmla="*/ 164135 h 364470"/>
              <a:gd name="connsiteX177" fmla="*/ 371739 w 607639"/>
              <a:gd name="connsiteY177" fmla="*/ 164135 h 364470"/>
              <a:gd name="connsiteX178" fmla="*/ 384229 w 607639"/>
              <a:gd name="connsiteY178" fmla="*/ 176625 h 364470"/>
              <a:gd name="connsiteX179" fmla="*/ 371739 w 607639"/>
              <a:gd name="connsiteY179" fmla="*/ 189115 h 364470"/>
              <a:gd name="connsiteX180" fmla="*/ 359249 w 607639"/>
              <a:gd name="connsiteY180" fmla="*/ 176625 h 364470"/>
              <a:gd name="connsiteX181" fmla="*/ 371739 w 607639"/>
              <a:gd name="connsiteY181" fmla="*/ 164135 h 364470"/>
              <a:gd name="connsiteX182" fmla="*/ 327565 w 607639"/>
              <a:gd name="connsiteY182" fmla="*/ 164135 h 364470"/>
              <a:gd name="connsiteX183" fmla="*/ 340055 w 607639"/>
              <a:gd name="connsiteY183" fmla="*/ 176625 h 364470"/>
              <a:gd name="connsiteX184" fmla="*/ 327565 w 607639"/>
              <a:gd name="connsiteY184" fmla="*/ 189115 h 364470"/>
              <a:gd name="connsiteX185" fmla="*/ 315075 w 607639"/>
              <a:gd name="connsiteY185" fmla="*/ 176625 h 364470"/>
              <a:gd name="connsiteX186" fmla="*/ 327565 w 607639"/>
              <a:gd name="connsiteY186" fmla="*/ 164135 h 364470"/>
              <a:gd name="connsiteX187" fmla="*/ 274641 w 607639"/>
              <a:gd name="connsiteY187" fmla="*/ 164135 h 364470"/>
              <a:gd name="connsiteX188" fmla="*/ 287131 w 607639"/>
              <a:gd name="connsiteY188" fmla="*/ 176625 h 364470"/>
              <a:gd name="connsiteX189" fmla="*/ 274641 w 607639"/>
              <a:gd name="connsiteY189" fmla="*/ 189115 h 364470"/>
              <a:gd name="connsiteX190" fmla="*/ 262151 w 607639"/>
              <a:gd name="connsiteY190" fmla="*/ 176625 h 364470"/>
              <a:gd name="connsiteX191" fmla="*/ 274641 w 607639"/>
              <a:gd name="connsiteY191" fmla="*/ 164135 h 364470"/>
              <a:gd name="connsiteX192" fmla="*/ 230467 w 607639"/>
              <a:gd name="connsiteY192" fmla="*/ 164135 h 364470"/>
              <a:gd name="connsiteX193" fmla="*/ 242957 w 607639"/>
              <a:gd name="connsiteY193" fmla="*/ 176625 h 364470"/>
              <a:gd name="connsiteX194" fmla="*/ 230467 w 607639"/>
              <a:gd name="connsiteY194" fmla="*/ 189115 h 364470"/>
              <a:gd name="connsiteX195" fmla="*/ 217977 w 607639"/>
              <a:gd name="connsiteY195" fmla="*/ 176625 h 364470"/>
              <a:gd name="connsiteX196" fmla="*/ 230467 w 607639"/>
              <a:gd name="connsiteY196" fmla="*/ 164135 h 364470"/>
              <a:gd name="connsiteX197" fmla="*/ 186222 w 607639"/>
              <a:gd name="connsiteY197" fmla="*/ 164135 h 364470"/>
              <a:gd name="connsiteX198" fmla="*/ 198712 w 607639"/>
              <a:gd name="connsiteY198" fmla="*/ 176625 h 364470"/>
              <a:gd name="connsiteX199" fmla="*/ 186222 w 607639"/>
              <a:gd name="connsiteY199" fmla="*/ 189115 h 364470"/>
              <a:gd name="connsiteX200" fmla="*/ 173732 w 607639"/>
              <a:gd name="connsiteY200" fmla="*/ 176625 h 364470"/>
              <a:gd name="connsiteX201" fmla="*/ 186222 w 607639"/>
              <a:gd name="connsiteY201" fmla="*/ 164135 h 364470"/>
              <a:gd name="connsiteX202" fmla="*/ 142084 w 607639"/>
              <a:gd name="connsiteY202" fmla="*/ 164135 h 364470"/>
              <a:gd name="connsiteX203" fmla="*/ 154610 w 607639"/>
              <a:gd name="connsiteY203" fmla="*/ 176625 h 364470"/>
              <a:gd name="connsiteX204" fmla="*/ 142084 w 607639"/>
              <a:gd name="connsiteY204" fmla="*/ 189115 h 364470"/>
              <a:gd name="connsiteX205" fmla="*/ 129558 w 607639"/>
              <a:gd name="connsiteY205" fmla="*/ 176625 h 364470"/>
              <a:gd name="connsiteX206" fmla="*/ 142084 w 607639"/>
              <a:gd name="connsiteY206" fmla="*/ 164135 h 364470"/>
              <a:gd name="connsiteX207" fmla="*/ 97945 w 607639"/>
              <a:gd name="connsiteY207" fmla="*/ 164135 h 364470"/>
              <a:gd name="connsiteX208" fmla="*/ 110435 w 607639"/>
              <a:gd name="connsiteY208" fmla="*/ 176625 h 364470"/>
              <a:gd name="connsiteX209" fmla="*/ 97945 w 607639"/>
              <a:gd name="connsiteY209" fmla="*/ 189115 h 364470"/>
              <a:gd name="connsiteX210" fmla="*/ 85455 w 607639"/>
              <a:gd name="connsiteY210" fmla="*/ 176625 h 364470"/>
              <a:gd name="connsiteX211" fmla="*/ 97945 w 607639"/>
              <a:gd name="connsiteY211" fmla="*/ 164135 h 364470"/>
              <a:gd name="connsiteX212" fmla="*/ 53736 w 607639"/>
              <a:gd name="connsiteY212" fmla="*/ 164135 h 364470"/>
              <a:gd name="connsiteX213" fmla="*/ 66191 w 607639"/>
              <a:gd name="connsiteY213" fmla="*/ 176625 h 364470"/>
              <a:gd name="connsiteX214" fmla="*/ 53736 w 607639"/>
              <a:gd name="connsiteY214" fmla="*/ 189115 h 364470"/>
              <a:gd name="connsiteX215" fmla="*/ 41281 w 607639"/>
              <a:gd name="connsiteY215" fmla="*/ 176625 h 364470"/>
              <a:gd name="connsiteX216" fmla="*/ 53736 w 607639"/>
              <a:gd name="connsiteY216" fmla="*/ 164135 h 364470"/>
              <a:gd name="connsiteX217" fmla="*/ 468808 w 607639"/>
              <a:gd name="connsiteY217" fmla="*/ 118691 h 364470"/>
              <a:gd name="connsiteX218" fmla="*/ 553898 w 607639"/>
              <a:gd name="connsiteY218" fmla="*/ 118691 h 364470"/>
              <a:gd name="connsiteX219" fmla="*/ 566359 w 607639"/>
              <a:gd name="connsiteY219" fmla="*/ 131225 h 364470"/>
              <a:gd name="connsiteX220" fmla="*/ 553898 w 607639"/>
              <a:gd name="connsiteY220" fmla="*/ 143671 h 364470"/>
              <a:gd name="connsiteX221" fmla="*/ 468808 w 607639"/>
              <a:gd name="connsiteY221" fmla="*/ 143671 h 364470"/>
              <a:gd name="connsiteX222" fmla="*/ 456347 w 607639"/>
              <a:gd name="connsiteY222" fmla="*/ 131225 h 364470"/>
              <a:gd name="connsiteX223" fmla="*/ 468808 w 607639"/>
              <a:gd name="connsiteY223" fmla="*/ 118691 h 364470"/>
              <a:gd name="connsiteX224" fmla="*/ 404609 w 607639"/>
              <a:gd name="connsiteY224" fmla="*/ 118691 h 364470"/>
              <a:gd name="connsiteX225" fmla="*/ 415927 w 607639"/>
              <a:gd name="connsiteY225" fmla="*/ 118691 h 364470"/>
              <a:gd name="connsiteX226" fmla="*/ 428403 w 607639"/>
              <a:gd name="connsiteY226" fmla="*/ 131225 h 364470"/>
              <a:gd name="connsiteX227" fmla="*/ 415927 w 607639"/>
              <a:gd name="connsiteY227" fmla="*/ 143671 h 364470"/>
              <a:gd name="connsiteX228" fmla="*/ 404609 w 607639"/>
              <a:gd name="connsiteY228" fmla="*/ 143671 h 364470"/>
              <a:gd name="connsiteX229" fmla="*/ 392132 w 607639"/>
              <a:gd name="connsiteY229" fmla="*/ 131225 h 364470"/>
              <a:gd name="connsiteX230" fmla="*/ 404609 w 607639"/>
              <a:gd name="connsiteY230" fmla="*/ 118691 h 364470"/>
              <a:gd name="connsiteX231" fmla="*/ 327527 w 607639"/>
              <a:gd name="connsiteY231" fmla="*/ 118691 h 364470"/>
              <a:gd name="connsiteX232" fmla="*/ 338823 w 607639"/>
              <a:gd name="connsiteY232" fmla="*/ 118691 h 364470"/>
              <a:gd name="connsiteX233" fmla="*/ 351275 w 607639"/>
              <a:gd name="connsiteY233" fmla="*/ 131225 h 364470"/>
              <a:gd name="connsiteX234" fmla="*/ 338823 w 607639"/>
              <a:gd name="connsiteY234" fmla="*/ 143671 h 364470"/>
              <a:gd name="connsiteX235" fmla="*/ 327527 w 607639"/>
              <a:gd name="connsiteY235" fmla="*/ 143671 h 364470"/>
              <a:gd name="connsiteX236" fmla="*/ 315075 w 607639"/>
              <a:gd name="connsiteY236" fmla="*/ 131225 h 364470"/>
              <a:gd name="connsiteX237" fmla="*/ 327527 w 607639"/>
              <a:gd name="connsiteY237" fmla="*/ 118691 h 364470"/>
              <a:gd name="connsiteX238" fmla="*/ 263383 w 607639"/>
              <a:gd name="connsiteY238" fmla="*/ 118691 h 364470"/>
              <a:gd name="connsiteX239" fmla="*/ 274679 w 607639"/>
              <a:gd name="connsiteY239" fmla="*/ 118691 h 364470"/>
              <a:gd name="connsiteX240" fmla="*/ 287131 w 607639"/>
              <a:gd name="connsiteY240" fmla="*/ 131225 h 364470"/>
              <a:gd name="connsiteX241" fmla="*/ 274679 w 607639"/>
              <a:gd name="connsiteY241" fmla="*/ 143671 h 364470"/>
              <a:gd name="connsiteX242" fmla="*/ 263383 w 607639"/>
              <a:gd name="connsiteY242" fmla="*/ 143671 h 364470"/>
              <a:gd name="connsiteX243" fmla="*/ 250931 w 607639"/>
              <a:gd name="connsiteY243" fmla="*/ 131225 h 364470"/>
              <a:gd name="connsiteX244" fmla="*/ 263383 w 607639"/>
              <a:gd name="connsiteY244" fmla="*/ 118691 h 364470"/>
              <a:gd name="connsiteX245" fmla="*/ 187525 w 607639"/>
              <a:gd name="connsiteY245" fmla="*/ 118691 h 364470"/>
              <a:gd name="connsiteX246" fmla="*/ 198732 w 607639"/>
              <a:gd name="connsiteY246" fmla="*/ 118691 h 364470"/>
              <a:gd name="connsiteX247" fmla="*/ 211273 w 607639"/>
              <a:gd name="connsiteY247" fmla="*/ 131225 h 364470"/>
              <a:gd name="connsiteX248" fmla="*/ 198732 w 607639"/>
              <a:gd name="connsiteY248" fmla="*/ 143671 h 364470"/>
              <a:gd name="connsiteX249" fmla="*/ 187525 w 607639"/>
              <a:gd name="connsiteY249" fmla="*/ 143671 h 364470"/>
              <a:gd name="connsiteX250" fmla="*/ 175073 w 607639"/>
              <a:gd name="connsiteY250" fmla="*/ 131225 h 364470"/>
              <a:gd name="connsiteX251" fmla="*/ 187525 w 607639"/>
              <a:gd name="connsiteY251" fmla="*/ 118691 h 364470"/>
              <a:gd name="connsiteX252" fmla="*/ 129591 w 607639"/>
              <a:gd name="connsiteY252" fmla="*/ 118691 h 364470"/>
              <a:gd name="connsiteX253" fmla="*/ 140887 w 607639"/>
              <a:gd name="connsiteY253" fmla="*/ 118691 h 364470"/>
              <a:gd name="connsiteX254" fmla="*/ 153339 w 607639"/>
              <a:gd name="connsiteY254" fmla="*/ 131225 h 364470"/>
              <a:gd name="connsiteX255" fmla="*/ 140887 w 607639"/>
              <a:gd name="connsiteY255" fmla="*/ 143671 h 364470"/>
              <a:gd name="connsiteX256" fmla="*/ 129591 w 607639"/>
              <a:gd name="connsiteY256" fmla="*/ 143671 h 364470"/>
              <a:gd name="connsiteX257" fmla="*/ 117139 w 607639"/>
              <a:gd name="connsiteY257" fmla="*/ 131225 h 364470"/>
              <a:gd name="connsiteX258" fmla="*/ 129591 w 607639"/>
              <a:gd name="connsiteY258" fmla="*/ 118691 h 364470"/>
              <a:gd name="connsiteX259" fmla="*/ 53757 w 607639"/>
              <a:gd name="connsiteY259" fmla="*/ 118691 h 364470"/>
              <a:gd name="connsiteX260" fmla="*/ 64986 w 607639"/>
              <a:gd name="connsiteY260" fmla="*/ 118691 h 364470"/>
              <a:gd name="connsiteX261" fmla="*/ 77552 w 607639"/>
              <a:gd name="connsiteY261" fmla="*/ 131225 h 364470"/>
              <a:gd name="connsiteX262" fmla="*/ 64986 w 607639"/>
              <a:gd name="connsiteY262" fmla="*/ 143671 h 364470"/>
              <a:gd name="connsiteX263" fmla="*/ 53757 w 607639"/>
              <a:gd name="connsiteY263" fmla="*/ 143671 h 364470"/>
              <a:gd name="connsiteX264" fmla="*/ 41281 w 607639"/>
              <a:gd name="connsiteY264" fmla="*/ 131225 h 364470"/>
              <a:gd name="connsiteX265" fmla="*/ 53757 w 607639"/>
              <a:gd name="connsiteY265" fmla="*/ 118691 h 364470"/>
              <a:gd name="connsiteX266" fmla="*/ 512941 w 607639"/>
              <a:gd name="connsiteY266" fmla="*/ 70706 h 364470"/>
              <a:gd name="connsiteX267" fmla="*/ 516327 w 607639"/>
              <a:gd name="connsiteY267" fmla="*/ 70706 h 364470"/>
              <a:gd name="connsiteX268" fmla="*/ 528888 w 607639"/>
              <a:gd name="connsiteY268" fmla="*/ 83161 h 364470"/>
              <a:gd name="connsiteX269" fmla="*/ 516327 w 607639"/>
              <a:gd name="connsiteY269" fmla="*/ 95616 h 364470"/>
              <a:gd name="connsiteX270" fmla="*/ 512941 w 607639"/>
              <a:gd name="connsiteY270" fmla="*/ 95616 h 364470"/>
              <a:gd name="connsiteX271" fmla="*/ 500380 w 607639"/>
              <a:gd name="connsiteY271" fmla="*/ 83161 h 364470"/>
              <a:gd name="connsiteX272" fmla="*/ 512941 w 607639"/>
              <a:gd name="connsiteY272" fmla="*/ 70706 h 364470"/>
              <a:gd name="connsiteX273" fmla="*/ 327183 w 607639"/>
              <a:gd name="connsiteY273" fmla="*/ 0 h 364470"/>
              <a:gd name="connsiteX274" fmla="*/ 359670 w 607639"/>
              <a:gd name="connsiteY274" fmla="*/ 0 h 364470"/>
              <a:gd name="connsiteX275" fmla="*/ 372131 w 607639"/>
              <a:gd name="connsiteY275" fmla="*/ 12442 h 364470"/>
              <a:gd name="connsiteX276" fmla="*/ 359670 w 607639"/>
              <a:gd name="connsiteY276" fmla="*/ 24884 h 364470"/>
              <a:gd name="connsiteX277" fmla="*/ 327183 w 607639"/>
              <a:gd name="connsiteY277" fmla="*/ 24884 h 364470"/>
              <a:gd name="connsiteX278" fmla="*/ 314189 w 607639"/>
              <a:gd name="connsiteY278" fmla="*/ 37860 h 364470"/>
              <a:gd name="connsiteX279" fmla="*/ 314189 w 607639"/>
              <a:gd name="connsiteY279" fmla="*/ 70743 h 364470"/>
              <a:gd name="connsiteX280" fmla="*/ 479649 w 607639"/>
              <a:gd name="connsiteY280" fmla="*/ 70743 h 364470"/>
              <a:gd name="connsiteX281" fmla="*/ 492199 w 607639"/>
              <a:gd name="connsiteY281" fmla="*/ 83185 h 364470"/>
              <a:gd name="connsiteX282" fmla="*/ 479649 w 607639"/>
              <a:gd name="connsiteY282" fmla="*/ 95628 h 364470"/>
              <a:gd name="connsiteX283" fmla="*/ 45571 w 607639"/>
              <a:gd name="connsiteY283" fmla="*/ 95628 h 364470"/>
              <a:gd name="connsiteX284" fmla="*/ 25010 w 607639"/>
              <a:gd name="connsiteY284" fmla="*/ 116157 h 364470"/>
              <a:gd name="connsiteX285" fmla="*/ 25010 w 607639"/>
              <a:gd name="connsiteY285" fmla="*/ 335764 h 364470"/>
              <a:gd name="connsiteX286" fmla="*/ 28749 w 607639"/>
              <a:gd name="connsiteY286" fmla="*/ 339497 h 364470"/>
              <a:gd name="connsiteX287" fmla="*/ 578890 w 607639"/>
              <a:gd name="connsiteY287" fmla="*/ 339497 h 364470"/>
              <a:gd name="connsiteX288" fmla="*/ 582629 w 607639"/>
              <a:gd name="connsiteY288" fmla="*/ 335764 h 364470"/>
              <a:gd name="connsiteX289" fmla="*/ 582629 w 607639"/>
              <a:gd name="connsiteY289" fmla="*/ 116157 h 364470"/>
              <a:gd name="connsiteX290" fmla="*/ 562068 w 607639"/>
              <a:gd name="connsiteY290" fmla="*/ 95628 h 364470"/>
              <a:gd name="connsiteX291" fmla="*/ 549519 w 607639"/>
              <a:gd name="connsiteY291" fmla="*/ 95628 h 364470"/>
              <a:gd name="connsiteX292" fmla="*/ 536969 w 607639"/>
              <a:gd name="connsiteY292" fmla="*/ 83185 h 364470"/>
              <a:gd name="connsiteX293" fmla="*/ 549519 w 607639"/>
              <a:gd name="connsiteY293" fmla="*/ 70743 h 364470"/>
              <a:gd name="connsiteX294" fmla="*/ 562068 w 607639"/>
              <a:gd name="connsiteY294" fmla="*/ 70743 h 364470"/>
              <a:gd name="connsiteX295" fmla="*/ 607639 w 607639"/>
              <a:gd name="connsiteY295" fmla="*/ 116157 h 364470"/>
              <a:gd name="connsiteX296" fmla="*/ 607639 w 607639"/>
              <a:gd name="connsiteY296" fmla="*/ 335764 h 364470"/>
              <a:gd name="connsiteX297" fmla="*/ 578890 w 607639"/>
              <a:gd name="connsiteY297" fmla="*/ 364470 h 364470"/>
              <a:gd name="connsiteX298" fmla="*/ 28749 w 607639"/>
              <a:gd name="connsiteY298" fmla="*/ 364470 h 364470"/>
              <a:gd name="connsiteX299" fmla="*/ 0 w 607639"/>
              <a:gd name="connsiteY299" fmla="*/ 335764 h 364470"/>
              <a:gd name="connsiteX300" fmla="*/ 0 w 607639"/>
              <a:gd name="connsiteY300" fmla="*/ 116157 h 364470"/>
              <a:gd name="connsiteX301" fmla="*/ 45571 w 607639"/>
              <a:gd name="connsiteY301" fmla="*/ 70743 h 364470"/>
              <a:gd name="connsiteX302" fmla="*/ 289178 w 607639"/>
              <a:gd name="connsiteY302" fmla="*/ 70743 h 364470"/>
              <a:gd name="connsiteX303" fmla="*/ 289178 w 607639"/>
              <a:gd name="connsiteY303" fmla="*/ 37860 h 364470"/>
              <a:gd name="connsiteX304" fmla="*/ 327183 w 607639"/>
              <a:gd name="connsiteY304" fmla="*/ 0 h 364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Lst>
            <a:rect l="l" t="t" r="r" b="b"/>
            <a:pathLst>
              <a:path w="607639" h="364470">
                <a:moveTo>
                  <a:pt x="553833" y="296445"/>
                </a:moveTo>
                <a:cubicBezTo>
                  <a:pt x="560751" y="296445"/>
                  <a:pt x="566359" y="302037"/>
                  <a:pt x="566359" y="308935"/>
                </a:cubicBezTo>
                <a:cubicBezTo>
                  <a:pt x="566359" y="315833"/>
                  <a:pt x="560751" y="321425"/>
                  <a:pt x="553833" y="321425"/>
                </a:cubicBezTo>
                <a:cubicBezTo>
                  <a:pt x="546915" y="321425"/>
                  <a:pt x="541307" y="315833"/>
                  <a:pt x="541307" y="308935"/>
                </a:cubicBezTo>
                <a:cubicBezTo>
                  <a:pt x="541307" y="302037"/>
                  <a:pt x="546915" y="296445"/>
                  <a:pt x="553833" y="296445"/>
                </a:cubicBezTo>
                <a:close/>
                <a:moveTo>
                  <a:pt x="512976" y="296445"/>
                </a:moveTo>
                <a:cubicBezTo>
                  <a:pt x="519894" y="296445"/>
                  <a:pt x="525502" y="302037"/>
                  <a:pt x="525502" y="308935"/>
                </a:cubicBezTo>
                <a:cubicBezTo>
                  <a:pt x="525502" y="315833"/>
                  <a:pt x="519894" y="321425"/>
                  <a:pt x="512976" y="321425"/>
                </a:cubicBezTo>
                <a:cubicBezTo>
                  <a:pt x="506058" y="321425"/>
                  <a:pt x="500450" y="315833"/>
                  <a:pt x="500450" y="308935"/>
                </a:cubicBezTo>
                <a:cubicBezTo>
                  <a:pt x="500450" y="302037"/>
                  <a:pt x="506058" y="296445"/>
                  <a:pt x="512976" y="296445"/>
                </a:cubicBezTo>
                <a:close/>
                <a:moveTo>
                  <a:pt x="468837" y="296445"/>
                </a:moveTo>
                <a:cubicBezTo>
                  <a:pt x="475735" y="296445"/>
                  <a:pt x="481327" y="302037"/>
                  <a:pt x="481327" y="308935"/>
                </a:cubicBezTo>
                <a:cubicBezTo>
                  <a:pt x="481327" y="315833"/>
                  <a:pt x="475735" y="321425"/>
                  <a:pt x="468837" y="321425"/>
                </a:cubicBezTo>
                <a:cubicBezTo>
                  <a:pt x="461939" y="321425"/>
                  <a:pt x="456347" y="315833"/>
                  <a:pt x="456347" y="308935"/>
                </a:cubicBezTo>
                <a:cubicBezTo>
                  <a:pt x="456347" y="302037"/>
                  <a:pt x="461939" y="296445"/>
                  <a:pt x="468837" y="296445"/>
                </a:cubicBezTo>
                <a:close/>
                <a:moveTo>
                  <a:pt x="415878" y="296445"/>
                </a:moveTo>
                <a:cubicBezTo>
                  <a:pt x="422796" y="296445"/>
                  <a:pt x="428404" y="302037"/>
                  <a:pt x="428404" y="308935"/>
                </a:cubicBezTo>
                <a:cubicBezTo>
                  <a:pt x="428404" y="315833"/>
                  <a:pt x="422796" y="321425"/>
                  <a:pt x="415878" y="321425"/>
                </a:cubicBezTo>
                <a:cubicBezTo>
                  <a:pt x="408960" y="321425"/>
                  <a:pt x="403352" y="315833"/>
                  <a:pt x="403352" y="308935"/>
                </a:cubicBezTo>
                <a:cubicBezTo>
                  <a:pt x="403352" y="302037"/>
                  <a:pt x="408960" y="296445"/>
                  <a:pt x="415878" y="296445"/>
                </a:cubicBezTo>
                <a:close/>
                <a:moveTo>
                  <a:pt x="371739" y="296445"/>
                </a:moveTo>
                <a:cubicBezTo>
                  <a:pt x="378637" y="296445"/>
                  <a:pt x="384229" y="302037"/>
                  <a:pt x="384229" y="308935"/>
                </a:cubicBezTo>
                <a:cubicBezTo>
                  <a:pt x="384229" y="315833"/>
                  <a:pt x="378637" y="321425"/>
                  <a:pt x="371739" y="321425"/>
                </a:cubicBezTo>
                <a:cubicBezTo>
                  <a:pt x="364841" y="321425"/>
                  <a:pt x="359249" y="315833"/>
                  <a:pt x="359249" y="308935"/>
                </a:cubicBezTo>
                <a:cubicBezTo>
                  <a:pt x="359249" y="302037"/>
                  <a:pt x="364841" y="296445"/>
                  <a:pt x="371739" y="296445"/>
                </a:cubicBezTo>
                <a:close/>
                <a:moveTo>
                  <a:pt x="186280" y="296445"/>
                </a:moveTo>
                <a:lnTo>
                  <a:pt x="327507" y="296445"/>
                </a:lnTo>
                <a:cubicBezTo>
                  <a:pt x="334449" y="296445"/>
                  <a:pt x="340055" y="302046"/>
                  <a:pt x="340055" y="308891"/>
                </a:cubicBezTo>
                <a:cubicBezTo>
                  <a:pt x="340055" y="315825"/>
                  <a:pt x="334449" y="321425"/>
                  <a:pt x="327507" y="321425"/>
                </a:cubicBezTo>
                <a:lnTo>
                  <a:pt x="186280" y="321425"/>
                </a:lnTo>
                <a:cubicBezTo>
                  <a:pt x="179338" y="321425"/>
                  <a:pt x="173732" y="315825"/>
                  <a:pt x="173732" y="308891"/>
                </a:cubicBezTo>
                <a:cubicBezTo>
                  <a:pt x="173732" y="302046"/>
                  <a:pt x="179338" y="296445"/>
                  <a:pt x="186280" y="296445"/>
                </a:cubicBezTo>
                <a:close/>
                <a:moveTo>
                  <a:pt x="142084" y="296445"/>
                </a:moveTo>
                <a:cubicBezTo>
                  <a:pt x="149002" y="296445"/>
                  <a:pt x="154610" y="302037"/>
                  <a:pt x="154610" y="308935"/>
                </a:cubicBezTo>
                <a:cubicBezTo>
                  <a:pt x="154610" y="315833"/>
                  <a:pt x="149002" y="321425"/>
                  <a:pt x="142084" y="321425"/>
                </a:cubicBezTo>
                <a:cubicBezTo>
                  <a:pt x="135166" y="321425"/>
                  <a:pt x="129558" y="315833"/>
                  <a:pt x="129558" y="308935"/>
                </a:cubicBezTo>
                <a:cubicBezTo>
                  <a:pt x="129558" y="302037"/>
                  <a:pt x="135166" y="296445"/>
                  <a:pt x="142084" y="296445"/>
                </a:cubicBezTo>
                <a:close/>
                <a:moveTo>
                  <a:pt x="97945" y="296445"/>
                </a:moveTo>
                <a:cubicBezTo>
                  <a:pt x="104843" y="296445"/>
                  <a:pt x="110435" y="302037"/>
                  <a:pt x="110435" y="308935"/>
                </a:cubicBezTo>
                <a:cubicBezTo>
                  <a:pt x="110435" y="315833"/>
                  <a:pt x="104843" y="321425"/>
                  <a:pt x="97945" y="321425"/>
                </a:cubicBezTo>
                <a:cubicBezTo>
                  <a:pt x="91047" y="321425"/>
                  <a:pt x="85455" y="315833"/>
                  <a:pt x="85455" y="308935"/>
                </a:cubicBezTo>
                <a:cubicBezTo>
                  <a:pt x="85455" y="302037"/>
                  <a:pt x="91047" y="296445"/>
                  <a:pt x="97945" y="296445"/>
                </a:cubicBezTo>
                <a:close/>
                <a:moveTo>
                  <a:pt x="53736" y="296445"/>
                </a:moveTo>
                <a:cubicBezTo>
                  <a:pt x="60615" y="296445"/>
                  <a:pt x="66191" y="302037"/>
                  <a:pt x="66191" y="308935"/>
                </a:cubicBezTo>
                <a:cubicBezTo>
                  <a:pt x="66191" y="315833"/>
                  <a:pt x="60615" y="321425"/>
                  <a:pt x="53736" y="321425"/>
                </a:cubicBezTo>
                <a:cubicBezTo>
                  <a:pt x="46857" y="321425"/>
                  <a:pt x="41281" y="315833"/>
                  <a:pt x="41281" y="308935"/>
                </a:cubicBezTo>
                <a:cubicBezTo>
                  <a:pt x="41281" y="302037"/>
                  <a:pt x="46857" y="296445"/>
                  <a:pt x="53736" y="296445"/>
                </a:cubicBezTo>
                <a:close/>
                <a:moveTo>
                  <a:pt x="512976" y="252271"/>
                </a:moveTo>
                <a:cubicBezTo>
                  <a:pt x="519894" y="252271"/>
                  <a:pt x="525502" y="257863"/>
                  <a:pt x="525502" y="264761"/>
                </a:cubicBezTo>
                <a:cubicBezTo>
                  <a:pt x="525502" y="271659"/>
                  <a:pt x="519894" y="277251"/>
                  <a:pt x="512976" y="277251"/>
                </a:cubicBezTo>
                <a:cubicBezTo>
                  <a:pt x="506058" y="277251"/>
                  <a:pt x="500450" y="271659"/>
                  <a:pt x="500450" y="264761"/>
                </a:cubicBezTo>
                <a:cubicBezTo>
                  <a:pt x="500450" y="257863"/>
                  <a:pt x="506058" y="252271"/>
                  <a:pt x="512976" y="252271"/>
                </a:cubicBezTo>
                <a:close/>
                <a:moveTo>
                  <a:pt x="415878" y="252271"/>
                </a:moveTo>
                <a:cubicBezTo>
                  <a:pt x="422796" y="252271"/>
                  <a:pt x="428404" y="257863"/>
                  <a:pt x="428404" y="264761"/>
                </a:cubicBezTo>
                <a:cubicBezTo>
                  <a:pt x="428404" y="271659"/>
                  <a:pt x="422796" y="277251"/>
                  <a:pt x="415878" y="277251"/>
                </a:cubicBezTo>
                <a:cubicBezTo>
                  <a:pt x="408960" y="277251"/>
                  <a:pt x="403352" y="271659"/>
                  <a:pt x="403352" y="264761"/>
                </a:cubicBezTo>
                <a:cubicBezTo>
                  <a:pt x="403352" y="257863"/>
                  <a:pt x="408960" y="252271"/>
                  <a:pt x="415878" y="252271"/>
                </a:cubicBezTo>
                <a:close/>
                <a:moveTo>
                  <a:pt x="371739" y="252271"/>
                </a:moveTo>
                <a:cubicBezTo>
                  <a:pt x="378637" y="252271"/>
                  <a:pt x="384229" y="257863"/>
                  <a:pt x="384229" y="264761"/>
                </a:cubicBezTo>
                <a:cubicBezTo>
                  <a:pt x="384229" y="271659"/>
                  <a:pt x="378637" y="277251"/>
                  <a:pt x="371739" y="277251"/>
                </a:cubicBezTo>
                <a:cubicBezTo>
                  <a:pt x="364841" y="277251"/>
                  <a:pt x="359249" y="271659"/>
                  <a:pt x="359249" y="264761"/>
                </a:cubicBezTo>
                <a:cubicBezTo>
                  <a:pt x="359249" y="257863"/>
                  <a:pt x="364841" y="252271"/>
                  <a:pt x="371739" y="252271"/>
                </a:cubicBezTo>
                <a:close/>
                <a:moveTo>
                  <a:pt x="327565" y="252271"/>
                </a:moveTo>
                <a:cubicBezTo>
                  <a:pt x="334463" y="252271"/>
                  <a:pt x="340055" y="257863"/>
                  <a:pt x="340055" y="264761"/>
                </a:cubicBezTo>
                <a:cubicBezTo>
                  <a:pt x="340055" y="271659"/>
                  <a:pt x="334463" y="277251"/>
                  <a:pt x="327565" y="277251"/>
                </a:cubicBezTo>
                <a:cubicBezTo>
                  <a:pt x="320667" y="277251"/>
                  <a:pt x="315075" y="271659"/>
                  <a:pt x="315075" y="264761"/>
                </a:cubicBezTo>
                <a:cubicBezTo>
                  <a:pt x="315075" y="257863"/>
                  <a:pt x="320667" y="252271"/>
                  <a:pt x="327565" y="252271"/>
                </a:cubicBezTo>
                <a:close/>
                <a:moveTo>
                  <a:pt x="274641" y="252271"/>
                </a:moveTo>
                <a:cubicBezTo>
                  <a:pt x="281539" y="252271"/>
                  <a:pt x="287131" y="257863"/>
                  <a:pt x="287131" y="264761"/>
                </a:cubicBezTo>
                <a:cubicBezTo>
                  <a:pt x="287131" y="271659"/>
                  <a:pt x="281539" y="277251"/>
                  <a:pt x="274641" y="277251"/>
                </a:cubicBezTo>
                <a:cubicBezTo>
                  <a:pt x="267743" y="277251"/>
                  <a:pt x="262151" y="271659"/>
                  <a:pt x="262151" y="264761"/>
                </a:cubicBezTo>
                <a:cubicBezTo>
                  <a:pt x="262151" y="257863"/>
                  <a:pt x="267743" y="252271"/>
                  <a:pt x="274641" y="252271"/>
                </a:cubicBezTo>
                <a:close/>
                <a:moveTo>
                  <a:pt x="230467" y="252271"/>
                </a:moveTo>
                <a:cubicBezTo>
                  <a:pt x="237365" y="252271"/>
                  <a:pt x="242957" y="257863"/>
                  <a:pt x="242957" y="264761"/>
                </a:cubicBezTo>
                <a:cubicBezTo>
                  <a:pt x="242957" y="271659"/>
                  <a:pt x="237365" y="277251"/>
                  <a:pt x="230467" y="277251"/>
                </a:cubicBezTo>
                <a:cubicBezTo>
                  <a:pt x="223569" y="277251"/>
                  <a:pt x="217977" y="271659"/>
                  <a:pt x="217977" y="264761"/>
                </a:cubicBezTo>
                <a:cubicBezTo>
                  <a:pt x="217977" y="257863"/>
                  <a:pt x="223569" y="252271"/>
                  <a:pt x="230467" y="252271"/>
                </a:cubicBezTo>
                <a:close/>
                <a:moveTo>
                  <a:pt x="186222" y="252271"/>
                </a:moveTo>
                <a:cubicBezTo>
                  <a:pt x="193120" y="252271"/>
                  <a:pt x="198712" y="257863"/>
                  <a:pt x="198712" y="264761"/>
                </a:cubicBezTo>
                <a:cubicBezTo>
                  <a:pt x="198712" y="271659"/>
                  <a:pt x="193120" y="277251"/>
                  <a:pt x="186222" y="277251"/>
                </a:cubicBezTo>
                <a:cubicBezTo>
                  <a:pt x="179324" y="277251"/>
                  <a:pt x="173732" y="271659"/>
                  <a:pt x="173732" y="264761"/>
                </a:cubicBezTo>
                <a:cubicBezTo>
                  <a:pt x="173732" y="257863"/>
                  <a:pt x="179324" y="252271"/>
                  <a:pt x="186222" y="252271"/>
                </a:cubicBezTo>
                <a:close/>
                <a:moveTo>
                  <a:pt x="142084" y="252271"/>
                </a:moveTo>
                <a:cubicBezTo>
                  <a:pt x="149002" y="252271"/>
                  <a:pt x="154610" y="257863"/>
                  <a:pt x="154610" y="264761"/>
                </a:cubicBezTo>
                <a:cubicBezTo>
                  <a:pt x="154610" y="271659"/>
                  <a:pt x="149002" y="277251"/>
                  <a:pt x="142084" y="277251"/>
                </a:cubicBezTo>
                <a:cubicBezTo>
                  <a:pt x="135166" y="277251"/>
                  <a:pt x="129558" y="271659"/>
                  <a:pt x="129558" y="264761"/>
                </a:cubicBezTo>
                <a:cubicBezTo>
                  <a:pt x="129558" y="257863"/>
                  <a:pt x="135166" y="252271"/>
                  <a:pt x="142084" y="252271"/>
                </a:cubicBezTo>
                <a:close/>
                <a:moveTo>
                  <a:pt x="97945" y="252271"/>
                </a:moveTo>
                <a:cubicBezTo>
                  <a:pt x="104843" y="252271"/>
                  <a:pt x="110435" y="257863"/>
                  <a:pt x="110435" y="264761"/>
                </a:cubicBezTo>
                <a:cubicBezTo>
                  <a:pt x="110435" y="271659"/>
                  <a:pt x="104843" y="277251"/>
                  <a:pt x="97945" y="277251"/>
                </a:cubicBezTo>
                <a:cubicBezTo>
                  <a:pt x="91047" y="277251"/>
                  <a:pt x="85455" y="271659"/>
                  <a:pt x="85455" y="264761"/>
                </a:cubicBezTo>
                <a:cubicBezTo>
                  <a:pt x="85455" y="257863"/>
                  <a:pt x="91047" y="252271"/>
                  <a:pt x="97945" y="252271"/>
                </a:cubicBezTo>
                <a:close/>
                <a:moveTo>
                  <a:pt x="53736" y="252271"/>
                </a:moveTo>
                <a:cubicBezTo>
                  <a:pt x="60615" y="252271"/>
                  <a:pt x="66191" y="257863"/>
                  <a:pt x="66191" y="264761"/>
                </a:cubicBezTo>
                <a:cubicBezTo>
                  <a:pt x="66191" y="271659"/>
                  <a:pt x="60615" y="277251"/>
                  <a:pt x="53736" y="277251"/>
                </a:cubicBezTo>
                <a:cubicBezTo>
                  <a:pt x="46857" y="277251"/>
                  <a:pt x="41281" y="271659"/>
                  <a:pt x="41281" y="264761"/>
                </a:cubicBezTo>
                <a:cubicBezTo>
                  <a:pt x="41281" y="257863"/>
                  <a:pt x="46857" y="252271"/>
                  <a:pt x="53736" y="252271"/>
                </a:cubicBezTo>
                <a:close/>
                <a:moveTo>
                  <a:pt x="553833" y="208168"/>
                </a:moveTo>
                <a:cubicBezTo>
                  <a:pt x="560751" y="208168"/>
                  <a:pt x="566359" y="213760"/>
                  <a:pt x="566359" y="220658"/>
                </a:cubicBezTo>
                <a:cubicBezTo>
                  <a:pt x="566359" y="227556"/>
                  <a:pt x="560751" y="233148"/>
                  <a:pt x="553833" y="233148"/>
                </a:cubicBezTo>
                <a:cubicBezTo>
                  <a:pt x="546915" y="233148"/>
                  <a:pt x="541307" y="227556"/>
                  <a:pt x="541307" y="220658"/>
                </a:cubicBezTo>
                <a:cubicBezTo>
                  <a:pt x="541307" y="213760"/>
                  <a:pt x="546915" y="208168"/>
                  <a:pt x="553833" y="208168"/>
                </a:cubicBezTo>
                <a:close/>
                <a:moveTo>
                  <a:pt x="512976" y="208168"/>
                </a:moveTo>
                <a:cubicBezTo>
                  <a:pt x="519894" y="208168"/>
                  <a:pt x="525502" y="213760"/>
                  <a:pt x="525502" y="220658"/>
                </a:cubicBezTo>
                <a:cubicBezTo>
                  <a:pt x="525502" y="227556"/>
                  <a:pt x="519894" y="233148"/>
                  <a:pt x="512976" y="233148"/>
                </a:cubicBezTo>
                <a:cubicBezTo>
                  <a:pt x="506058" y="233148"/>
                  <a:pt x="500450" y="227556"/>
                  <a:pt x="500450" y="220658"/>
                </a:cubicBezTo>
                <a:cubicBezTo>
                  <a:pt x="500450" y="213760"/>
                  <a:pt x="506058" y="208168"/>
                  <a:pt x="512976" y="208168"/>
                </a:cubicBezTo>
                <a:close/>
                <a:moveTo>
                  <a:pt x="468837" y="208168"/>
                </a:moveTo>
                <a:cubicBezTo>
                  <a:pt x="475735" y="208168"/>
                  <a:pt x="481327" y="213760"/>
                  <a:pt x="481327" y="220658"/>
                </a:cubicBezTo>
                <a:cubicBezTo>
                  <a:pt x="481327" y="227556"/>
                  <a:pt x="475735" y="233148"/>
                  <a:pt x="468837" y="233148"/>
                </a:cubicBezTo>
                <a:cubicBezTo>
                  <a:pt x="461939" y="233148"/>
                  <a:pt x="456347" y="227556"/>
                  <a:pt x="456347" y="220658"/>
                </a:cubicBezTo>
                <a:cubicBezTo>
                  <a:pt x="456347" y="213760"/>
                  <a:pt x="461939" y="208168"/>
                  <a:pt x="468837" y="208168"/>
                </a:cubicBezTo>
                <a:close/>
                <a:moveTo>
                  <a:pt x="415878" y="208168"/>
                </a:moveTo>
                <a:cubicBezTo>
                  <a:pt x="422796" y="208168"/>
                  <a:pt x="428404" y="213760"/>
                  <a:pt x="428404" y="220658"/>
                </a:cubicBezTo>
                <a:cubicBezTo>
                  <a:pt x="428404" y="227556"/>
                  <a:pt x="422796" y="233148"/>
                  <a:pt x="415878" y="233148"/>
                </a:cubicBezTo>
                <a:cubicBezTo>
                  <a:pt x="408960" y="233148"/>
                  <a:pt x="403352" y="227556"/>
                  <a:pt x="403352" y="220658"/>
                </a:cubicBezTo>
                <a:cubicBezTo>
                  <a:pt x="403352" y="213760"/>
                  <a:pt x="408960" y="208168"/>
                  <a:pt x="415878" y="208168"/>
                </a:cubicBezTo>
                <a:close/>
                <a:moveTo>
                  <a:pt x="371739" y="208168"/>
                </a:moveTo>
                <a:cubicBezTo>
                  <a:pt x="378637" y="208168"/>
                  <a:pt x="384229" y="213760"/>
                  <a:pt x="384229" y="220658"/>
                </a:cubicBezTo>
                <a:cubicBezTo>
                  <a:pt x="384229" y="227556"/>
                  <a:pt x="378637" y="233148"/>
                  <a:pt x="371739" y="233148"/>
                </a:cubicBezTo>
                <a:cubicBezTo>
                  <a:pt x="364841" y="233148"/>
                  <a:pt x="359249" y="227556"/>
                  <a:pt x="359249" y="220658"/>
                </a:cubicBezTo>
                <a:cubicBezTo>
                  <a:pt x="359249" y="213760"/>
                  <a:pt x="364841" y="208168"/>
                  <a:pt x="371739" y="208168"/>
                </a:cubicBezTo>
                <a:close/>
                <a:moveTo>
                  <a:pt x="327565" y="208168"/>
                </a:moveTo>
                <a:cubicBezTo>
                  <a:pt x="334463" y="208168"/>
                  <a:pt x="340055" y="213760"/>
                  <a:pt x="340055" y="220658"/>
                </a:cubicBezTo>
                <a:cubicBezTo>
                  <a:pt x="340055" y="227556"/>
                  <a:pt x="334463" y="233148"/>
                  <a:pt x="327565" y="233148"/>
                </a:cubicBezTo>
                <a:cubicBezTo>
                  <a:pt x="320667" y="233148"/>
                  <a:pt x="315075" y="227556"/>
                  <a:pt x="315075" y="220658"/>
                </a:cubicBezTo>
                <a:cubicBezTo>
                  <a:pt x="315075" y="213760"/>
                  <a:pt x="320667" y="208168"/>
                  <a:pt x="327565" y="208168"/>
                </a:cubicBezTo>
                <a:close/>
                <a:moveTo>
                  <a:pt x="274641" y="208168"/>
                </a:moveTo>
                <a:cubicBezTo>
                  <a:pt x="281539" y="208168"/>
                  <a:pt x="287131" y="213760"/>
                  <a:pt x="287131" y="220658"/>
                </a:cubicBezTo>
                <a:cubicBezTo>
                  <a:pt x="287131" y="227556"/>
                  <a:pt x="281539" y="233148"/>
                  <a:pt x="274641" y="233148"/>
                </a:cubicBezTo>
                <a:cubicBezTo>
                  <a:pt x="267743" y="233148"/>
                  <a:pt x="262151" y="227556"/>
                  <a:pt x="262151" y="220658"/>
                </a:cubicBezTo>
                <a:cubicBezTo>
                  <a:pt x="262151" y="213760"/>
                  <a:pt x="267743" y="208168"/>
                  <a:pt x="274641" y="208168"/>
                </a:cubicBezTo>
                <a:close/>
                <a:moveTo>
                  <a:pt x="230467" y="208168"/>
                </a:moveTo>
                <a:cubicBezTo>
                  <a:pt x="237365" y="208168"/>
                  <a:pt x="242957" y="213760"/>
                  <a:pt x="242957" y="220658"/>
                </a:cubicBezTo>
                <a:cubicBezTo>
                  <a:pt x="242957" y="227556"/>
                  <a:pt x="237365" y="233148"/>
                  <a:pt x="230467" y="233148"/>
                </a:cubicBezTo>
                <a:cubicBezTo>
                  <a:pt x="223569" y="233148"/>
                  <a:pt x="217977" y="227556"/>
                  <a:pt x="217977" y="220658"/>
                </a:cubicBezTo>
                <a:cubicBezTo>
                  <a:pt x="217977" y="213760"/>
                  <a:pt x="223569" y="208168"/>
                  <a:pt x="230467" y="208168"/>
                </a:cubicBezTo>
                <a:close/>
                <a:moveTo>
                  <a:pt x="186222" y="208168"/>
                </a:moveTo>
                <a:cubicBezTo>
                  <a:pt x="193120" y="208168"/>
                  <a:pt x="198712" y="213760"/>
                  <a:pt x="198712" y="220658"/>
                </a:cubicBezTo>
                <a:cubicBezTo>
                  <a:pt x="198712" y="227556"/>
                  <a:pt x="193120" y="233148"/>
                  <a:pt x="186222" y="233148"/>
                </a:cubicBezTo>
                <a:cubicBezTo>
                  <a:pt x="179324" y="233148"/>
                  <a:pt x="173732" y="227556"/>
                  <a:pt x="173732" y="220658"/>
                </a:cubicBezTo>
                <a:cubicBezTo>
                  <a:pt x="173732" y="213760"/>
                  <a:pt x="179324" y="208168"/>
                  <a:pt x="186222" y="208168"/>
                </a:cubicBezTo>
                <a:close/>
                <a:moveTo>
                  <a:pt x="142084" y="208168"/>
                </a:moveTo>
                <a:cubicBezTo>
                  <a:pt x="149002" y="208168"/>
                  <a:pt x="154610" y="213760"/>
                  <a:pt x="154610" y="220658"/>
                </a:cubicBezTo>
                <a:cubicBezTo>
                  <a:pt x="154610" y="227556"/>
                  <a:pt x="149002" y="233148"/>
                  <a:pt x="142084" y="233148"/>
                </a:cubicBezTo>
                <a:cubicBezTo>
                  <a:pt x="135166" y="233148"/>
                  <a:pt x="129558" y="227556"/>
                  <a:pt x="129558" y="220658"/>
                </a:cubicBezTo>
                <a:cubicBezTo>
                  <a:pt x="129558" y="213760"/>
                  <a:pt x="135166" y="208168"/>
                  <a:pt x="142084" y="208168"/>
                </a:cubicBezTo>
                <a:close/>
                <a:moveTo>
                  <a:pt x="97945" y="208168"/>
                </a:moveTo>
                <a:cubicBezTo>
                  <a:pt x="104843" y="208168"/>
                  <a:pt x="110435" y="213760"/>
                  <a:pt x="110435" y="220658"/>
                </a:cubicBezTo>
                <a:cubicBezTo>
                  <a:pt x="110435" y="227556"/>
                  <a:pt x="104843" y="233148"/>
                  <a:pt x="97945" y="233148"/>
                </a:cubicBezTo>
                <a:cubicBezTo>
                  <a:pt x="91047" y="233148"/>
                  <a:pt x="85455" y="227556"/>
                  <a:pt x="85455" y="220658"/>
                </a:cubicBezTo>
                <a:cubicBezTo>
                  <a:pt x="85455" y="213760"/>
                  <a:pt x="91047" y="208168"/>
                  <a:pt x="97945" y="208168"/>
                </a:cubicBezTo>
                <a:close/>
                <a:moveTo>
                  <a:pt x="53736" y="208168"/>
                </a:moveTo>
                <a:cubicBezTo>
                  <a:pt x="60615" y="208168"/>
                  <a:pt x="66191" y="213760"/>
                  <a:pt x="66191" y="220658"/>
                </a:cubicBezTo>
                <a:cubicBezTo>
                  <a:pt x="66191" y="227556"/>
                  <a:pt x="60615" y="233148"/>
                  <a:pt x="53736" y="233148"/>
                </a:cubicBezTo>
                <a:cubicBezTo>
                  <a:pt x="46857" y="233148"/>
                  <a:pt x="41281" y="227556"/>
                  <a:pt x="41281" y="220658"/>
                </a:cubicBezTo>
                <a:cubicBezTo>
                  <a:pt x="41281" y="213760"/>
                  <a:pt x="46857" y="208168"/>
                  <a:pt x="53736" y="208168"/>
                </a:cubicBezTo>
                <a:close/>
                <a:moveTo>
                  <a:pt x="553833" y="164135"/>
                </a:moveTo>
                <a:cubicBezTo>
                  <a:pt x="560751" y="164135"/>
                  <a:pt x="566359" y="169727"/>
                  <a:pt x="566359" y="176625"/>
                </a:cubicBezTo>
                <a:cubicBezTo>
                  <a:pt x="566359" y="183523"/>
                  <a:pt x="560751" y="189115"/>
                  <a:pt x="553833" y="189115"/>
                </a:cubicBezTo>
                <a:cubicBezTo>
                  <a:pt x="546915" y="189115"/>
                  <a:pt x="541307" y="183523"/>
                  <a:pt x="541307" y="176625"/>
                </a:cubicBezTo>
                <a:cubicBezTo>
                  <a:pt x="541307" y="169727"/>
                  <a:pt x="546915" y="164135"/>
                  <a:pt x="553833" y="164135"/>
                </a:cubicBezTo>
                <a:close/>
                <a:moveTo>
                  <a:pt x="512976" y="164135"/>
                </a:moveTo>
                <a:cubicBezTo>
                  <a:pt x="519894" y="164135"/>
                  <a:pt x="525502" y="169727"/>
                  <a:pt x="525502" y="176625"/>
                </a:cubicBezTo>
                <a:cubicBezTo>
                  <a:pt x="525502" y="183523"/>
                  <a:pt x="519894" y="189115"/>
                  <a:pt x="512976" y="189115"/>
                </a:cubicBezTo>
                <a:cubicBezTo>
                  <a:pt x="506058" y="189115"/>
                  <a:pt x="500450" y="183523"/>
                  <a:pt x="500450" y="176625"/>
                </a:cubicBezTo>
                <a:cubicBezTo>
                  <a:pt x="500450" y="169727"/>
                  <a:pt x="506058" y="164135"/>
                  <a:pt x="512976" y="164135"/>
                </a:cubicBezTo>
                <a:close/>
                <a:moveTo>
                  <a:pt x="468837" y="164135"/>
                </a:moveTo>
                <a:cubicBezTo>
                  <a:pt x="475735" y="164135"/>
                  <a:pt x="481327" y="169727"/>
                  <a:pt x="481327" y="176625"/>
                </a:cubicBezTo>
                <a:cubicBezTo>
                  <a:pt x="481327" y="183523"/>
                  <a:pt x="475735" y="189115"/>
                  <a:pt x="468837" y="189115"/>
                </a:cubicBezTo>
                <a:cubicBezTo>
                  <a:pt x="461939" y="189115"/>
                  <a:pt x="456347" y="183523"/>
                  <a:pt x="456347" y="176625"/>
                </a:cubicBezTo>
                <a:cubicBezTo>
                  <a:pt x="456347" y="169727"/>
                  <a:pt x="461939" y="164135"/>
                  <a:pt x="468837" y="164135"/>
                </a:cubicBezTo>
                <a:close/>
                <a:moveTo>
                  <a:pt x="415878" y="164135"/>
                </a:moveTo>
                <a:cubicBezTo>
                  <a:pt x="422796" y="164135"/>
                  <a:pt x="428404" y="169727"/>
                  <a:pt x="428404" y="176625"/>
                </a:cubicBezTo>
                <a:cubicBezTo>
                  <a:pt x="428404" y="183523"/>
                  <a:pt x="422796" y="189115"/>
                  <a:pt x="415878" y="189115"/>
                </a:cubicBezTo>
                <a:cubicBezTo>
                  <a:pt x="408960" y="189115"/>
                  <a:pt x="403352" y="183523"/>
                  <a:pt x="403352" y="176625"/>
                </a:cubicBezTo>
                <a:cubicBezTo>
                  <a:pt x="403352" y="169727"/>
                  <a:pt x="408960" y="164135"/>
                  <a:pt x="415878" y="164135"/>
                </a:cubicBezTo>
                <a:close/>
                <a:moveTo>
                  <a:pt x="371739" y="164135"/>
                </a:moveTo>
                <a:cubicBezTo>
                  <a:pt x="378637" y="164135"/>
                  <a:pt x="384229" y="169727"/>
                  <a:pt x="384229" y="176625"/>
                </a:cubicBezTo>
                <a:cubicBezTo>
                  <a:pt x="384229" y="183523"/>
                  <a:pt x="378637" y="189115"/>
                  <a:pt x="371739" y="189115"/>
                </a:cubicBezTo>
                <a:cubicBezTo>
                  <a:pt x="364841" y="189115"/>
                  <a:pt x="359249" y="183523"/>
                  <a:pt x="359249" y="176625"/>
                </a:cubicBezTo>
                <a:cubicBezTo>
                  <a:pt x="359249" y="169727"/>
                  <a:pt x="364841" y="164135"/>
                  <a:pt x="371739" y="164135"/>
                </a:cubicBezTo>
                <a:close/>
                <a:moveTo>
                  <a:pt x="327565" y="164135"/>
                </a:moveTo>
                <a:cubicBezTo>
                  <a:pt x="334463" y="164135"/>
                  <a:pt x="340055" y="169727"/>
                  <a:pt x="340055" y="176625"/>
                </a:cubicBezTo>
                <a:cubicBezTo>
                  <a:pt x="340055" y="183523"/>
                  <a:pt x="334463" y="189115"/>
                  <a:pt x="327565" y="189115"/>
                </a:cubicBezTo>
                <a:cubicBezTo>
                  <a:pt x="320667" y="189115"/>
                  <a:pt x="315075" y="183523"/>
                  <a:pt x="315075" y="176625"/>
                </a:cubicBezTo>
                <a:cubicBezTo>
                  <a:pt x="315075" y="169727"/>
                  <a:pt x="320667" y="164135"/>
                  <a:pt x="327565" y="164135"/>
                </a:cubicBezTo>
                <a:close/>
                <a:moveTo>
                  <a:pt x="274641" y="164135"/>
                </a:moveTo>
                <a:cubicBezTo>
                  <a:pt x="281539" y="164135"/>
                  <a:pt x="287131" y="169727"/>
                  <a:pt x="287131" y="176625"/>
                </a:cubicBezTo>
                <a:cubicBezTo>
                  <a:pt x="287131" y="183523"/>
                  <a:pt x="281539" y="189115"/>
                  <a:pt x="274641" y="189115"/>
                </a:cubicBezTo>
                <a:cubicBezTo>
                  <a:pt x="267743" y="189115"/>
                  <a:pt x="262151" y="183523"/>
                  <a:pt x="262151" y="176625"/>
                </a:cubicBezTo>
                <a:cubicBezTo>
                  <a:pt x="262151" y="169727"/>
                  <a:pt x="267743" y="164135"/>
                  <a:pt x="274641" y="164135"/>
                </a:cubicBezTo>
                <a:close/>
                <a:moveTo>
                  <a:pt x="230467" y="164135"/>
                </a:moveTo>
                <a:cubicBezTo>
                  <a:pt x="237365" y="164135"/>
                  <a:pt x="242957" y="169727"/>
                  <a:pt x="242957" y="176625"/>
                </a:cubicBezTo>
                <a:cubicBezTo>
                  <a:pt x="242957" y="183523"/>
                  <a:pt x="237365" y="189115"/>
                  <a:pt x="230467" y="189115"/>
                </a:cubicBezTo>
                <a:cubicBezTo>
                  <a:pt x="223569" y="189115"/>
                  <a:pt x="217977" y="183523"/>
                  <a:pt x="217977" y="176625"/>
                </a:cubicBezTo>
                <a:cubicBezTo>
                  <a:pt x="217977" y="169727"/>
                  <a:pt x="223569" y="164135"/>
                  <a:pt x="230467" y="164135"/>
                </a:cubicBezTo>
                <a:close/>
                <a:moveTo>
                  <a:pt x="186222" y="164135"/>
                </a:moveTo>
                <a:cubicBezTo>
                  <a:pt x="193120" y="164135"/>
                  <a:pt x="198712" y="169727"/>
                  <a:pt x="198712" y="176625"/>
                </a:cubicBezTo>
                <a:cubicBezTo>
                  <a:pt x="198712" y="183523"/>
                  <a:pt x="193120" y="189115"/>
                  <a:pt x="186222" y="189115"/>
                </a:cubicBezTo>
                <a:cubicBezTo>
                  <a:pt x="179324" y="189115"/>
                  <a:pt x="173732" y="183523"/>
                  <a:pt x="173732" y="176625"/>
                </a:cubicBezTo>
                <a:cubicBezTo>
                  <a:pt x="173732" y="169727"/>
                  <a:pt x="179324" y="164135"/>
                  <a:pt x="186222" y="164135"/>
                </a:cubicBezTo>
                <a:close/>
                <a:moveTo>
                  <a:pt x="142084" y="164135"/>
                </a:moveTo>
                <a:cubicBezTo>
                  <a:pt x="149002" y="164135"/>
                  <a:pt x="154610" y="169727"/>
                  <a:pt x="154610" y="176625"/>
                </a:cubicBezTo>
                <a:cubicBezTo>
                  <a:pt x="154610" y="183523"/>
                  <a:pt x="149002" y="189115"/>
                  <a:pt x="142084" y="189115"/>
                </a:cubicBezTo>
                <a:cubicBezTo>
                  <a:pt x="135166" y="189115"/>
                  <a:pt x="129558" y="183523"/>
                  <a:pt x="129558" y="176625"/>
                </a:cubicBezTo>
                <a:cubicBezTo>
                  <a:pt x="129558" y="169727"/>
                  <a:pt x="135166" y="164135"/>
                  <a:pt x="142084" y="164135"/>
                </a:cubicBezTo>
                <a:close/>
                <a:moveTo>
                  <a:pt x="97945" y="164135"/>
                </a:moveTo>
                <a:cubicBezTo>
                  <a:pt x="104843" y="164135"/>
                  <a:pt x="110435" y="169727"/>
                  <a:pt x="110435" y="176625"/>
                </a:cubicBezTo>
                <a:cubicBezTo>
                  <a:pt x="110435" y="183523"/>
                  <a:pt x="104843" y="189115"/>
                  <a:pt x="97945" y="189115"/>
                </a:cubicBezTo>
                <a:cubicBezTo>
                  <a:pt x="91047" y="189115"/>
                  <a:pt x="85455" y="183523"/>
                  <a:pt x="85455" y="176625"/>
                </a:cubicBezTo>
                <a:cubicBezTo>
                  <a:pt x="85455" y="169727"/>
                  <a:pt x="91047" y="164135"/>
                  <a:pt x="97945" y="164135"/>
                </a:cubicBezTo>
                <a:close/>
                <a:moveTo>
                  <a:pt x="53736" y="164135"/>
                </a:moveTo>
                <a:cubicBezTo>
                  <a:pt x="60615" y="164135"/>
                  <a:pt x="66191" y="169727"/>
                  <a:pt x="66191" y="176625"/>
                </a:cubicBezTo>
                <a:cubicBezTo>
                  <a:pt x="66191" y="183523"/>
                  <a:pt x="60615" y="189115"/>
                  <a:pt x="53736" y="189115"/>
                </a:cubicBezTo>
                <a:cubicBezTo>
                  <a:pt x="46857" y="189115"/>
                  <a:pt x="41281" y="183523"/>
                  <a:pt x="41281" y="176625"/>
                </a:cubicBezTo>
                <a:cubicBezTo>
                  <a:pt x="41281" y="169727"/>
                  <a:pt x="46857" y="164135"/>
                  <a:pt x="53736" y="164135"/>
                </a:cubicBezTo>
                <a:close/>
                <a:moveTo>
                  <a:pt x="468808" y="118691"/>
                </a:moveTo>
                <a:lnTo>
                  <a:pt x="553898" y="118691"/>
                </a:lnTo>
                <a:cubicBezTo>
                  <a:pt x="560752" y="118691"/>
                  <a:pt x="566359" y="124291"/>
                  <a:pt x="566359" y="131225"/>
                </a:cubicBezTo>
                <a:cubicBezTo>
                  <a:pt x="566359" y="138070"/>
                  <a:pt x="560752" y="143671"/>
                  <a:pt x="553898" y="143671"/>
                </a:cubicBezTo>
                <a:lnTo>
                  <a:pt x="468808" y="143671"/>
                </a:lnTo>
                <a:cubicBezTo>
                  <a:pt x="461954" y="143671"/>
                  <a:pt x="456347" y="138070"/>
                  <a:pt x="456347" y="131225"/>
                </a:cubicBezTo>
                <a:cubicBezTo>
                  <a:pt x="456347" y="124291"/>
                  <a:pt x="461954" y="118691"/>
                  <a:pt x="468808" y="118691"/>
                </a:cubicBezTo>
                <a:close/>
                <a:moveTo>
                  <a:pt x="404609" y="118691"/>
                </a:moveTo>
                <a:lnTo>
                  <a:pt x="415927" y="118691"/>
                </a:lnTo>
                <a:cubicBezTo>
                  <a:pt x="422789" y="118691"/>
                  <a:pt x="428403" y="124291"/>
                  <a:pt x="428403" y="131225"/>
                </a:cubicBezTo>
                <a:cubicBezTo>
                  <a:pt x="428403" y="138070"/>
                  <a:pt x="422789" y="143671"/>
                  <a:pt x="415927" y="143671"/>
                </a:cubicBezTo>
                <a:lnTo>
                  <a:pt x="404609" y="143671"/>
                </a:lnTo>
                <a:cubicBezTo>
                  <a:pt x="397746" y="143671"/>
                  <a:pt x="392132" y="138070"/>
                  <a:pt x="392132" y="131225"/>
                </a:cubicBezTo>
                <a:cubicBezTo>
                  <a:pt x="392132" y="124291"/>
                  <a:pt x="397746" y="118691"/>
                  <a:pt x="404609" y="118691"/>
                </a:cubicBezTo>
                <a:close/>
                <a:moveTo>
                  <a:pt x="327527" y="118691"/>
                </a:moveTo>
                <a:lnTo>
                  <a:pt x="338823" y="118691"/>
                </a:lnTo>
                <a:cubicBezTo>
                  <a:pt x="345672" y="118691"/>
                  <a:pt x="351275" y="124291"/>
                  <a:pt x="351275" y="131225"/>
                </a:cubicBezTo>
                <a:cubicBezTo>
                  <a:pt x="351275" y="138070"/>
                  <a:pt x="345672" y="143671"/>
                  <a:pt x="338823" y="143671"/>
                </a:cubicBezTo>
                <a:lnTo>
                  <a:pt x="327527" y="143671"/>
                </a:lnTo>
                <a:cubicBezTo>
                  <a:pt x="320679" y="143671"/>
                  <a:pt x="315075" y="138070"/>
                  <a:pt x="315075" y="131225"/>
                </a:cubicBezTo>
                <a:cubicBezTo>
                  <a:pt x="315075" y="124291"/>
                  <a:pt x="320679" y="118691"/>
                  <a:pt x="327527" y="118691"/>
                </a:cubicBezTo>
                <a:close/>
                <a:moveTo>
                  <a:pt x="263383" y="118691"/>
                </a:moveTo>
                <a:lnTo>
                  <a:pt x="274679" y="118691"/>
                </a:lnTo>
                <a:cubicBezTo>
                  <a:pt x="281528" y="118691"/>
                  <a:pt x="287131" y="124291"/>
                  <a:pt x="287131" y="131225"/>
                </a:cubicBezTo>
                <a:cubicBezTo>
                  <a:pt x="287131" y="138070"/>
                  <a:pt x="281528" y="143671"/>
                  <a:pt x="274679" y="143671"/>
                </a:cubicBezTo>
                <a:lnTo>
                  <a:pt x="263383" y="143671"/>
                </a:lnTo>
                <a:cubicBezTo>
                  <a:pt x="256535" y="143671"/>
                  <a:pt x="250931" y="138070"/>
                  <a:pt x="250931" y="131225"/>
                </a:cubicBezTo>
                <a:cubicBezTo>
                  <a:pt x="250931" y="124291"/>
                  <a:pt x="256535" y="118691"/>
                  <a:pt x="263383" y="118691"/>
                </a:cubicBezTo>
                <a:close/>
                <a:moveTo>
                  <a:pt x="187525" y="118691"/>
                </a:moveTo>
                <a:lnTo>
                  <a:pt x="198732" y="118691"/>
                </a:lnTo>
                <a:cubicBezTo>
                  <a:pt x="205670" y="118691"/>
                  <a:pt x="211273" y="124291"/>
                  <a:pt x="211273" y="131225"/>
                </a:cubicBezTo>
                <a:cubicBezTo>
                  <a:pt x="211273" y="138070"/>
                  <a:pt x="205670" y="143671"/>
                  <a:pt x="198732" y="143671"/>
                </a:cubicBezTo>
                <a:lnTo>
                  <a:pt x="187525" y="143671"/>
                </a:lnTo>
                <a:cubicBezTo>
                  <a:pt x="180588" y="143671"/>
                  <a:pt x="175073" y="138070"/>
                  <a:pt x="175073" y="131225"/>
                </a:cubicBezTo>
                <a:cubicBezTo>
                  <a:pt x="175073" y="124291"/>
                  <a:pt x="180588" y="118691"/>
                  <a:pt x="187525" y="118691"/>
                </a:cubicBezTo>
                <a:close/>
                <a:moveTo>
                  <a:pt x="129591" y="118691"/>
                </a:moveTo>
                <a:lnTo>
                  <a:pt x="140887" y="118691"/>
                </a:lnTo>
                <a:cubicBezTo>
                  <a:pt x="147735" y="118691"/>
                  <a:pt x="153339" y="124291"/>
                  <a:pt x="153339" y="131225"/>
                </a:cubicBezTo>
                <a:cubicBezTo>
                  <a:pt x="153339" y="138070"/>
                  <a:pt x="147735" y="143671"/>
                  <a:pt x="140887" y="143671"/>
                </a:cubicBezTo>
                <a:lnTo>
                  <a:pt x="129591" y="143671"/>
                </a:lnTo>
                <a:cubicBezTo>
                  <a:pt x="122742" y="143671"/>
                  <a:pt x="117139" y="138070"/>
                  <a:pt x="117139" y="131225"/>
                </a:cubicBezTo>
                <a:cubicBezTo>
                  <a:pt x="117139" y="124291"/>
                  <a:pt x="122742" y="118691"/>
                  <a:pt x="129591" y="118691"/>
                </a:cubicBezTo>
                <a:close/>
                <a:moveTo>
                  <a:pt x="53757" y="118691"/>
                </a:moveTo>
                <a:lnTo>
                  <a:pt x="64986" y="118691"/>
                </a:lnTo>
                <a:cubicBezTo>
                  <a:pt x="71938" y="118691"/>
                  <a:pt x="77552" y="124291"/>
                  <a:pt x="77552" y="131225"/>
                </a:cubicBezTo>
                <a:cubicBezTo>
                  <a:pt x="77552" y="138070"/>
                  <a:pt x="71938" y="143671"/>
                  <a:pt x="64986" y="143671"/>
                </a:cubicBezTo>
                <a:lnTo>
                  <a:pt x="53757" y="143671"/>
                </a:lnTo>
                <a:cubicBezTo>
                  <a:pt x="46806" y="143671"/>
                  <a:pt x="41281" y="138070"/>
                  <a:pt x="41281" y="131225"/>
                </a:cubicBezTo>
                <a:cubicBezTo>
                  <a:pt x="41281" y="124291"/>
                  <a:pt x="46806" y="118691"/>
                  <a:pt x="53757" y="118691"/>
                </a:cubicBezTo>
                <a:close/>
                <a:moveTo>
                  <a:pt x="512941" y="70706"/>
                </a:moveTo>
                <a:lnTo>
                  <a:pt x="516327" y="70706"/>
                </a:lnTo>
                <a:cubicBezTo>
                  <a:pt x="523276" y="70706"/>
                  <a:pt x="528888" y="76222"/>
                  <a:pt x="528888" y="83161"/>
                </a:cubicBezTo>
                <a:cubicBezTo>
                  <a:pt x="528888" y="90100"/>
                  <a:pt x="523276" y="95616"/>
                  <a:pt x="516327" y="95616"/>
                </a:cubicBezTo>
                <a:lnTo>
                  <a:pt x="512941" y="95616"/>
                </a:lnTo>
                <a:cubicBezTo>
                  <a:pt x="505993" y="95616"/>
                  <a:pt x="500380" y="90100"/>
                  <a:pt x="500380" y="83161"/>
                </a:cubicBezTo>
                <a:cubicBezTo>
                  <a:pt x="500380" y="76222"/>
                  <a:pt x="505993" y="70706"/>
                  <a:pt x="512941" y="70706"/>
                </a:cubicBezTo>
                <a:close/>
                <a:moveTo>
                  <a:pt x="327183" y="0"/>
                </a:moveTo>
                <a:lnTo>
                  <a:pt x="359670" y="0"/>
                </a:lnTo>
                <a:cubicBezTo>
                  <a:pt x="366524" y="0"/>
                  <a:pt x="372131" y="5510"/>
                  <a:pt x="372131" y="12442"/>
                </a:cubicBezTo>
                <a:cubicBezTo>
                  <a:pt x="372131" y="19374"/>
                  <a:pt x="366524" y="24884"/>
                  <a:pt x="359670" y="24884"/>
                </a:cubicBezTo>
                <a:lnTo>
                  <a:pt x="327183" y="24884"/>
                </a:lnTo>
                <a:cubicBezTo>
                  <a:pt x="319974" y="24884"/>
                  <a:pt x="314189" y="30750"/>
                  <a:pt x="314189" y="37860"/>
                </a:cubicBezTo>
                <a:lnTo>
                  <a:pt x="314189" y="70743"/>
                </a:lnTo>
                <a:lnTo>
                  <a:pt x="479649" y="70743"/>
                </a:lnTo>
                <a:cubicBezTo>
                  <a:pt x="486592" y="70743"/>
                  <a:pt x="492199" y="76253"/>
                  <a:pt x="492199" y="83185"/>
                </a:cubicBezTo>
                <a:cubicBezTo>
                  <a:pt x="492199" y="90117"/>
                  <a:pt x="486592" y="95628"/>
                  <a:pt x="479649" y="95628"/>
                </a:cubicBezTo>
                <a:lnTo>
                  <a:pt x="45571" y="95628"/>
                </a:lnTo>
                <a:cubicBezTo>
                  <a:pt x="34178" y="95628"/>
                  <a:pt x="25010" y="104870"/>
                  <a:pt x="25010" y="116157"/>
                </a:cubicBezTo>
                <a:lnTo>
                  <a:pt x="25010" y="335764"/>
                </a:lnTo>
                <a:cubicBezTo>
                  <a:pt x="25010" y="337808"/>
                  <a:pt x="26702" y="339497"/>
                  <a:pt x="28749" y="339497"/>
                </a:cubicBezTo>
                <a:lnTo>
                  <a:pt x="578890" y="339497"/>
                </a:lnTo>
                <a:cubicBezTo>
                  <a:pt x="580938" y="339497"/>
                  <a:pt x="582629" y="337808"/>
                  <a:pt x="582629" y="335764"/>
                </a:cubicBezTo>
                <a:lnTo>
                  <a:pt x="582629" y="116157"/>
                </a:lnTo>
                <a:cubicBezTo>
                  <a:pt x="582629" y="104870"/>
                  <a:pt x="573372" y="95628"/>
                  <a:pt x="562068" y="95628"/>
                </a:cubicBezTo>
                <a:lnTo>
                  <a:pt x="549519" y="95628"/>
                </a:lnTo>
                <a:cubicBezTo>
                  <a:pt x="542576" y="95628"/>
                  <a:pt x="536969" y="90117"/>
                  <a:pt x="536969" y="83185"/>
                </a:cubicBezTo>
                <a:cubicBezTo>
                  <a:pt x="536969" y="76253"/>
                  <a:pt x="542576" y="70743"/>
                  <a:pt x="549519" y="70743"/>
                </a:cubicBezTo>
                <a:lnTo>
                  <a:pt x="562068" y="70743"/>
                </a:lnTo>
                <a:cubicBezTo>
                  <a:pt x="587168" y="70743"/>
                  <a:pt x="607639" y="91095"/>
                  <a:pt x="607639" y="116157"/>
                </a:cubicBezTo>
                <a:lnTo>
                  <a:pt x="607639" y="335764"/>
                </a:lnTo>
                <a:cubicBezTo>
                  <a:pt x="607639" y="351584"/>
                  <a:pt x="594733" y="364470"/>
                  <a:pt x="578890" y="364470"/>
                </a:cubicBezTo>
                <a:lnTo>
                  <a:pt x="28749" y="364470"/>
                </a:lnTo>
                <a:cubicBezTo>
                  <a:pt x="12906" y="364470"/>
                  <a:pt x="0" y="351584"/>
                  <a:pt x="0" y="335764"/>
                </a:cubicBezTo>
                <a:lnTo>
                  <a:pt x="0" y="116157"/>
                </a:lnTo>
                <a:cubicBezTo>
                  <a:pt x="0" y="91095"/>
                  <a:pt x="20382" y="70743"/>
                  <a:pt x="45571" y="70743"/>
                </a:cubicBezTo>
                <a:lnTo>
                  <a:pt x="289178" y="70743"/>
                </a:lnTo>
                <a:lnTo>
                  <a:pt x="289178" y="37860"/>
                </a:lnTo>
                <a:cubicBezTo>
                  <a:pt x="289178" y="16975"/>
                  <a:pt x="306267" y="0"/>
                  <a:pt x="327183" y="0"/>
                </a:cubicBez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grpSp>
        <p:nvGrpSpPr>
          <p:cNvPr id="26" name="组合 25"/>
          <p:cNvGrpSpPr/>
          <p:nvPr/>
        </p:nvGrpSpPr>
        <p:grpSpPr>
          <a:xfrm>
            <a:off x="3164123" y="914400"/>
            <a:ext cx="1606854" cy="1171211"/>
            <a:chOff x="4469312" y="3886259"/>
            <a:chExt cx="1254816" cy="910894"/>
          </a:xfrm>
          <a:solidFill>
            <a:srgbClr val="0070C0"/>
          </a:solidFill>
        </p:grpSpPr>
        <p:grpSp>
          <p:nvGrpSpPr>
            <p:cNvPr id="27" name="组合 26"/>
            <p:cNvGrpSpPr/>
            <p:nvPr/>
          </p:nvGrpSpPr>
          <p:grpSpPr>
            <a:xfrm>
              <a:off x="4469312" y="3886259"/>
              <a:ext cx="1254816" cy="910894"/>
              <a:chOff x="624395" y="2204864"/>
              <a:chExt cx="2075397" cy="2736304"/>
            </a:xfrm>
            <a:grpFill/>
          </p:grpSpPr>
          <p:sp>
            <p:nvSpPr>
              <p:cNvPr id="29" name="矩形 28"/>
              <p:cNvSpPr/>
              <p:nvPr/>
            </p:nvSpPr>
            <p:spPr>
              <a:xfrm>
                <a:off x="755576" y="2852936"/>
                <a:ext cx="1944216" cy="2088232"/>
              </a:xfrm>
              <a:prstGeom prst="rect">
                <a:avLst/>
              </a:prstGeom>
              <a:solidFill>
                <a:schemeClr val="accent2">
                  <a:lumMod val="75000"/>
                </a:schemeClr>
              </a:solidFill>
              <a:ln>
                <a:noFill/>
              </a:ln>
            </p:spPr>
            <p:txBody>
              <a:bodyPr rtlCol="0" anchor="ctr">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30" name="文本框 29"/>
              <p:cNvSpPr txBox="1"/>
              <p:nvPr/>
            </p:nvSpPr>
            <p:spPr>
              <a:xfrm>
                <a:off x="624395" y="2204864"/>
                <a:ext cx="402077" cy="790965"/>
              </a:xfrm>
              <a:prstGeom prst="rect">
                <a:avLst/>
              </a:prstGeom>
              <a:grp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1</a:t>
                </a:r>
                <a:endParaRPr kumimoji="0" lang="zh-CN" altLang="en-US" sz="16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28" name="文本框 27"/>
            <p:cNvSpPr txBox="1"/>
            <p:nvPr/>
          </p:nvSpPr>
          <p:spPr>
            <a:xfrm>
              <a:off x="4788024" y="4293096"/>
              <a:ext cx="936104" cy="263306"/>
            </a:xfrm>
            <a:prstGeom prst="rect">
              <a:avLst/>
            </a:prstGeom>
            <a:solidFill>
              <a:schemeClr val="accent2">
                <a:lumMod val="75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rPr>
                <a:t>打开文件</a:t>
              </a:r>
            </a:p>
          </p:txBody>
        </p:sp>
      </p:grpSp>
      <p:grpSp>
        <p:nvGrpSpPr>
          <p:cNvPr id="31" name="组合 30"/>
          <p:cNvGrpSpPr/>
          <p:nvPr/>
        </p:nvGrpSpPr>
        <p:grpSpPr>
          <a:xfrm>
            <a:off x="5072981" y="914400"/>
            <a:ext cx="1606854" cy="1171211"/>
            <a:chOff x="4469312" y="3886259"/>
            <a:chExt cx="1254816" cy="910894"/>
          </a:xfrm>
          <a:solidFill>
            <a:srgbClr val="0070C0"/>
          </a:solidFill>
        </p:grpSpPr>
        <p:grpSp>
          <p:nvGrpSpPr>
            <p:cNvPr id="32" name="组合 31"/>
            <p:cNvGrpSpPr/>
            <p:nvPr/>
          </p:nvGrpSpPr>
          <p:grpSpPr>
            <a:xfrm>
              <a:off x="4469312" y="3886259"/>
              <a:ext cx="1254816" cy="910894"/>
              <a:chOff x="624395" y="2204864"/>
              <a:chExt cx="2075397" cy="2736304"/>
            </a:xfrm>
            <a:grpFill/>
          </p:grpSpPr>
          <p:sp>
            <p:nvSpPr>
              <p:cNvPr id="34" name="矩形 33"/>
              <p:cNvSpPr/>
              <p:nvPr/>
            </p:nvSpPr>
            <p:spPr>
              <a:xfrm>
                <a:off x="755576" y="2852936"/>
                <a:ext cx="1944216" cy="2088232"/>
              </a:xfrm>
              <a:prstGeom prst="rect">
                <a:avLst/>
              </a:prstGeom>
              <a:grpFill/>
              <a:ln>
                <a:noFill/>
              </a:ln>
            </p:spPr>
            <p:txBody>
              <a:bodyPr rtlCol="0" anchor="ctr">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p:nvPr/>
            </p:nvSpPr>
            <p:spPr>
              <a:xfrm>
                <a:off x="624395" y="2204864"/>
                <a:ext cx="402077" cy="790965"/>
              </a:xfrm>
              <a:prstGeom prst="rect">
                <a:avLst/>
              </a:prstGeom>
              <a:grp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2</a:t>
                </a:r>
                <a:endParaRPr kumimoji="0" lang="zh-CN" altLang="en-US" sz="16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33" name="文本框 32"/>
            <p:cNvSpPr txBox="1"/>
            <p:nvPr/>
          </p:nvSpPr>
          <p:spPr>
            <a:xfrm>
              <a:off x="4788024" y="4293096"/>
              <a:ext cx="936104" cy="263306"/>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读写文件</a:t>
              </a:r>
            </a:p>
          </p:txBody>
        </p:sp>
      </p:grpSp>
      <p:grpSp>
        <p:nvGrpSpPr>
          <p:cNvPr id="36" name="组合 35"/>
          <p:cNvGrpSpPr/>
          <p:nvPr/>
        </p:nvGrpSpPr>
        <p:grpSpPr>
          <a:xfrm>
            <a:off x="6922660" y="914400"/>
            <a:ext cx="1606854" cy="1171211"/>
            <a:chOff x="4469312" y="3886259"/>
            <a:chExt cx="1254816" cy="910894"/>
          </a:xfrm>
          <a:solidFill>
            <a:srgbClr val="0070C0"/>
          </a:solidFill>
        </p:grpSpPr>
        <p:grpSp>
          <p:nvGrpSpPr>
            <p:cNvPr id="37" name="组合 36"/>
            <p:cNvGrpSpPr/>
            <p:nvPr/>
          </p:nvGrpSpPr>
          <p:grpSpPr>
            <a:xfrm>
              <a:off x="4469312" y="3886259"/>
              <a:ext cx="1254816" cy="910894"/>
              <a:chOff x="624395" y="2204864"/>
              <a:chExt cx="2075397" cy="2736304"/>
            </a:xfrm>
            <a:grpFill/>
          </p:grpSpPr>
          <p:sp>
            <p:nvSpPr>
              <p:cNvPr id="39" name="矩形 38"/>
              <p:cNvSpPr/>
              <p:nvPr/>
            </p:nvSpPr>
            <p:spPr>
              <a:xfrm>
                <a:off x="755576" y="2852936"/>
                <a:ext cx="1944216" cy="2088232"/>
              </a:xfrm>
              <a:prstGeom prst="rect">
                <a:avLst/>
              </a:prstGeom>
              <a:solidFill>
                <a:schemeClr val="accent6">
                  <a:lumMod val="75000"/>
                </a:schemeClr>
              </a:solidFill>
              <a:ln>
                <a:noFill/>
              </a:ln>
            </p:spPr>
            <p:txBody>
              <a:bodyPr rtlCol="0" anchor="ctr">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40" name="文本框 39"/>
              <p:cNvSpPr txBox="1"/>
              <p:nvPr/>
            </p:nvSpPr>
            <p:spPr>
              <a:xfrm>
                <a:off x="624395" y="2204864"/>
                <a:ext cx="402077" cy="790965"/>
              </a:xfrm>
              <a:prstGeom prst="rect">
                <a:avLst/>
              </a:prstGeom>
              <a:grp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3</a:t>
                </a:r>
                <a:endParaRPr kumimoji="0" lang="zh-CN" altLang="en-US" sz="16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38" name="文本框 37"/>
            <p:cNvSpPr txBox="1"/>
            <p:nvPr/>
          </p:nvSpPr>
          <p:spPr>
            <a:xfrm>
              <a:off x="4788024" y="4293096"/>
              <a:ext cx="936104" cy="263306"/>
            </a:xfrm>
            <a:prstGeom prst="rect">
              <a:avLst/>
            </a:prstGeom>
            <a:solidFill>
              <a:schemeClr val="accent6">
                <a:lumMod val="75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rPr>
                <a:t>关闭文件</a:t>
              </a:r>
            </a:p>
          </p:txBody>
        </p:sp>
      </p:grpSp>
    </p:spTree>
    <p:extLst>
      <p:ext uri="{BB962C8B-B14F-4D97-AF65-F5344CB8AC3E}">
        <p14:creationId xmlns:p14="http://schemas.microsoft.com/office/powerpoint/2010/main" val="2324209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ChangeArrowheads="1"/>
          </p:cNvSpPr>
          <p:nvPr/>
        </p:nvSpPr>
        <p:spPr bwMode="auto">
          <a:xfrm>
            <a:off x="609601" y="285751"/>
            <a:ext cx="9667876"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3600" b="1" dirty="0">
                <a:solidFill>
                  <a:srgbClr val="D32D17"/>
                </a:solidFill>
                <a:latin typeface="Times New Roman" panose="02020603050405020304" pitchFamily="18" charset="0"/>
                <a:ea typeface="华文新魏" panose="02010800040101010101" pitchFamily="2" charset="-122"/>
              </a:rPr>
              <a:t>10.3 </a:t>
            </a:r>
            <a:r>
              <a:rPr lang="zh-CN" altLang="en-US" sz="3600" b="1" dirty="0">
                <a:solidFill>
                  <a:srgbClr val="D32D17"/>
                </a:solidFill>
                <a:latin typeface="Times New Roman" panose="02020603050405020304" pitchFamily="18" charset="0"/>
                <a:ea typeface="华文新魏" panose="02010800040101010101" pitchFamily="2" charset="-122"/>
              </a:rPr>
              <a:t>正文格式文件（文本文件）的读写</a:t>
            </a:r>
            <a:endParaRPr lang="en-US" altLang="zh-CN" sz="3600" b="1" dirty="0">
              <a:solidFill>
                <a:srgbClr val="D32D17"/>
              </a:solidFill>
              <a:latin typeface="Times New Roman" panose="02020603050405020304" pitchFamily="18" charset="0"/>
              <a:ea typeface="华文新魏" panose="02010800040101010101" pitchFamily="2"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1992451700"/>
              </p:ext>
            </p:extLst>
          </p:nvPr>
        </p:nvGraphicFramePr>
        <p:xfrm>
          <a:off x="957943" y="1298359"/>
          <a:ext cx="10528663" cy="3335339"/>
        </p:xfrm>
        <a:graphic>
          <a:graphicData uri="http://schemas.openxmlformats.org/drawingml/2006/table">
            <a:tbl>
              <a:tblPr firstRow="1" bandRow="1"/>
              <a:tblGrid>
                <a:gridCol w="1786368">
                  <a:extLst>
                    <a:ext uri="{9D8B030D-6E8A-4147-A177-3AD203B41FA5}">
                      <a16:colId xmlns:a16="http://schemas.microsoft.com/office/drawing/2014/main" val="311370170"/>
                    </a:ext>
                  </a:extLst>
                </a:gridCol>
                <a:gridCol w="3625667">
                  <a:extLst>
                    <a:ext uri="{9D8B030D-6E8A-4147-A177-3AD203B41FA5}">
                      <a16:colId xmlns:a16="http://schemas.microsoft.com/office/drawing/2014/main" val="20000"/>
                    </a:ext>
                  </a:extLst>
                </a:gridCol>
                <a:gridCol w="5116628">
                  <a:extLst>
                    <a:ext uri="{9D8B030D-6E8A-4147-A177-3AD203B41FA5}">
                      <a16:colId xmlns:a16="http://schemas.microsoft.com/office/drawing/2014/main" val="20001"/>
                    </a:ext>
                  </a:extLst>
                </a:gridCol>
              </a:tblGrid>
              <a:tr h="476477">
                <a:tc>
                  <a:txBody>
                    <a:bodyPr/>
                    <a:lstStyle/>
                    <a:p>
                      <a:pPr algn="ctr"/>
                      <a:r>
                        <a:rPr lang="zh-CN" altLang="en-US" sz="2000" b="0" baseline="0" dirty="0">
                          <a:latin typeface="微软雅黑" panose="020B0503020204020204" pitchFamily="34" charset="-122"/>
                          <a:ea typeface="微软雅黑" panose="020B0503020204020204" pitchFamily="34" charset="-122"/>
                          <a:cs typeface="Times New Roman" panose="02020603050405020304" pitchFamily="18" charset="0"/>
                        </a:rPr>
                        <a:t>功能</a:t>
                      </a:r>
                    </a:p>
                  </a:txBody>
                  <a:tcPr marT="45723" marB="45723" anchor="ct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400" rtl="0" eaLnBrk="1" latinLnBrk="0" hangingPunct="1">
                        <a:defRPr sz="1800" b="1"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dk1"/>
                          </a:solidFill>
                          <a:latin typeface="Arial" panose="020B0604020202020204"/>
                          <a:ea typeface="微软雅黑" panose="020B0503020204020204" pitchFamily="34" charset="-122"/>
                        </a:defRPr>
                      </a:lvl9pPr>
                    </a:lstStyle>
                    <a:p>
                      <a:pPr algn="ctr"/>
                      <a:r>
                        <a:rPr lang="zh-CN" altLang="en-US" sz="2000" b="0" baseline="0" dirty="0">
                          <a:latin typeface="微软雅黑" panose="020B0503020204020204" pitchFamily="34" charset="-122"/>
                          <a:ea typeface="微软雅黑" panose="020B0503020204020204" pitchFamily="34" charset="-122"/>
                          <a:cs typeface="Times New Roman" panose="02020603050405020304" pitchFamily="18" charset="0"/>
                        </a:rPr>
                        <a:t>对标准输入输出设备的</a:t>
                      </a:r>
                      <a:r>
                        <a:rPr lang="en-US" altLang="zh-CN" sz="2000" b="0" baseline="0" dirty="0">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2000" b="0" baseline="0" dirty="0">
                          <a:latin typeface="微软雅黑" panose="020B0503020204020204" pitchFamily="34" charset="-122"/>
                          <a:ea typeface="微软雅黑" panose="020B0503020204020204" pitchFamily="34" charset="-122"/>
                          <a:cs typeface="Times New Roman" panose="02020603050405020304" pitchFamily="18" charset="0"/>
                        </a:rPr>
                        <a:t>函数</a:t>
                      </a:r>
                    </a:p>
                  </a:txBody>
                  <a:tcPr marT="45723" marB="4572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400" rtl="0" eaLnBrk="1" latinLnBrk="0" hangingPunct="1">
                        <a:defRPr sz="1800" b="1"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dk1"/>
                          </a:solidFill>
                          <a:latin typeface="Arial" panose="020B0604020202020204"/>
                          <a:ea typeface="微软雅黑" panose="020B0503020204020204" pitchFamily="34" charset="-122"/>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b="0" baseline="0" dirty="0">
                          <a:latin typeface="微软雅黑" panose="020B0503020204020204" pitchFamily="34" charset="-122"/>
                          <a:ea typeface="微软雅黑" panose="020B0503020204020204" pitchFamily="34" charset="-122"/>
                          <a:cs typeface="Times New Roman" panose="02020603050405020304" pitchFamily="18" charset="0"/>
                        </a:rPr>
                        <a:t>对正文文件操作的</a:t>
                      </a:r>
                      <a:r>
                        <a:rPr lang="en-US" altLang="zh-CN" sz="2000" b="0" baseline="0" dirty="0">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2000" b="0" baseline="0" dirty="0">
                          <a:latin typeface="微软雅黑" panose="020B0503020204020204" pitchFamily="34" charset="-122"/>
                          <a:ea typeface="微软雅黑" panose="020B0503020204020204" pitchFamily="34" charset="-122"/>
                          <a:cs typeface="Times New Roman" panose="02020603050405020304" pitchFamily="18" charset="0"/>
                        </a:rPr>
                        <a:t>函数</a:t>
                      </a:r>
                    </a:p>
                  </a:txBody>
                  <a:tcPr marT="45723" marB="4572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0000"/>
                  </a:ext>
                </a:extLst>
              </a:tr>
              <a:tr h="476477">
                <a:tc rowSpan="2">
                  <a:txBody>
                    <a:bodyPr/>
                    <a:lstStyle/>
                    <a:p>
                      <a:pPr algn="ctr"/>
                      <a:r>
                        <a:rPr lang="zh-CN" altLang="en-US" sz="2000" b="0" kern="1200" baseline="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单个字符读写</a:t>
                      </a:r>
                    </a:p>
                  </a:txBody>
                  <a:tcPr marT="45723" marB="4572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int </a:t>
                      </a:r>
                      <a:r>
                        <a:rPr lang="en-US" altLang="zh-CN" sz="1800" baseline="0" dirty="0" err="1">
                          <a:latin typeface="Times New Roman" panose="02020603050405020304" pitchFamily="18" charset="0"/>
                          <a:ea typeface="宋体" panose="02010600030101010101" pitchFamily="2" charset="-122"/>
                          <a:cs typeface="Times New Roman" panose="02020603050405020304" pitchFamily="18" charset="0"/>
                        </a:rPr>
                        <a:t>getchar</a:t>
                      </a:r>
                      <a:r>
                        <a:rPr lang="en-US" altLang="zh-CN" sz="1800" baseline="0" dirty="0">
                          <a:latin typeface="Times New Roman" panose="02020603050405020304" pitchFamily="18" charset="0"/>
                          <a:ea typeface="宋体" panose="02010600030101010101" pitchFamily="2" charset="-122"/>
                          <a:cs typeface="Times New Roman" panose="02020603050405020304" pitchFamily="18" charset="0"/>
                        </a:rPr>
                        <a:t>(void)</a:t>
                      </a:r>
                      <a:endParaRPr lang="zh-CN" altLang="en-US" sz="1800" dirty="0">
                        <a:solidFill>
                          <a:schemeClr val="tx1">
                            <a:lumMod val="50000"/>
                            <a:lumOff val="50000"/>
                          </a:schemeClr>
                        </a:solidFill>
                        <a:latin typeface="Times New Roman" panose="02020603050405020304" pitchFamily="18" charset="0"/>
                        <a:ea typeface="宋体" panose="02010600030101010101" pitchFamily="2" charset="-122"/>
                        <a:cs typeface="Times New Roman" panose="02020603050405020304" pitchFamily="18" charset="0"/>
                      </a:endParaRPr>
                    </a:p>
                  </a:txBody>
                  <a:tcPr marT="45723" marB="45723">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5">
                        <a:lumMod val="60000"/>
                        <a:lumOff val="40000"/>
                      </a:scheme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int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fgetc</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FILE * </a:t>
                      </a:r>
                      <a:r>
                        <a:rPr lang="en-US" altLang="zh-CN" sz="18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fp</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int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getc</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FILE * fp</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8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a:txBody>
                  <a:tcPr marT="45723" marB="45723">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0001"/>
                  </a:ext>
                </a:extLst>
              </a:tr>
              <a:tr h="476477">
                <a:tc vMerge="1">
                  <a:txBody>
                    <a:bodyPr/>
                    <a:lstStyle/>
                    <a:p>
                      <a:endParaRPr lang="zh-CN" altLang="en-US" sz="1800" dirty="0">
                        <a:solidFill>
                          <a:schemeClr val="tx1">
                            <a:lumMod val="50000"/>
                            <a:lumOff val="50000"/>
                          </a:schemeClr>
                        </a:solidFill>
                        <a:latin typeface="Times New Roman" panose="02020603050405020304" pitchFamily="18" charset="0"/>
                        <a:ea typeface="宋体" panose="02010600030101010101" pitchFamily="2" charset="-122"/>
                        <a:cs typeface="Times New Roman" panose="02020603050405020304" pitchFamily="18" charset="0"/>
                      </a:endParaRPr>
                    </a:p>
                  </a:txBody>
                  <a:tcPr marT="45723" marB="45723">
                    <a:lnL w="12700" cmpd="sng">
                      <a:solidFill>
                        <a:sysClr val="windowText" lastClr="000000"/>
                      </a:solidFill>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int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putchar</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(int </a:t>
                      </a:r>
                      <a:r>
                        <a:rPr lang="en-US" altLang="zh-CN" sz="1800" baseline="0" dirty="0">
                          <a:latin typeface="Times New Roman" panose="02020603050405020304" pitchFamily="18" charset="0"/>
                          <a:ea typeface="宋体" panose="02010600030101010101" pitchFamily="2" charset="-122"/>
                          <a:cs typeface="Times New Roman" panose="02020603050405020304" pitchFamily="18" charset="0"/>
                        </a:rPr>
                        <a:t>c)</a:t>
                      </a:r>
                      <a:endParaRPr lang="zh-CN" altLang="en-US" sz="1800" dirty="0">
                        <a:solidFill>
                          <a:schemeClr val="tx1">
                            <a:lumMod val="50000"/>
                            <a:lumOff val="50000"/>
                          </a:schemeClr>
                        </a:solidFill>
                        <a:latin typeface="Times New Roman" panose="02020603050405020304" pitchFamily="18" charset="0"/>
                        <a:ea typeface="宋体" panose="02010600030101010101" pitchFamily="2" charset="-122"/>
                        <a:cs typeface="Times New Roman" panose="02020603050405020304" pitchFamily="18" charset="0"/>
                      </a:endParaRPr>
                    </a:p>
                  </a:txBody>
                  <a:tcPr marT="45723" marB="45723">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5">
                        <a:lumMod val="60000"/>
                        <a:lumOff val="40000"/>
                      </a:scheme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int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fputc</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(int </a:t>
                      </a:r>
                      <a:r>
                        <a:rPr lang="en-US" altLang="zh-CN" sz="1800" baseline="0" dirty="0">
                          <a:latin typeface="Times New Roman" panose="02020603050405020304" pitchFamily="18" charset="0"/>
                          <a:ea typeface="宋体" panose="02010600030101010101" pitchFamily="2" charset="-122"/>
                          <a:cs typeface="Times New Roman" panose="02020603050405020304" pitchFamily="18" charset="0"/>
                        </a:rPr>
                        <a:t>c, </a:t>
                      </a:r>
                      <a:r>
                        <a:rPr lang="en-US" altLang="zh-CN" sz="1800" baseline="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FILE * </a:t>
                      </a:r>
                      <a:r>
                        <a:rPr lang="en-US" altLang="zh-CN" sz="1800" baseline="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fp</a:t>
                      </a:r>
                      <a:r>
                        <a:rPr lang="en-US" altLang="zh-CN" sz="1800" baseline="0" dirty="0">
                          <a:latin typeface="Times New Roman" panose="02020603050405020304" pitchFamily="18" charset="0"/>
                          <a:ea typeface="宋体" panose="02010600030101010101" pitchFamily="2" charset="-122"/>
                          <a:cs typeface="Times New Roman" panose="02020603050405020304" pitchFamily="18" charset="0"/>
                        </a:rPr>
                        <a:t>), int </a:t>
                      </a:r>
                      <a:r>
                        <a:rPr lang="en-US" altLang="zh-CN" sz="1800" baseline="0" dirty="0" err="1">
                          <a:latin typeface="Times New Roman" panose="02020603050405020304" pitchFamily="18" charset="0"/>
                          <a:ea typeface="宋体" panose="02010600030101010101" pitchFamily="2" charset="-122"/>
                          <a:cs typeface="Times New Roman" panose="02020603050405020304" pitchFamily="18" charset="0"/>
                        </a:rPr>
                        <a:t>putc</a:t>
                      </a:r>
                      <a:r>
                        <a:rPr lang="en-US" altLang="zh-CN" sz="1800" baseline="0" dirty="0">
                          <a:latin typeface="Times New Roman" panose="02020603050405020304" pitchFamily="18" charset="0"/>
                          <a:ea typeface="宋体" panose="02010600030101010101" pitchFamily="2" charset="-122"/>
                          <a:cs typeface="Times New Roman" panose="02020603050405020304" pitchFamily="18" charset="0"/>
                        </a:rPr>
                        <a:t>(int c, </a:t>
                      </a:r>
                      <a:r>
                        <a:rPr lang="en-US" altLang="zh-CN" sz="1800" baseline="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FILE * fp</a:t>
                      </a:r>
                      <a:r>
                        <a:rPr lang="en-US" altLang="zh-CN" sz="1800" baseline="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8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a:txBody>
                  <a:tcPr marT="45723" marB="45723">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0002"/>
                  </a:ext>
                </a:extLst>
              </a:tr>
              <a:tr h="476477">
                <a:tc rowSpan="2">
                  <a:txBody>
                    <a:bodyPr/>
                    <a:lstStyle/>
                    <a:p>
                      <a:pPr algn="ctr"/>
                      <a:r>
                        <a:rPr lang="zh-CN" altLang="en-US" sz="2000" b="0" kern="1200" baseline="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格式化读写</a:t>
                      </a:r>
                    </a:p>
                  </a:txBody>
                  <a:tcPr marT="45723" marB="4572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int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printf</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(const char * format,…)</a:t>
                      </a:r>
                      <a:endParaRPr lang="zh-CN" altLang="en-US" sz="1800" dirty="0">
                        <a:solidFill>
                          <a:schemeClr val="tx1">
                            <a:lumMod val="50000"/>
                            <a:lumOff val="50000"/>
                          </a:schemeClr>
                        </a:solidFill>
                        <a:latin typeface="Times New Roman" panose="02020603050405020304" pitchFamily="18" charset="0"/>
                        <a:ea typeface="宋体" panose="02010600030101010101" pitchFamily="2" charset="-122"/>
                        <a:cs typeface="Times New Roman" panose="02020603050405020304" pitchFamily="18" charset="0"/>
                      </a:endParaRPr>
                    </a:p>
                  </a:txBody>
                  <a:tcPr marT="45723" marB="4572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int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fprintf</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FILE * </a:t>
                      </a:r>
                      <a:r>
                        <a:rPr lang="en-US" altLang="zh-CN" sz="18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fp</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const char * format,…)</a:t>
                      </a:r>
                      <a:endParaRPr lang="zh-CN" altLang="en-US" sz="18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a:txBody>
                  <a:tcPr marT="45723" marB="45723">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5"/>
                  </a:ext>
                </a:extLst>
              </a:tr>
              <a:tr h="476477">
                <a:tc vMerge="1">
                  <a:txBody>
                    <a:bodyPr/>
                    <a:lstStyle/>
                    <a:p>
                      <a:endParaRPr lang="zh-CN" altLang="en-US" sz="1800" dirty="0">
                        <a:solidFill>
                          <a:schemeClr val="tx1">
                            <a:lumMod val="50000"/>
                            <a:lumOff val="50000"/>
                          </a:schemeClr>
                        </a:solidFill>
                        <a:latin typeface="Times New Roman" panose="02020603050405020304" pitchFamily="18" charset="0"/>
                        <a:ea typeface="宋体" panose="02010600030101010101" pitchFamily="2" charset="-122"/>
                        <a:cs typeface="Times New Roman" panose="02020603050405020304" pitchFamily="18" charset="0"/>
                      </a:endParaRPr>
                    </a:p>
                  </a:txBody>
                  <a:tcPr marT="45723" marB="45723">
                    <a:lnL w="12700" cmpd="sng">
                      <a:solidFill>
                        <a:sysClr val="windowText" lastClr="000000"/>
                      </a:solidFill>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int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scanf</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(const char * format,…)</a:t>
                      </a:r>
                      <a:endParaRPr lang="zh-CN" altLang="en-US" sz="1800" dirty="0">
                        <a:solidFill>
                          <a:schemeClr val="tx1">
                            <a:lumMod val="50000"/>
                            <a:lumOff val="50000"/>
                          </a:schemeClr>
                        </a:solidFill>
                        <a:latin typeface="Times New Roman" panose="02020603050405020304" pitchFamily="18" charset="0"/>
                        <a:ea typeface="宋体" panose="02010600030101010101" pitchFamily="2" charset="-122"/>
                        <a:cs typeface="Times New Roman" panose="02020603050405020304" pitchFamily="18" charset="0"/>
                      </a:endParaRPr>
                    </a:p>
                  </a:txBody>
                  <a:tcPr marT="45723" marB="45723">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int </a:t>
                      </a:r>
                      <a:r>
                        <a:rPr lang="en-US" altLang="zh-CN" sz="1800" baseline="0" dirty="0" err="1">
                          <a:latin typeface="Times New Roman" panose="02020603050405020304" pitchFamily="18" charset="0"/>
                          <a:ea typeface="宋体" panose="02010600030101010101" pitchFamily="2" charset="-122"/>
                          <a:cs typeface="Times New Roman" panose="02020603050405020304" pitchFamily="18" charset="0"/>
                        </a:rPr>
                        <a:t>fscanf</a:t>
                      </a:r>
                      <a:r>
                        <a:rPr lang="en-US" altLang="zh-CN" sz="1800" baseline="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aseline="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FILE * </a:t>
                      </a:r>
                      <a:r>
                        <a:rPr lang="en-US" altLang="zh-CN" sz="1800" baseline="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fp</a:t>
                      </a:r>
                      <a:r>
                        <a:rPr lang="en-US" altLang="zh-CN" sz="1800" baseline="0" dirty="0">
                          <a:latin typeface="Times New Roman" panose="02020603050405020304" pitchFamily="18" charset="0"/>
                          <a:ea typeface="宋体" panose="02010600030101010101" pitchFamily="2" charset="-122"/>
                          <a:cs typeface="Times New Roman" panose="02020603050405020304" pitchFamily="18" charset="0"/>
                        </a:rPr>
                        <a:t>, const char * format,…)</a:t>
                      </a:r>
                      <a:endParaRPr lang="zh-CN" altLang="en-US" sz="18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a:txBody>
                  <a:tcPr marT="45723" marB="45723">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6"/>
                  </a:ext>
                </a:extLst>
              </a:tr>
              <a:tr h="476477">
                <a:tc rowSpan="2">
                  <a:txBody>
                    <a:bodyPr/>
                    <a:lstStyle/>
                    <a:p>
                      <a:pPr algn="ctr"/>
                      <a:r>
                        <a:rPr lang="zh-CN" altLang="en-US" sz="2000" b="0" kern="1200" baseline="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字符串读写</a:t>
                      </a:r>
                    </a:p>
                  </a:txBody>
                  <a:tcPr marT="45723" marB="4572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char * gets(char * s)</a:t>
                      </a:r>
                      <a:endPar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marT="45723" marB="4572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char * fgets(char * s, </a:t>
                      </a:r>
                      <a:r>
                        <a:rPr lang="en-US" altLang="zh-CN" sz="18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int n</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FILE</a:t>
                      </a:r>
                      <a:r>
                        <a:rPr lang="en-US" altLang="zh-CN" sz="1800" baseline="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fp</a:t>
                      </a:r>
                      <a:r>
                        <a:rPr lang="en-US" altLang="zh-CN" sz="1800" baseline="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marT="45723" marB="45723">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910671901"/>
                  </a:ext>
                </a:extLst>
              </a:tr>
              <a:tr h="476477">
                <a:tc vMerge="1">
                  <a:txBody>
                    <a:bodyPr/>
                    <a:lstStyle/>
                    <a:p>
                      <a:endParaRPr lang="zh-CN" altLang="en-US" sz="1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marT="45723" marB="45723">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puts(const char * s)</a:t>
                      </a:r>
                      <a:endPar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marT="45723" marB="4572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a:t>
                      </a:r>
                      <a:r>
                        <a:rPr lang="en-US" altLang="zh-CN" sz="1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fputs</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(const</a:t>
                      </a:r>
                      <a:r>
                        <a:rPr lang="en-US" altLang="zh-CN" sz="1800" baseline="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char * s, </a:t>
                      </a:r>
                      <a:r>
                        <a:rPr lang="en-US" altLang="zh-CN" sz="1800" baseline="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FILE * fp</a:t>
                      </a:r>
                      <a:r>
                        <a:rPr lang="en-US" altLang="zh-CN" sz="1800" baseline="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marT="45723" marB="45723">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592400322"/>
                  </a:ext>
                </a:extLst>
              </a:tr>
            </a:tbl>
          </a:graphicData>
        </a:graphic>
      </p:graphicFrame>
      <p:sp>
        <p:nvSpPr>
          <p:cNvPr id="11" name="文本框 10"/>
          <p:cNvSpPr txBox="1">
            <a:spLocks noChangeArrowheads="1"/>
          </p:cNvSpPr>
          <p:nvPr/>
        </p:nvSpPr>
        <p:spPr bwMode="auto">
          <a:xfrm>
            <a:off x="2044700" y="4791582"/>
            <a:ext cx="6970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en-US" altLang="zh-CN" b="1" dirty="0" err="1">
                <a:latin typeface="Times New Roman" panose="02020603050405020304" pitchFamily="18" charset="0"/>
                <a:cs typeface="Times New Roman" panose="02020603050405020304" pitchFamily="18" charset="0"/>
              </a:rPr>
              <a:t>printf</a:t>
            </a:r>
            <a:r>
              <a:rPr lang="en-US" altLang="zh-CN" b="1" dirty="0">
                <a:latin typeface="Times New Roman" panose="02020603050405020304" pitchFamily="18" charset="0"/>
                <a:cs typeface="Times New Roman" panose="02020603050405020304" pitchFamily="18" charset="0"/>
              </a:rPr>
              <a:t>("Hello\n")   </a:t>
            </a:r>
            <a:r>
              <a:rPr lang="en-US" altLang="zh-CN" b="1" dirty="0">
                <a:solidFill>
                  <a:srgbClr val="FF0000"/>
                </a:solidFill>
                <a:latin typeface="Times New Roman" panose="02020603050405020304" pitchFamily="18" charset="0"/>
                <a:cs typeface="Times New Roman" panose="02020603050405020304" pitchFamily="18" charset="0"/>
              </a:rPr>
              <a:t>&lt;==&gt;</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fprintf</a:t>
            </a:r>
            <a:r>
              <a:rPr lang="en-US" altLang="zh-CN"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stdout</a:t>
            </a:r>
            <a:r>
              <a:rPr lang="en-US" altLang="zh-CN" b="1" dirty="0">
                <a:latin typeface="Times New Roman" panose="02020603050405020304" pitchFamily="18" charset="0"/>
                <a:cs typeface="Times New Roman" panose="02020603050405020304" pitchFamily="18" charset="0"/>
              </a:rPr>
              <a:t>, "Hello\n")</a:t>
            </a:r>
            <a:endParaRPr lang="zh-CN" altLang="en-US" b="1" dirty="0">
              <a:latin typeface="Times New Roman" panose="02020603050405020304" pitchFamily="18" charset="0"/>
              <a:cs typeface="Times New Roman" panose="02020603050405020304" pitchFamily="18" charset="0"/>
            </a:endParaRPr>
          </a:p>
        </p:txBody>
      </p:sp>
      <p:sp>
        <p:nvSpPr>
          <p:cNvPr id="12" name="文本框 11"/>
          <p:cNvSpPr txBox="1">
            <a:spLocks noChangeArrowheads="1"/>
          </p:cNvSpPr>
          <p:nvPr/>
        </p:nvSpPr>
        <p:spPr bwMode="auto">
          <a:xfrm>
            <a:off x="2044700" y="5205186"/>
            <a:ext cx="4608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en-US" altLang="zh-CN" b="1" dirty="0" err="1">
                <a:latin typeface="Times New Roman" panose="02020603050405020304" pitchFamily="18" charset="0"/>
                <a:cs typeface="Times New Roman" panose="02020603050405020304" pitchFamily="18" charset="0"/>
              </a:rPr>
              <a:t>getchar</a:t>
            </a:r>
            <a:r>
              <a:rPr lang="en-US" altLang="zh-CN" b="1" dirty="0">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 &lt;==&gt;   </a:t>
            </a:r>
            <a:r>
              <a:rPr lang="en-US" altLang="zh-CN" b="1" dirty="0" err="1">
                <a:latin typeface="Times New Roman" panose="02020603050405020304" pitchFamily="18" charset="0"/>
                <a:cs typeface="Times New Roman" panose="02020603050405020304" pitchFamily="18" charset="0"/>
              </a:rPr>
              <a:t>fgetc</a:t>
            </a:r>
            <a:r>
              <a:rPr lang="en-US" altLang="zh-CN"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stdin</a:t>
            </a:r>
            <a:r>
              <a:rPr lang="en-US" altLang="zh-CN" b="1" dirty="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ChangeArrowheads="1"/>
          </p:cNvSpPr>
          <p:nvPr/>
        </p:nvSpPr>
        <p:spPr bwMode="auto">
          <a:xfrm>
            <a:off x="609601" y="285751"/>
            <a:ext cx="9667876"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r>
              <a:rPr lang="zh-CN" altLang="en-US" sz="3600" b="1" dirty="0">
                <a:solidFill>
                  <a:srgbClr val="D32D17"/>
                </a:solidFill>
                <a:latin typeface="Times New Roman" panose="02020603050405020304" pitchFamily="18" charset="0"/>
                <a:ea typeface="华文新魏" panose="02010800040101010101" pitchFamily="2" charset="-122"/>
              </a:rPr>
              <a:t>文件读写函数（单个字符）：</a:t>
            </a:r>
            <a:r>
              <a:rPr lang="en-US" altLang="zh-CN" sz="3600" b="1" dirty="0" err="1">
                <a:solidFill>
                  <a:srgbClr val="D32D17"/>
                </a:solidFill>
                <a:latin typeface="Times New Roman" panose="02020603050405020304" pitchFamily="18" charset="0"/>
                <a:ea typeface="华文新魏" panose="02010800040101010101" pitchFamily="2" charset="-122"/>
              </a:rPr>
              <a:t>fputc</a:t>
            </a:r>
            <a:r>
              <a:rPr lang="zh-CN" altLang="en-US" sz="3600" b="1" dirty="0">
                <a:solidFill>
                  <a:srgbClr val="D32D17"/>
                </a:solidFill>
                <a:latin typeface="Times New Roman" panose="02020603050405020304" pitchFamily="18" charset="0"/>
                <a:ea typeface="华文新魏" panose="02010800040101010101" pitchFamily="2" charset="-122"/>
              </a:rPr>
              <a:t>和</a:t>
            </a:r>
            <a:r>
              <a:rPr lang="en-US" altLang="zh-CN" sz="3600" b="1" dirty="0" err="1">
                <a:solidFill>
                  <a:srgbClr val="D32D17"/>
                </a:solidFill>
                <a:latin typeface="Times New Roman" panose="02020603050405020304" pitchFamily="18" charset="0"/>
                <a:ea typeface="华文新魏" panose="02010800040101010101" pitchFamily="2" charset="-122"/>
              </a:rPr>
              <a:t>fgetc</a:t>
            </a:r>
            <a:endParaRPr lang="en-US" altLang="zh-CN" sz="3600" b="1" dirty="0">
              <a:solidFill>
                <a:srgbClr val="D32D17"/>
              </a:solidFill>
              <a:latin typeface="Times New Roman" panose="02020603050405020304" pitchFamily="18" charset="0"/>
              <a:ea typeface="华文新魏" panose="02010800040101010101" pitchFamily="2" charset="-122"/>
            </a:endParaRPr>
          </a:p>
        </p:txBody>
      </p:sp>
      <p:sp>
        <p:nvSpPr>
          <p:cNvPr id="11" name="矩形 10"/>
          <p:cNvSpPr/>
          <p:nvPr/>
        </p:nvSpPr>
        <p:spPr>
          <a:xfrm>
            <a:off x="982571" y="3561405"/>
            <a:ext cx="10564569" cy="440134"/>
          </a:xfrm>
          <a:prstGeom prst="rect">
            <a:avLst/>
          </a:prstGeom>
          <a:solidFill>
            <a:srgbClr val="5B9BD5">
              <a:lumMod val="40000"/>
              <a:lumOff val="60000"/>
            </a:srgbClr>
          </a:solidFill>
          <a:ln>
            <a:solidFill>
              <a:srgbClr val="5B9BD5">
                <a:lumMod val="60000"/>
                <a:lumOff val="40000"/>
              </a:srgbClr>
            </a:solidFill>
          </a:ln>
        </p:spPr>
        <p:txBody>
          <a:bodyPr rtlCol="0" anchor="ctr">
            <a:noAutofit/>
          </a:bodyPr>
          <a:lstStyle/>
          <a:p>
            <a:pPr eaLnBrk="1" fontAlgn="auto" hangingPunct="1">
              <a:spcBef>
                <a:spcPts val="0"/>
              </a:spcBef>
              <a:spcAft>
                <a:spcPts val="0"/>
              </a:spcAft>
              <a:defRPr/>
            </a:pPr>
            <a:endParaRPr kumimoji="1"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2" name="矩形 11"/>
          <p:cNvSpPr/>
          <p:nvPr/>
        </p:nvSpPr>
        <p:spPr>
          <a:xfrm>
            <a:off x="982571" y="1711096"/>
            <a:ext cx="10564569" cy="440134"/>
          </a:xfrm>
          <a:prstGeom prst="rect">
            <a:avLst/>
          </a:prstGeom>
          <a:solidFill>
            <a:srgbClr val="5B9BD5">
              <a:lumMod val="40000"/>
              <a:lumOff val="60000"/>
            </a:srgbClr>
          </a:solidFill>
          <a:ln>
            <a:solidFill>
              <a:srgbClr val="5B9BD5">
                <a:lumMod val="60000"/>
                <a:lumOff val="40000"/>
              </a:srgbClr>
            </a:solidFill>
          </a:ln>
        </p:spPr>
        <p:txBody>
          <a:bodyPr rtlCol="0" anchor="ctr">
            <a:noAutofit/>
          </a:bodyPr>
          <a:lstStyle/>
          <a:p>
            <a:pPr eaLnBrk="1" fontAlgn="auto" hangingPunct="1">
              <a:spcBef>
                <a:spcPts val="0"/>
              </a:spcBef>
              <a:spcAft>
                <a:spcPts val="0"/>
              </a:spcAft>
              <a:defRPr/>
            </a:pPr>
            <a:endParaRPr kumimoji="1"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3" name="Rectangle 3"/>
          <p:cNvSpPr>
            <a:spLocks noChangeArrowheads="1"/>
          </p:cNvSpPr>
          <p:nvPr/>
        </p:nvSpPr>
        <p:spPr bwMode="auto">
          <a:xfrm>
            <a:off x="991703" y="1711098"/>
            <a:ext cx="10564569" cy="1582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indent="0" eaLnBrk="1" hangingPunct="1">
              <a:defRPr/>
            </a:pPr>
            <a:r>
              <a:rPr lang="en-US" altLang="zh-CN" b="1" dirty="0">
                <a:solidFill>
                  <a:srgbClr val="44546A"/>
                </a:solidFill>
                <a:latin typeface="Times New Roman" panose="02020603050405020304" pitchFamily="18" charset="0"/>
                <a:cs typeface="Times New Roman" panose="02020603050405020304" pitchFamily="18" charset="0"/>
              </a:rPr>
              <a:t>int  </a:t>
            </a:r>
            <a:r>
              <a:rPr lang="en-US" altLang="zh-CN" b="1" dirty="0" err="1">
                <a:solidFill>
                  <a:srgbClr val="44546A"/>
                </a:solidFill>
                <a:latin typeface="Times New Roman" panose="02020603050405020304" pitchFamily="18" charset="0"/>
                <a:cs typeface="Times New Roman" panose="02020603050405020304" pitchFamily="18" charset="0"/>
              </a:rPr>
              <a:t>fputc</a:t>
            </a:r>
            <a:r>
              <a:rPr lang="en-US" altLang="zh-CN" b="1" dirty="0">
                <a:solidFill>
                  <a:srgbClr val="44546A"/>
                </a:solidFill>
                <a:latin typeface="Times New Roman" panose="02020603050405020304" pitchFamily="18" charset="0"/>
                <a:cs typeface="Times New Roman" panose="02020603050405020304" pitchFamily="18" charset="0"/>
              </a:rPr>
              <a:t>(int  c,  FILE  *fp)</a:t>
            </a:r>
            <a:endParaRPr lang="en-US" altLang="zh-CN" sz="1600" dirty="0">
              <a:solidFill>
                <a:srgbClr val="44546A"/>
              </a:solidFill>
              <a:latin typeface="Times New Roman" panose="02020603050405020304" pitchFamily="18" charset="0"/>
              <a:cs typeface="Times New Roman" panose="02020603050405020304" pitchFamily="18" charset="0"/>
            </a:endParaRPr>
          </a:p>
          <a:p>
            <a:pPr eaLnBrk="1" hangingPunct="1">
              <a:lnSpc>
                <a:spcPct val="150000"/>
              </a:lnSpc>
              <a:spcBef>
                <a:spcPct val="20000"/>
              </a:spcBef>
              <a:buClr>
                <a:srgbClr val="954F72"/>
              </a:buClr>
              <a:buSzPct val="60000"/>
              <a:buFont typeface="Wingdings" panose="05000000000000000000" pitchFamily="2" charset="2"/>
              <a:buChar char="l"/>
              <a:defRPr/>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作用：将一个字节代码</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c </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输出到</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fp</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所指向的文件中，</a:t>
            </a:r>
            <a:r>
              <a:rPr lang="zh-CN" altLang="en-US" sz="2000" dirty="0">
                <a:solidFill>
                  <a:srgbClr val="ED7D31"/>
                </a:solidFill>
                <a:latin typeface="微软雅黑" panose="020B0503020204020204" pitchFamily="34" charset="-122"/>
                <a:ea typeface="微软雅黑" panose="020B0503020204020204" pitchFamily="34" charset="-122"/>
                <a:cs typeface="Times New Roman" panose="02020603050405020304" pitchFamily="18" charset="0"/>
              </a:rPr>
              <a:t>通常用于往文本文件中写入一个字符</a:t>
            </a:r>
            <a:r>
              <a:rPr lang="en-US" altLang="zh-CN" sz="2000" dirty="0">
                <a:solidFill>
                  <a:srgbClr val="ED7D31"/>
                </a:solidFill>
                <a:latin typeface="微软雅黑" panose="020B0503020204020204" pitchFamily="34" charset="-122"/>
                <a:ea typeface="微软雅黑" panose="020B0503020204020204" pitchFamily="34" charset="-122"/>
                <a:cs typeface="Times New Roman" panose="02020603050405020304" pitchFamily="18" charset="0"/>
              </a:rPr>
              <a:t>c</a:t>
            </a:r>
          </a:p>
          <a:p>
            <a:pPr eaLnBrk="1" hangingPunct="1">
              <a:lnSpc>
                <a:spcPct val="150000"/>
              </a:lnSpc>
              <a:spcBef>
                <a:spcPct val="20000"/>
              </a:spcBef>
              <a:buClr>
                <a:srgbClr val="954F72"/>
              </a:buClr>
              <a:buSzPct val="60000"/>
              <a:buFont typeface="Wingdings" panose="05000000000000000000" pitchFamily="2" charset="2"/>
              <a:buChar char="l"/>
              <a:defRPr/>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返回值：输出成功则返回所输出的字符</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，失败则返回</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EOF</a:t>
            </a:r>
            <a:endPar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10000"/>
              </a:lnSpc>
              <a:spcBef>
                <a:spcPct val="20000"/>
              </a:spcBef>
              <a:buClr>
                <a:srgbClr val="954F72"/>
              </a:buClr>
              <a:buSzPct val="60000"/>
              <a:defRPr/>
            </a:pPr>
            <a:endParaRPr lang="en-US" altLang="zh-CN" sz="2000" b="1" dirty="0">
              <a:solidFill>
                <a:srgbClr val="41418C"/>
              </a:solidFill>
              <a:latin typeface="Times New Roman" panose="02020603050405020304" pitchFamily="18" charset="0"/>
              <a:cs typeface="Times New Roman" panose="02020603050405020304" pitchFamily="18" charset="0"/>
            </a:endParaRPr>
          </a:p>
        </p:txBody>
      </p:sp>
      <p:sp>
        <p:nvSpPr>
          <p:cNvPr id="14" name="Rectangle 3"/>
          <p:cNvSpPr>
            <a:spLocks noChangeArrowheads="1"/>
          </p:cNvSpPr>
          <p:nvPr/>
        </p:nvSpPr>
        <p:spPr bwMode="auto">
          <a:xfrm>
            <a:off x="991703" y="3561405"/>
            <a:ext cx="10564569" cy="190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indent="0" eaLnBrk="1" fontAlgn="auto" hangingPunct="1">
              <a:lnSpc>
                <a:spcPct val="110000"/>
              </a:lnSpc>
              <a:spcBef>
                <a:spcPct val="20000"/>
              </a:spcBef>
              <a:spcAft>
                <a:spcPts val="0"/>
              </a:spcAft>
              <a:buClr>
                <a:srgbClr val="954F72"/>
              </a:buClr>
              <a:buSzPct val="60000"/>
              <a:defRPr/>
            </a:pPr>
            <a:r>
              <a:rPr lang="en-US" altLang="zh-CN" b="1" kern="0" dirty="0">
                <a:solidFill>
                  <a:srgbClr val="44546A"/>
                </a:solidFill>
                <a:latin typeface="Times New Roman" panose="02020603050405020304" pitchFamily="18" charset="0"/>
                <a:cs typeface="Times New Roman" panose="02020603050405020304" pitchFamily="18" charset="0"/>
              </a:rPr>
              <a:t>int   </a:t>
            </a:r>
            <a:r>
              <a:rPr lang="en-US" altLang="zh-CN" b="1" kern="0" dirty="0" err="1">
                <a:solidFill>
                  <a:srgbClr val="44546A"/>
                </a:solidFill>
                <a:latin typeface="Times New Roman" panose="02020603050405020304" pitchFamily="18" charset="0"/>
                <a:cs typeface="Times New Roman" panose="02020603050405020304" pitchFamily="18" charset="0"/>
              </a:rPr>
              <a:t>fgetc</a:t>
            </a:r>
            <a:r>
              <a:rPr lang="en-US" altLang="zh-CN" b="1" kern="0" dirty="0">
                <a:solidFill>
                  <a:srgbClr val="44546A"/>
                </a:solidFill>
                <a:latin typeface="Times New Roman" panose="02020603050405020304" pitchFamily="18" charset="0"/>
                <a:cs typeface="Times New Roman" panose="02020603050405020304" pitchFamily="18" charset="0"/>
              </a:rPr>
              <a:t>(FILE  *fp)</a:t>
            </a:r>
            <a:endParaRPr lang="zh-CN" altLang="en-US" sz="1600" kern="0" dirty="0">
              <a:solidFill>
                <a:srgbClr val="44546A"/>
              </a:solidFill>
            </a:endParaRPr>
          </a:p>
          <a:p>
            <a:pPr eaLnBrk="1" fontAlgn="auto" hangingPunct="1">
              <a:lnSpc>
                <a:spcPct val="150000"/>
              </a:lnSpc>
              <a:spcBef>
                <a:spcPct val="20000"/>
              </a:spcBef>
              <a:spcAft>
                <a:spcPts val="0"/>
              </a:spcAft>
              <a:buClr>
                <a:srgbClr val="954F72"/>
              </a:buClr>
              <a:buSzPct val="60000"/>
              <a:buFont typeface="Wingdings" panose="05000000000000000000" pitchFamily="2" charset="2"/>
              <a:buChar char="l"/>
              <a:defRPr/>
            </a:pPr>
            <a:r>
              <a:rPr lang="zh-CN" altLang="en-US" sz="20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作用：从</a:t>
            </a:r>
            <a:r>
              <a:rPr lang="en-US" altLang="zh-CN" sz="20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fp</a:t>
            </a:r>
            <a:r>
              <a:rPr lang="zh-CN" altLang="en-US" sz="20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所指向的文件中读入一个字节代码，</a:t>
            </a:r>
            <a:r>
              <a:rPr lang="zh-CN" altLang="en-US" sz="2000" kern="0" dirty="0">
                <a:solidFill>
                  <a:srgbClr val="ED7D31"/>
                </a:solidFill>
                <a:latin typeface="微软雅黑" panose="020B0503020204020204" pitchFamily="34" charset="-122"/>
                <a:ea typeface="微软雅黑" panose="020B0503020204020204" pitchFamily="34" charset="-122"/>
                <a:cs typeface="Times New Roman" panose="02020603050405020304" pitchFamily="18" charset="0"/>
              </a:rPr>
              <a:t>通常用于从文本文件</a:t>
            </a:r>
            <a:r>
              <a:rPr lang="en-US" altLang="zh-CN" sz="2000" kern="0" dirty="0" err="1">
                <a:solidFill>
                  <a:srgbClr val="ED7D31"/>
                </a:solidFill>
                <a:latin typeface="微软雅黑" panose="020B0503020204020204" pitchFamily="34" charset="-122"/>
                <a:ea typeface="微软雅黑" panose="020B0503020204020204" pitchFamily="34" charset="-122"/>
                <a:cs typeface="Times New Roman" panose="02020603050405020304" pitchFamily="18" charset="0"/>
              </a:rPr>
              <a:t>fp</a:t>
            </a:r>
            <a:r>
              <a:rPr lang="zh-CN" altLang="en-US" sz="2000" kern="0" dirty="0">
                <a:solidFill>
                  <a:srgbClr val="ED7D31"/>
                </a:solidFill>
                <a:latin typeface="微软雅黑" panose="020B0503020204020204" pitchFamily="34" charset="-122"/>
                <a:ea typeface="微软雅黑" panose="020B0503020204020204" pitchFamily="34" charset="-122"/>
                <a:cs typeface="Times New Roman" panose="02020603050405020304" pitchFamily="18" charset="0"/>
              </a:rPr>
              <a:t>中读取一个字符</a:t>
            </a:r>
            <a:r>
              <a:rPr lang="en-US" altLang="zh-CN" sz="2000" kern="0" dirty="0">
                <a:solidFill>
                  <a:srgbClr val="ED7D31"/>
                </a:solidFill>
                <a:latin typeface="微软雅黑" panose="020B0503020204020204" pitchFamily="34" charset="-122"/>
                <a:ea typeface="微软雅黑" panose="020B0503020204020204" pitchFamily="34" charset="-122"/>
                <a:cs typeface="Times New Roman" panose="02020603050405020304" pitchFamily="18" charset="0"/>
              </a:rPr>
              <a:t>c</a:t>
            </a:r>
            <a:endParaRPr lang="zh-CN" altLang="en-US" sz="20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eaLnBrk="1" fontAlgn="auto" hangingPunct="1">
              <a:lnSpc>
                <a:spcPct val="150000"/>
              </a:lnSpc>
              <a:spcBef>
                <a:spcPct val="20000"/>
              </a:spcBef>
              <a:spcAft>
                <a:spcPts val="0"/>
              </a:spcAft>
              <a:buClr>
                <a:srgbClr val="954F72"/>
              </a:buClr>
              <a:buSzPct val="60000"/>
              <a:buFont typeface="Wingdings" panose="05000000000000000000" pitchFamily="2" charset="2"/>
              <a:buChar char="l"/>
              <a:defRPr/>
            </a:pPr>
            <a:r>
              <a:rPr lang="zh-CN" altLang="en-US" sz="20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返回值：返回所读的代码值，如发生错误或读到文件结束符则返回</a:t>
            </a:r>
            <a:r>
              <a:rPr lang="en-US" altLang="zh-CN" sz="20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EOF</a:t>
            </a:r>
          </a:p>
        </p:txBody>
      </p:sp>
      <p:sp>
        <p:nvSpPr>
          <p:cNvPr id="15" name="Rectangle 3"/>
          <p:cNvSpPr>
            <a:spLocks noChangeArrowheads="1"/>
          </p:cNvSpPr>
          <p:nvPr/>
        </p:nvSpPr>
        <p:spPr bwMode="auto">
          <a:xfrm>
            <a:off x="609601" y="1044377"/>
            <a:ext cx="97186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buFont typeface="Wingdings" panose="05000000000000000000" pitchFamily="2" charset="2"/>
              <a:buNone/>
            </a:pPr>
            <a:r>
              <a:rPr lang="zh-CN" altLang="en-US"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rgbClr val="ED7D31"/>
                </a:solidFill>
                <a:latin typeface="微软雅黑" panose="020B0503020204020204" pitchFamily="34" charset="-122"/>
                <a:ea typeface="微软雅黑" panose="020B0503020204020204" pitchFamily="34" charset="-122"/>
                <a:cs typeface="Times New Roman" panose="02020603050405020304" pitchFamily="18" charset="0"/>
              </a:rPr>
              <a:t>单个字符</a:t>
            </a:r>
            <a:r>
              <a:rPr lang="en-US" altLang="zh-CN"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I/O: </a:t>
            </a:r>
            <a:r>
              <a:rPr lang="en-US" altLang="zh-CN" dirty="0" err="1">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fputc</a:t>
            </a:r>
            <a:r>
              <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dirty="0" err="1">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fgetc</a:t>
            </a:r>
            <a:endParaRPr lang="en-US" altLang="zh-CN" sz="200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9F29A17A-ECB2-42F8-A73C-B1E23D7B6378}"/>
                  </a:ext>
                </a:extLst>
              </p14:cNvPr>
              <p14:cNvContentPartPr/>
              <p14:nvPr/>
            </p14:nvContentPartPr>
            <p14:xfrm>
              <a:off x="8037720" y="3005640"/>
              <a:ext cx="996120" cy="291960"/>
            </p14:xfrm>
          </p:contentPart>
        </mc:Choice>
        <mc:Fallback xmlns="">
          <p:pic>
            <p:nvPicPr>
              <p:cNvPr id="2" name="墨迹 1">
                <a:extLst>
                  <a:ext uri="{FF2B5EF4-FFF2-40B4-BE49-F238E27FC236}">
                    <a16:creationId xmlns:a16="http://schemas.microsoft.com/office/drawing/2014/main" id="{9F29A17A-ECB2-42F8-A73C-B1E23D7B6378}"/>
                  </a:ext>
                </a:extLst>
              </p:cNvPr>
              <p:cNvPicPr/>
              <p:nvPr/>
            </p:nvPicPr>
            <p:blipFill>
              <a:blip r:embed="rId4"/>
              <a:stretch>
                <a:fillRect/>
              </a:stretch>
            </p:blipFill>
            <p:spPr>
              <a:xfrm>
                <a:off x="8028360" y="2996280"/>
                <a:ext cx="1014840" cy="31068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页脚占位符 2"/>
          <p:cNvSpPr>
            <a:spLocks noGrp="1" noChangeArrowheads="1"/>
          </p:cNvSpPr>
          <p:nvPr>
            <p:ph type="ftr" sz="quarter" idx="4294967295"/>
          </p:nvPr>
        </p:nvSpPr>
        <p:spPr>
          <a:xfrm>
            <a:off x="4038600" y="6356350"/>
            <a:ext cx="41148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6A5E7591-30FF-4E2E-BA50-5BD53E19EE07}" type="slidenum">
              <a:rPr kumimoji="0" altLang="en-US" sz="1100" b="0" i="0" u="none" strike="noStrike" kern="1200" cap="none" spc="0" normalizeH="0" baseline="0" noProof="0">
                <a:ln>
                  <a:noFill/>
                </a:ln>
                <a:solidFill>
                  <a:srgbClr val="ED7D31"/>
                </a:solidFill>
                <a:effectLst/>
                <a:uLnTx/>
                <a:uFillTx/>
                <a:latin typeface="Times New Roman" panose="02020603050405020304" pitchFamily="18" charset="0"/>
                <a:ea typeface="宋体" panose="02010600030101010101" pitchFamily="2" charset="-122"/>
                <a:cs typeface="+mn-cs"/>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lang="zh-CN" altLang="en-US" sz="1100" b="0" i="0" u="none" strike="noStrike" kern="1200" cap="none" spc="0" normalizeH="0" baseline="0" noProof="0">
              <a:ln>
                <a:noFill/>
              </a:ln>
              <a:solidFill>
                <a:srgbClr val="ED7D31"/>
              </a:solidFill>
              <a:effectLst/>
              <a:uLnTx/>
              <a:uFillTx/>
              <a:latin typeface="Times New Roman" panose="02020603050405020304" pitchFamily="18" charset="0"/>
              <a:ea typeface="宋体" panose="02010600030101010101" pitchFamily="2" charset="-122"/>
              <a:cs typeface="+mn-cs"/>
            </a:endParaRPr>
          </a:p>
        </p:txBody>
      </p:sp>
      <p:sp>
        <p:nvSpPr>
          <p:cNvPr id="9219" name="Rectangle 2"/>
          <p:cNvSpPr>
            <a:spLocks noChangeArrowheads="1"/>
          </p:cNvSpPr>
          <p:nvPr/>
        </p:nvSpPr>
        <p:spPr bwMode="auto">
          <a:xfrm>
            <a:off x="4965192" y="1421758"/>
            <a:ext cx="6757416" cy="487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457200" marR="0" lvl="0" indent="-457200" algn="l" defTabSz="457200" rtl="0" eaLnBrk="1" fontAlgn="auto" latinLnBrk="0" hangingPunct="1">
              <a:lnSpc>
                <a:spcPct val="150000"/>
              </a:lnSpc>
              <a:spcBef>
                <a:spcPts val="0"/>
              </a:spcBef>
              <a:spcAft>
                <a:spcPts val="0"/>
              </a:spcAft>
              <a:buClr>
                <a:srgbClr val="954F72"/>
              </a:buClr>
              <a:buSzPct val="60000"/>
              <a:buFont typeface="Wingdings" panose="05000000000000000000" pitchFamily="2" charset="2"/>
              <a:buChar char="u"/>
              <a:tabLst/>
              <a:defRPr/>
            </a:pPr>
            <a:r>
              <a:rPr kumimoji="0" lang="en-US" altLang="zh-CN" sz="32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10.1 </a:t>
            </a:r>
            <a:r>
              <a:rPr kumimoji="0" lang="zh-CN" altLang="en-US" sz="32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文件的基本概念</a:t>
            </a:r>
            <a:endParaRPr kumimoji="0" lang="en-US" altLang="zh-CN" sz="32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457200" rtl="0" eaLnBrk="1" fontAlgn="auto" latinLnBrk="0" hangingPunct="1">
              <a:lnSpc>
                <a:spcPct val="150000"/>
              </a:lnSpc>
              <a:spcBef>
                <a:spcPts val="0"/>
              </a:spcBef>
              <a:spcAft>
                <a:spcPts val="0"/>
              </a:spcAft>
              <a:buClr>
                <a:srgbClr val="954F72"/>
              </a:buClr>
              <a:buSzPct val="60000"/>
              <a:buFont typeface="Wingdings" panose="05000000000000000000" pitchFamily="2" charset="2"/>
              <a:buChar char="u"/>
              <a:tabLst/>
              <a:defRPr/>
            </a:pPr>
            <a:r>
              <a:rPr kumimoji="0" lang="en-US" altLang="zh-CN" sz="32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10.2 </a:t>
            </a:r>
            <a:r>
              <a:rPr kumimoji="0" lang="zh-CN" altLang="en-US" sz="32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文件的操作流程</a:t>
            </a:r>
            <a:endParaRPr kumimoji="0" lang="en-US" altLang="zh-CN" sz="32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457200" rtl="0" eaLnBrk="1" fontAlgn="auto" latinLnBrk="0" hangingPunct="1">
              <a:lnSpc>
                <a:spcPct val="150000"/>
              </a:lnSpc>
              <a:spcBef>
                <a:spcPts val="0"/>
              </a:spcBef>
              <a:spcAft>
                <a:spcPts val="0"/>
              </a:spcAft>
              <a:buClr>
                <a:srgbClr val="954F72"/>
              </a:buClr>
              <a:buSzPct val="60000"/>
              <a:buFont typeface="Wingdings" panose="05000000000000000000" pitchFamily="2" charset="2"/>
              <a:buChar char="u"/>
              <a:tabLst/>
              <a:defRPr/>
            </a:pPr>
            <a:r>
              <a:rPr kumimoji="0" lang="en-US" altLang="zh-CN" sz="32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10.3 </a:t>
            </a:r>
            <a:r>
              <a:rPr kumimoji="0" lang="zh-CN" altLang="en-US" sz="32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正文格式（文本文件）读写</a:t>
            </a:r>
            <a:endParaRPr kumimoji="0" lang="en-US" altLang="zh-CN" sz="32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457200" rtl="0" eaLnBrk="1" fontAlgn="auto" latinLnBrk="0" hangingPunct="1">
              <a:lnSpc>
                <a:spcPct val="150000"/>
              </a:lnSpc>
              <a:spcBef>
                <a:spcPts val="0"/>
              </a:spcBef>
              <a:spcAft>
                <a:spcPts val="0"/>
              </a:spcAft>
              <a:buClr>
                <a:srgbClr val="954F72"/>
              </a:buClr>
              <a:buSzPct val="60000"/>
              <a:buFont typeface="Wingdings" panose="05000000000000000000" pitchFamily="2" charset="2"/>
              <a:buChar char="u"/>
              <a:tabLst/>
              <a:defRPr/>
            </a:pPr>
            <a:r>
              <a:rPr kumimoji="0" lang="en-US" altLang="zh-CN" sz="32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10.4 </a:t>
            </a:r>
            <a:r>
              <a:rPr kumimoji="0" lang="zh-CN" altLang="en-US" sz="32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读写定位与二进制文件</a:t>
            </a:r>
          </a:p>
        </p:txBody>
      </p:sp>
      <p:sp>
        <p:nvSpPr>
          <p:cNvPr id="9220" name="Rectangle 3"/>
          <p:cNvSpPr>
            <a:spLocks noChangeArrowheads="1"/>
          </p:cNvSpPr>
          <p:nvPr/>
        </p:nvSpPr>
        <p:spPr bwMode="auto">
          <a:xfrm>
            <a:off x="2044701" y="285751"/>
            <a:ext cx="82327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rPr>
              <a:t>学习要点</a:t>
            </a:r>
            <a:endParaRPr kumimoji="0" lang="en-US" altLang="zh-CN" sz="36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endParaRPr>
          </a:p>
        </p:txBody>
      </p:sp>
      <p:pic>
        <p:nvPicPr>
          <p:cNvPr id="5" name="图片 4"/>
          <p:cNvPicPr>
            <a:picLocks noChangeAspect="1"/>
          </p:cNvPicPr>
          <p:nvPr/>
        </p:nvPicPr>
        <p:blipFill rotWithShape="1">
          <a:blip r:embed="rId3" cstate="print"/>
          <a:srcRect r="43544" b="2095"/>
          <a:stretch>
            <a:fillRect/>
          </a:stretch>
        </p:blipFill>
        <p:spPr>
          <a:xfrm>
            <a:off x="262609" y="1122474"/>
            <a:ext cx="4527030" cy="523387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4F8B1818-529F-4CEA-80F6-B4BD348DDBF7}"/>
              </a:ext>
            </a:extLst>
          </p:cNvPr>
          <p:cNvSpPr/>
          <p:nvPr/>
        </p:nvSpPr>
        <p:spPr>
          <a:xfrm>
            <a:off x="425258" y="1396080"/>
            <a:ext cx="6961949" cy="5078313"/>
          </a:xfrm>
          <a:prstGeom prst="rect">
            <a:avLst/>
          </a:prstGeom>
          <a:solidFill>
            <a:schemeClr val="tx1"/>
          </a:solidFill>
        </p:spPr>
        <p:txBody>
          <a:bodyPr wrap="square">
            <a:spAutoFit/>
          </a:bodyPr>
          <a:lstStyle/>
          <a:p>
            <a:r>
              <a:rPr lang="en-US" altLang="zh-CN" dirty="0">
                <a:solidFill>
                  <a:srgbClr val="C586C0"/>
                </a:solidFill>
                <a:latin typeface="Consolas" panose="020B0609020204030204" pitchFamily="49" charset="0"/>
              </a:rPr>
              <a:t>#include</a:t>
            </a:r>
            <a:r>
              <a:rPr lang="en-US" altLang="zh-CN" dirty="0">
                <a:solidFill>
                  <a:srgbClr val="569CD6"/>
                </a:solidFill>
                <a:latin typeface="Consolas" panose="020B0609020204030204" pitchFamily="49" charset="0"/>
              </a:rPr>
              <a:t> </a:t>
            </a:r>
            <a:r>
              <a:rPr lang="en-US" altLang="zh-CN" dirty="0">
                <a:solidFill>
                  <a:srgbClr val="CE9178"/>
                </a:solidFill>
                <a:latin typeface="Consolas" panose="020B0609020204030204" pitchFamily="49" charset="0"/>
              </a:rPr>
              <a:t>&lt;</a:t>
            </a:r>
            <a:r>
              <a:rPr lang="en-US" altLang="zh-CN" dirty="0" err="1">
                <a:solidFill>
                  <a:srgbClr val="CE9178"/>
                </a:solidFill>
                <a:latin typeface="Consolas" panose="020B0609020204030204" pitchFamily="49" charset="0"/>
              </a:rPr>
              <a:t>stdio.h</a:t>
            </a:r>
            <a:r>
              <a:rPr lang="en-US" altLang="zh-CN" dirty="0">
                <a:solidFill>
                  <a:srgbClr val="CE9178"/>
                </a:solidFill>
                <a:latin typeface="Consolas" panose="020B0609020204030204" pitchFamily="49" charset="0"/>
              </a:rPr>
              <a:t>&gt;</a:t>
            </a:r>
            <a:endParaRPr lang="en-US" altLang="zh-CN" dirty="0">
              <a:solidFill>
                <a:srgbClr val="D4D4D4"/>
              </a:solidFill>
              <a:latin typeface="Consolas" panose="020B0609020204030204" pitchFamily="49" charset="0"/>
            </a:endParaRPr>
          </a:p>
          <a:p>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main</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FILE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char</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ch</a:t>
            </a:r>
            <a:r>
              <a:rPr lang="en-US" altLang="zh-CN" dirty="0">
                <a:solidFill>
                  <a:srgbClr val="D4D4D4"/>
                </a:solidFill>
                <a:latin typeface="Consolas" panose="020B0609020204030204" pitchFamily="49" charset="0"/>
              </a:rPr>
              <a:t>, *filename = </a:t>
            </a:r>
            <a:r>
              <a:rPr lang="en-US" altLang="zh-CN" dirty="0">
                <a:solidFill>
                  <a:srgbClr val="CE9178"/>
                </a:solidFill>
                <a:latin typeface="Consolas" panose="020B0609020204030204" pitchFamily="49" charset="0"/>
              </a:rPr>
              <a:t>"..</a:t>
            </a:r>
            <a:r>
              <a:rPr lang="en-US" altLang="zh-CN" dirty="0">
                <a:solidFill>
                  <a:srgbClr val="D7BA7D"/>
                </a:solidFill>
                <a:latin typeface="Consolas" panose="020B0609020204030204" pitchFamily="49" charset="0"/>
              </a:rPr>
              <a:t>\\</a:t>
            </a:r>
            <a:r>
              <a:rPr lang="en-US" altLang="zh-CN" dirty="0" err="1">
                <a:solidFill>
                  <a:srgbClr val="CE9178"/>
                </a:solidFill>
                <a:latin typeface="Consolas" panose="020B0609020204030204" pitchFamily="49" charset="0"/>
              </a:rPr>
              <a:t>testdata</a:t>
            </a:r>
            <a:r>
              <a:rPr lang="en-US" altLang="zh-CN" dirty="0">
                <a:solidFill>
                  <a:srgbClr val="D7BA7D"/>
                </a:solidFill>
                <a:latin typeface="Consolas" panose="020B0609020204030204" pitchFamily="49" charset="0"/>
              </a:rPr>
              <a:t>\\</a:t>
            </a:r>
            <a:r>
              <a:rPr lang="en-US" altLang="zh-CN" dirty="0">
                <a:solidFill>
                  <a:srgbClr val="CE9178"/>
                </a:solidFill>
                <a:latin typeface="Consolas" panose="020B0609020204030204" pitchFamily="49" charset="0"/>
              </a:rPr>
              <a:t>a10-2data.txt"</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 </a:t>
            </a:r>
            <a:r>
              <a:rPr lang="en-US" altLang="zh-CN" dirty="0" err="1">
                <a:solidFill>
                  <a:srgbClr val="DCDCAA"/>
                </a:solidFill>
                <a:latin typeface="Consolas" panose="020B0609020204030204" pitchFamily="49" charset="0"/>
              </a:rPr>
              <a:t>fopen</a:t>
            </a:r>
            <a:r>
              <a:rPr lang="en-US" altLang="zh-CN" dirty="0">
                <a:solidFill>
                  <a:srgbClr val="D4D4D4"/>
                </a:solidFill>
                <a:latin typeface="Consolas" panose="020B0609020204030204" pitchFamily="49" charset="0"/>
              </a:rPr>
              <a:t>(filename, </a:t>
            </a:r>
            <a:r>
              <a:rPr lang="en-US" altLang="zh-CN" dirty="0">
                <a:solidFill>
                  <a:srgbClr val="CE9178"/>
                </a:solidFill>
                <a:latin typeface="Consolas" panose="020B0609020204030204" pitchFamily="49" charset="0"/>
              </a:rPr>
              <a:t>"w"</a:t>
            </a:r>
            <a:r>
              <a:rPr lang="en-US" altLang="zh-CN" dirty="0">
                <a:solidFill>
                  <a:srgbClr val="D4D4D4"/>
                </a:solidFill>
                <a:latin typeface="Consolas" panose="020B0609020204030204" pitchFamily="49" charset="0"/>
              </a:rPr>
              <a:t>)) == </a:t>
            </a:r>
            <a:r>
              <a:rPr lang="en-US" altLang="zh-CN" dirty="0">
                <a:solidFill>
                  <a:srgbClr val="569CD6"/>
                </a:solidFill>
                <a:latin typeface="Consolas" panose="020B0609020204030204" pitchFamily="49" charset="0"/>
              </a:rPr>
              <a:t>NULL</a:t>
            </a:r>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printf</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"can not open file</a:t>
            </a:r>
            <a:r>
              <a:rPr lang="en-US" altLang="zh-CN" dirty="0">
                <a:solidFill>
                  <a:srgbClr val="D7BA7D"/>
                </a:solidFill>
                <a:latin typeface="Consolas" panose="020B0609020204030204" pitchFamily="49" charset="0"/>
              </a:rPr>
              <a:t>\n</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printf</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"Please input string:</a:t>
            </a:r>
            <a:r>
              <a:rPr lang="en-US" altLang="zh-CN" dirty="0">
                <a:solidFill>
                  <a:srgbClr val="D7BA7D"/>
                </a:solidFill>
                <a:latin typeface="Consolas" panose="020B0609020204030204" pitchFamily="49" charset="0"/>
              </a:rPr>
              <a:t>\n</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ch</a:t>
            </a:r>
            <a:r>
              <a:rPr lang="en-US" altLang="zh-CN" dirty="0">
                <a:solidFill>
                  <a:srgbClr val="D4D4D4"/>
                </a:solidFill>
                <a:latin typeface="Consolas" panose="020B0609020204030204" pitchFamily="49" charset="0"/>
              </a:rPr>
              <a:t> = </a:t>
            </a:r>
            <a:r>
              <a:rPr lang="en-US" altLang="zh-CN" dirty="0" err="1">
                <a:solidFill>
                  <a:srgbClr val="DCDCAA"/>
                </a:solidFill>
                <a:latin typeface="Consolas" panose="020B0609020204030204" pitchFamily="49" charset="0"/>
              </a:rPr>
              <a:t>getchar</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while</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ch</a:t>
            </a:r>
            <a:r>
              <a:rPr lang="en-US" altLang="zh-CN" dirty="0">
                <a:solidFill>
                  <a:srgbClr val="D4D4D4"/>
                </a:solidFill>
                <a:latin typeface="Consolas" panose="020B0609020204030204" pitchFamily="49" charset="0"/>
              </a:rPr>
              <a:t> != </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fputc</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ch</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a:t>
            </a:r>
            <a:r>
              <a:rPr lang="en-US" altLang="zh-CN" dirty="0">
                <a:solidFill>
                  <a:srgbClr val="6A9955"/>
                </a:solidFill>
                <a:latin typeface="Consolas" panose="020B0609020204030204" pitchFamily="49" charset="0"/>
              </a:rPr>
              <a:t>// </a:t>
            </a:r>
            <a:r>
              <a:rPr lang="zh-CN" altLang="en-US" dirty="0">
                <a:solidFill>
                  <a:srgbClr val="6A9955"/>
                </a:solidFill>
                <a:latin typeface="Consolas" panose="020B0609020204030204" pitchFamily="49" charset="0"/>
              </a:rPr>
              <a:t>输出字符到文件</a:t>
            </a:r>
            <a:endParaRPr lang="zh-CN" altLang="en-US" dirty="0">
              <a:solidFill>
                <a:srgbClr val="D4D4D4"/>
              </a:solidFill>
              <a:latin typeface="Consolas" panose="020B0609020204030204" pitchFamily="49" charset="0"/>
            </a:endParaRPr>
          </a:p>
          <a:p>
            <a:r>
              <a:rPr lang="zh-CN" altLang="en-US"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putchar</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ch</a:t>
            </a:r>
            <a:r>
              <a:rPr lang="en-US" altLang="zh-CN" dirty="0">
                <a:solidFill>
                  <a:srgbClr val="D4D4D4"/>
                </a:solidFill>
                <a:latin typeface="Consolas" panose="020B0609020204030204" pitchFamily="49" charset="0"/>
              </a:rPr>
              <a:t>);   </a:t>
            </a:r>
            <a:r>
              <a:rPr lang="en-US" altLang="zh-CN" dirty="0">
                <a:solidFill>
                  <a:srgbClr val="6A9955"/>
                </a:solidFill>
                <a:latin typeface="Consolas" panose="020B0609020204030204" pitchFamily="49" charset="0"/>
              </a:rPr>
              <a:t>// </a:t>
            </a:r>
            <a:r>
              <a:rPr lang="zh-CN" altLang="en-US" dirty="0">
                <a:solidFill>
                  <a:srgbClr val="6A9955"/>
                </a:solidFill>
                <a:latin typeface="Consolas" panose="020B0609020204030204" pitchFamily="49" charset="0"/>
              </a:rPr>
              <a:t>输出字符到终端</a:t>
            </a:r>
            <a:endParaRPr lang="zh-CN" altLang="en-US" dirty="0">
              <a:solidFill>
                <a:srgbClr val="D4D4D4"/>
              </a:solidFill>
              <a:latin typeface="Consolas" panose="020B0609020204030204" pitchFamily="49" charset="0"/>
            </a:endParaRPr>
          </a:p>
          <a:p>
            <a:r>
              <a:rPr lang="zh-CN" altLang="en-US"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ch</a:t>
            </a:r>
            <a:r>
              <a:rPr lang="en-US" altLang="zh-CN" dirty="0">
                <a:solidFill>
                  <a:srgbClr val="D4D4D4"/>
                </a:solidFill>
                <a:latin typeface="Consolas" panose="020B0609020204030204" pitchFamily="49" charset="0"/>
              </a:rPr>
              <a:t> = </a:t>
            </a:r>
            <a:r>
              <a:rPr lang="en-US" altLang="zh-CN" dirty="0" err="1">
                <a:solidFill>
                  <a:srgbClr val="DCDCAA"/>
                </a:solidFill>
                <a:latin typeface="Consolas" panose="020B0609020204030204" pitchFamily="49" charset="0"/>
              </a:rPr>
              <a:t>getchar</a:t>
            </a:r>
            <a:r>
              <a:rPr lang="en-US" altLang="zh-CN" dirty="0">
                <a:solidFill>
                  <a:srgbClr val="D4D4D4"/>
                </a:solidFill>
                <a:latin typeface="Consolas" panose="020B0609020204030204" pitchFamily="49" charset="0"/>
              </a:rPr>
              <a:t>(); </a:t>
            </a:r>
            <a:r>
              <a:rPr lang="en-US" altLang="zh-CN" dirty="0">
                <a:solidFill>
                  <a:srgbClr val="6A9955"/>
                </a:solidFill>
                <a:latin typeface="Consolas" panose="020B0609020204030204" pitchFamily="49" charset="0"/>
              </a:rPr>
              <a:t>// </a:t>
            </a:r>
            <a:r>
              <a:rPr lang="zh-CN" altLang="en-US" dirty="0">
                <a:solidFill>
                  <a:srgbClr val="6A9955"/>
                </a:solidFill>
                <a:latin typeface="Consolas" panose="020B0609020204030204" pitchFamily="49" charset="0"/>
              </a:rPr>
              <a:t>从键盘输入</a:t>
            </a:r>
            <a:endParaRPr lang="zh-CN" altLang="en-US" dirty="0">
              <a:solidFill>
                <a:srgbClr val="D4D4D4"/>
              </a:solidFill>
              <a:latin typeface="Consolas" panose="020B0609020204030204" pitchFamily="49" charset="0"/>
            </a:endParaRPr>
          </a:p>
          <a:p>
            <a:r>
              <a:rPr lang="zh-CN" altLang="en-US" dirty="0">
                <a:solidFill>
                  <a:srgbClr val="D4D4D4"/>
                </a:solidFill>
                <a:latin typeface="Consolas" panose="020B0609020204030204" pitchFamily="49" charset="0"/>
              </a:rPr>
              <a:t>    </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fclose</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p>
        </p:txBody>
      </p:sp>
      <p:sp>
        <p:nvSpPr>
          <p:cNvPr id="3" name="Rectangle 3"/>
          <p:cNvSpPr>
            <a:spLocks noChangeArrowheads="1"/>
          </p:cNvSpPr>
          <p:nvPr/>
        </p:nvSpPr>
        <p:spPr bwMode="auto">
          <a:xfrm>
            <a:off x="600891" y="285751"/>
            <a:ext cx="967658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D32D17"/>
                </a:solidFill>
                <a:latin typeface="Times New Roman" panose="02020603050405020304" pitchFamily="18" charset="0"/>
                <a:ea typeface="华文新魏" panose="02010800040101010101" pitchFamily="2" charset="-122"/>
              </a:rPr>
              <a:t>范例</a:t>
            </a:r>
            <a:r>
              <a:rPr lang="en-US" altLang="zh-CN" sz="3600" b="1" dirty="0">
                <a:solidFill>
                  <a:srgbClr val="D32D17"/>
                </a:solidFill>
                <a:latin typeface="Times New Roman" panose="02020603050405020304" pitchFamily="18" charset="0"/>
                <a:ea typeface="华文新魏" panose="02010800040101010101" pitchFamily="2" charset="-122"/>
              </a:rPr>
              <a:t>10-2</a:t>
            </a:r>
            <a:r>
              <a:rPr lang="zh-CN" altLang="en-US" sz="3600" b="1" dirty="0">
                <a:solidFill>
                  <a:srgbClr val="D32D17"/>
                </a:solidFill>
                <a:latin typeface="Times New Roman" panose="02020603050405020304" pitchFamily="18" charset="0"/>
                <a:ea typeface="华文新魏" panose="02010800040101010101" pitchFamily="2" charset="-122"/>
              </a:rPr>
              <a:t>：从键盘输入字符并写入文件</a:t>
            </a:r>
            <a:endParaRPr lang="en-US" altLang="zh-CN" sz="3600" b="1" dirty="0">
              <a:solidFill>
                <a:srgbClr val="D32D17"/>
              </a:solidFill>
              <a:latin typeface="Times New Roman" panose="02020603050405020304" pitchFamily="18" charset="0"/>
              <a:ea typeface="华文新魏" panose="02010800040101010101" pitchFamily="2" charset="-122"/>
            </a:endParaRPr>
          </a:p>
        </p:txBody>
      </p:sp>
      <p:sp>
        <p:nvSpPr>
          <p:cNvPr id="4" name="页脚占位符 2"/>
          <p:cNvSpPr txBox="1"/>
          <p:nvPr/>
        </p:nvSpPr>
        <p:spPr>
          <a:xfrm>
            <a:off x="4552950" y="6356351"/>
            <a:ext cx="30861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algn="ctr" rtl="0" eaLnBrk="1" fontAlgn="base" hangingPunct="1">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9pPr>
          </a:lstStyle>
          <a:p>
            <a:fld id="{106E2BD6-0250-45BC-ADA0-5E2EEF8C1C49}" type="slidenum">
              <a:rPr kumimoji="0" lang="zh-CN" altLang="en-US" sz="1100">
                <a:solidFill>
                  <a:srgbClr val="ED7D31"/>
                </a:solidFill>
                <a:latin typeface="Times New Roman" panose="02020603050405020304" pitchFamily="18" charset="0"/>
              </a:rPr>
              <a:t>30</a:t>
            </a:fld>
            <a:endParaRPr kumimoji="0" lang="en-US" altLang="zh-CN" sz="1100">
              <a:solidFill>
                <a:srgbClr val="ED7D31"/>
              </a:solidFill>
              <a:latin typeface="Times New Roman" panose="02020603050405020304" pitchFamily="18" charset="0"/>
            </a:endParaRPr>
          </a:p>
        </p:txBody>
      </p:sp>
      <p:sp>
        <p:nvSpPr>
          <p:cNvPr id="5" name="Rectangle 3"/>
          <p:cNvSpPr>
            <a:spLocks noChangeArrowheads="1"/>
          </p:cNvSpPr>
          <p:nvPr/>
        </p:nvSpPr>
        <p:spPr bwMode="auto">
          <a:xfrm>
            <a:off x="425258" y="868227"/>
            <a:ext cx="11766742"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fontAlgn="auto" hangingPunct="1">
              <a:lnSpc>
                <a:spcPct val="125000"/>
              </a:lnSpc>
              <a:spcBef>
                <a:spcPts val="0"/>
              </a:spcBef>
              <a:spcAft>
                <a:spcPts val="0"/>
              </a:spcAft>
              <a:defRPr/>
            </a:pPr>
            <a:r>
              <a:rPr lang="en-US" altLang="zh-CN" kern="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file"/>
              </a:rPr>
              <a:t>例 </a:t>
            </a:r>
            <a:r>
              <a:rPr lang="en-US" altLang="zh-CN" kern="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file"/>
              </a:rPr>
              <a:t>10-2</a:t>
            </a:r>
            <a:r>
              <a:rPr lang="en-US" altLang="zh-CN" kern="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0" dirty="0">
                <a:solidFill>
                  <a:srgbClr val="105638"/>
                </a:solidFill>
                <a:latin typeface="微软雅黑" panose="020B0503020204020204" pitchFamily="34" charset="-122"/>
                <a:ea typeface="微软雅黑" panose="020B0503020204020204" pitchFamily="34" charset="-122"/>
              </a:rPr>
              <a:t>从键盘输入字符，逐个</a:t>
            </a:r>
            <a:r>
              <a:rPr lang="zh-CN" altLang="en-US" kern="0" dirty="0">
                <a:solidFill>
                  <a:srgbClr val="105638"/>
                </a:solidFill>
                <a:latin typeface="微软雅黑" panose="020B0503020204020204" pitchFamily="34" charset="-122"/>
                <a:ea typeface="微软雅黑" panose="020B0503020204020204" pitchFamily="34" charset="-122"/>
              </a:rPr>
              <a:t>写入</a:t>
            </a:r>
            <a:r>
              <a:rPr lang="zh-CN" altLang="zh-CN" kern="0" dirty="0">
                <a:solidFill>
                  <a:srgbClr val="105638"/>
                </a:solidFill>
                <a:latin typeface="微软雅黑" panose="020B0503020204020204" pitchFamily="34" charset="-122"/>
                <a:ea typeface="微软雅黑" panose="020B0503020204020204" pitchFamily="34" charset="-122"/>
              </a:rPr>
              <a:t>到文件中，</a:t>
            </a:r>
            <a:r>
              <a:rPr lang="zh-CN" altLang="en-US" kern="0" dirty="0">
                <a:solidFill>
                  <a:srgbClr val="105638"/>
                </a:solidFill>
                <a:latin typeface="微软雅黑" panose="020B0503020204020204" pitchFamily="34" charset="-122"/>
                <a:ea typeface="微软雅黑" panose="020B0503020204020204" pitchFamily="34" charset="-122"/>
              </a:rPr>
              <a:t>同时也显示到屏幕上，</a:t>
            </a:r>
            <a:r>
              <a:rPr lang="zh-CN" altLang="zh-CN" kern="0" dirty="0">
                <a:solidFill>
                  <a:srgbClr val="105638"/>
                </a:solidFill>
                <a:latin typeface="微软雅黑" panose="020B0503020204020204" pitchFamily="34" charset="-122"/>
                <a:ea typeface="微软雅黑" panose="020B0503020204020204" pitchFamily="34" charset="-122"/>
              </a:rPr>
              <a:t>直到输入</a:t>
            </a:r>
            <a:r>
              <a:rPr lang="en-US" altLang="zh-CN" kern="0" dirty="0">
                <a:solidFill>
                  <a:srgbClr val="105638"/>
                </a:solidFill>
                <a:latin typeface="微软雅黑" panose="020B0503020204020204" pitchFamily="34" charset="-122"/>
                <a:ea typeface="微软雅黑" panose="020B0503020204020204" pitchFamily="34" charset="-122"/>
              </a:rPr>
              <a:t> '#' </a:t>
            </a:r>
          </a:p>
        </p:txBody>
      </p:sp>
      <p:grpSp>
        <p:nvGrpSpPr>
          <p:cNvPr id="7" name="组合 6"/>
          <p:cNvGrpSpPr/>
          <p:nvPr/>
        </p:nvGrpSpPr>
        <p:grpSpPr bwMode="auto">
          <a:xfrm>
            <a:off x="6614494" y="1380306"/>
            <a:ext cx="5468983" cy="3003515"/>
            <a:chOff x="3518040" y="3801286"/>
            <a:chExt cx="5469703" cy="3004239"/>
          </a:xfrm>
        </p:grpSpPr>
        <p:sp>
          <p:nvSpPr>
            <p:cNvPr id="8" name="Text Box 4"/>
            <p:cNvSpPr txBox="1">
              <a:spLocks noChangeArrowheads="1"/>
            </p:cNvSpPr>
            <p:nvPr/>
          </p:nvSpPr>
          <p:spPr bwMode="auto">
            <a:xfrm>
              <a:off x="4313816" y="3801286"/>
              <a:ext cx="4673927" cy="3004239"/>
            </a:xfrm>
            <a:prstGeom prst="rect">
              <a:avLst/>
            </a:prstGeom>
            <a:solidFill>
              <a:sysClr val="window" lastClr="FFFFFF">
                <a:lumMod val="95000"/>
              </a:sysClr>
            </a:solidFill>
            <a:ln w="12700" cap="sq">
              <a:solidFill>
                <a:srgbClr val="FF9900"/>
              </a:solidFill>
              <a:miter lim="800000"/>
              <a:headEnd type="none" w="sm" len="sm"/>
              <a:tailEnd type="none" w="sm" len="sm"/>
            </a:ln>
          </p:spPr>
          <p:txBody>
            <a:bodyPr wrap="square">
              <a:spAutoFit/>
            </a:bodyPr>
            <a:lstStyle/>
            <a:p>
              <a:pPr eaLnBrk="1" fontAlgn="auto" hangingPunct="1">
                <a:lnSpc>
                  <a:spcPct val="150000"/>
                </a:lnSpc>
                <a:spcBef>
                  <a:spcPts val="0"/>
                </a:spcBef>
                <a:spcAft>
                  <a:spcPts val="0"/>
                </a:spcAft>
                <a:defRPr/>
              </a:pPr>
              <a:r>
                <a:rPr kumimoji="1" lang="zh-CN" altLang="en-US" sz="1600" kern="0" dirty="0">
                  <a:latin typeface="微软雅黑" panose="020B0503020204020204" pitchFamily="34" charset="-122"/>
                  <a:ea typeface="微软雅黑" panose="020B0503020204020204" pitchFamily="34" charset="-122"/>
                  <a:cs typeface="Times New Roman" panose="02020603050405020304" pitchFamily="18" charset="0"/>
                </a:rPr>
                <a:t>设本应用程序存放位置为</a:t>
              </a:r>
              <a:r>
                <a:rPr kumimoji="1" lang="en-US" altLang="zh-CN" sz="1600" kern="0" dirty="0">
                  <a:latin typeface="微软雅黑" panose="020B0503020204020204" pitchFamily="34" charset="-122"/>
                  <a:ea typeface="微软雅黑" panose="020B0503020204020204" pitchFamily="34" charset="-122"/>
                  <a:cs typeface="Times New Roman" panose="02020603050405020304" pitchFamily="18" charset="0"/>
                </a:rPr>
                <a:t>E:\program\app\a10-2-file_fputc.exe</a:t>
              </a:r>
              <a:r>
                <a:rPr kumimoji="1" lang="zh-CN" altLang="en-US" sz="1600" kern="0" dirty="0">
                  <a:latin typeface="微软雅黑" panose="020B0503020204020204" pitchFamily="34" charset="-122"/>
                  <a:ea typeface="微软雅黑" panose="020B0503020204020204" pitchFamily="34" charset="-122"/>
                  <a:cs typeface="Times New Roman" panose="02020603050405020304" pitchFamily="18" charset="0"/>
                </a:rPr>
                <a:t>。</a:t>
              </a:r>
              <a:endParaRPr kumimoji="1" lang="en-US" altLang="zh-CN" sz="1600" kern="0" dirty="0">
                <a:latin typeface="微软雅黑" panose="020B0503020204020204" pitchFamily="34" charset="-122"/>
                <a:ea typeface="微软雅黑" panose="020B0503020204020204" pitchFamily="34" charset="-122"/>
                <a:cs typeface="Times New Roman" panose="02020603050405020304" pitchFamily="18" charset="0"/>
              </a:endParaRPr>
            </a:p>
            <a:p>
              <a:pPr eaLnBrk="1" fontAlgn="auto" hangingPunct="1">
                <a:lnSpc>
                  <a:spcPct val="150000"/>
                </a:lnSpc>
                <a:spcBef>
                  <a:spcPts val="0"/>
                </a:spcBef>
                <a:spcAft>
                  <a:spcPts val="0"/>
                </a:spcAft>
                <a:defRPr/>
              </a:pPr>
              <a:r>
                <a:rPr kumimoji="1" lang="zh-CN" altLang="en-US" sz="1600" kern="0" dirty="0">
                  <a:latin typeface="微软雅黑" panose="020B0503020204020204" pitchFamily="34" charset="-122"/>
                  <a:ea typeface="微软雅黑" panose="020B0503020204020204" pitchFamily="34" charset="-122"/>
                  <a:cs typeface="Times New Roman" panose="02020603050405020304" pitchFamily="18" charset="0"/>
                </a:rPr>
                <a:t>则打开字符串</a:t>
              </a:r>
              <a:r>
                <a:rPr kumimoji="1" lang="en-US" altLang="zh-CN" sz="1600" kern="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16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1600" kern="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1600" kern="0" dirty="0" err="1">
                  <a:latin typeface="微软雅黑" panose="020B0503020204020204" pitchFamily="34" charset="-122"/>
                  <a:ea typeface="微软雅黑" panose="020B0503020204020204" pitchFamily="34" charset="-122"/>
                  <a:cs typeface="Times New Roman" panose="02020603050405020304" pitchFamily="18" charset="0"/>
                </a:rPr>
                <a:t>testdata</a:t>
              </a:r>
              <a:r>
                <a:rPr kumimoji="1" lang="en-US" altLang="zh-CN" sz="1600" kern="0" dirty="0">
                  <a:latin typeface="微软雅黑" panose="020B0503020204020204" pitchFamily="34" charset="-122"/>
                  <a:ea typeface="微软雅黑" panose="020B0503020204020204" pitchFamily="34" charset="-122"/>
                  <a:cs typeface="Times New Roman" panose="02020603050405020304" pitchFamily="18" charset="0"/>
                </a:rPr>
                <a:t>\\a10-2data.txt”</a:t>
              </a:r>
              <a:r>
                <a:rPr kumimoji="1" lang="zh-CN" altLang="en-US" sz="1600" kern="0" dirty="0">
                  <a:latin typeface="微软雅黑" panose="020B0503020204020204" pitchFamily="34" charset="-122"/>
                  <a:ea typeface="微软雅黑" panose="020B0503020204020204" pitchFamily="34" charset="-122"/>
                  <a:cs typeface="Times New Roman" panose="02020603050405020304" pitchFamily="18" charset="0"/>
                </a:rPr>
                <a:t>所指定文件的意思是往应用程序所在的目录上退一层（即退到目录</a:t>
              </a:r>
              <a:r>
                <a:rPr kumimoji="1" lang="en-US" altLang="zh-CN" sz="1600" kern="0" dirty="0">
                  <a:latin typeface="微软雅黑" panose="020B0503020204020204" pitchFamily="34" charset="-122"/>
                  <a:ea typeface="微软雅黑" panose="020B0503020204020204" pitchFamily="34" charset="-122"/>
                  <a:cs typeface="Times New Roman" panose="02020603050405020304" pitchFamily="18" charset="0"/>
                </a:rPr>
                <a:t>E:\program </a:t>
              </a:r>
              <a:r>
                <a:rPr kumimoji="1" lang="zh-CN" altLang="en-US" sz="1600" kern="0" dirty="0">
                  <a:latin typeface="微软雅黑" panose="020B0503020204020204" pitchFamily="34" charset="-122"/>
                  <a:ea typeface="微软雅黑" panose="020B0503020204020204" pitchFamily="34" charset="-122"/>
                  <a:cs typeface="Times New Roman" panose="02020603050405020304" pitchFamily="18" charset="0"/>
                </a:rPr>
                <a:t>下面，然后从该目录里进入</a:t>
              </a:r>
              <a:r>
                <a:rPr kumimoji="1" lang="en-US" altLang="zh-CN" sz="1600" kern="0" dirty="0" err="1">
                  <a:latin typeface="微软雅黑" panose="020B0503020204020204" pitchFamily="34" charset="-122"/>
                  <a:ea typeface="微软雅黑" panose="020B0503020204020204" pitchFamily="34" charset="-122"/>
                  <a:cs typeface="Times New Roman" panose="02020603050405020304" pitchFamily="18" charset="0"/>
                </a:rPr>
                <a:t>testdata</a:t>
              </a:r>
              <a:r>
                <a:rPr kumimoji="1" lang="zh-CN" altLang="en-US" sz="1600" kern="0" dirty="0">
                  <a:latin typeface="微软雅黑" panose="020B0503020204020204" pitchFamily="34" charset="-122"/>
                  <a:ea typeface="微软雅黑" panose="020B0503020204020204" pitchFamily="34" charset="-122"/>
                  <a:cs typeface="Times New Roman" panose="02020603050405020304" pitchFamily="18" charset="0"/>
                </a:rPr>
                <a:t>子目录，在</a:t>
              </a:r>
              <a:r>
                <a:rPr kumimoji="1" lang="en-US" altLang="zh-CN" sz="1600" kern="0" dirty="0" err="1">
                  <a:latin typeface="微软雅黑" panose="020B0503020204020204" pitchFamily="34" charset="-122"/>
                  <a:ea typeface="微软雅黑" panose="020B0503020204020204" pitchFamily="34" charset="-122"/>
                  <a:cs typeface="Times New Roman" panose="02020603050405020304" pitchFamily="18" charset="0"/>
                </a:rPr>
                <a:t>testdata</a:t>
              </a:r>
              <a:r>
                <a:rPr kumimoji="1" lang="zh-CN" altLang="en-US" sz="1600" kern="0" dirty="0">
                  <a:latin typeface="微软雅黑" panose="020B0503020204020204" pitchFamily="34" charset="-122"/>
                  <a:ea typeface="微软雅黑" panose="020B0503020204020204" pitchFamily="34" charset="-122"/>
                  <a:cs typeface="Times New Roman" panose="02020603050405020304" pitchFamily="18" charset="0"/>
                </a:rPr>
                <a:t>目录下打开只写文件 </a:t>
              </a:r>
              <a:r>
                <a:rPr kumimoji="1" lang="en-US" altLang="zh-CN" sz="1600" kern="0" dirty="0">
                  <a:latin typeface="微软雅黑" panose="020B0503020204020204" pitchFamily="34" charset="-122"/>
                  <a:ea typeface="微软雅黑" panose="020B0503020204020204" pitchFamily="34" charset="-122"/>
                  <a:cs typeface="Times New Roman" panose="02020603050405020304" pitchFamily="18" charset="0"/>
                </a:rPr>
                <a:t>a10-2data.txt </a:t>
              </a:r>
              <a:r>
                <a:rPr kumimoji="1" lang="zh-CN" altLang="en-US" sz="1600" kern="0" dirty="0">
                  <a:latin typeface="微软雅黑" panose="020B0503020204020204" pitchFamily="34" charset="-122"/>
                  <a:ea typeface="微软雅黑" panose="020B0503020204020204" pitchFamily="34" charset="-122"/>
                  <a:cs typeface="Times New Roman" panose="02020603050405020304" pitchFamily="18" charset="0"/>
                </a:rPr>
                <a:t>（若文件不存在，创建一个新文件）</a:t>
              </a:r>
              <a:r>
                <a:rPr kumimoji="1" lang="en-US" altLang="zh-CN" sz="1600" kern="0" dirty="0">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1600" kern="0" dirty="0">
                  <a:latin typeface="微软雅黑" panose="020B0503020204020204" pitchFamily="34" charset="-122"/>
                  <a:ea typeface="微软雅黑" panose="020B0503020204020204" pitchFamily="34" charset="-122"/>
                  <a:cs typeface="Times New Roman" panose="02020603050405020304" pitchFamily="18" charset="0"/>
                </a:rPr>
                <a:t>即</a:t>
              </a:r>
              <a:r>
                <a:rPr kumimoji="1" lang="en-US" altLang="zh-CN" sz="1600" kern="0" dirty="0">
                  <a:latin typeface="微软雅黑" panose="020B0503020204020204" pitchFamily="34" charset="-122"/>
                  <a:ea typeface="微软雅黑" panose="020B0503020204020204" pitchFamily="34" charset="-122"/>
                  <a:cs typeface="Times New Roman" panose="02020603050405020304" pitchFamily="18" charset="0"/>
                </a:rPr>
                <a:t>D:\program\testdata\a10-2data.txt </a:t>
              </a:r>
              <a:r>
                <a:rPr kumimoji="1" lang="zh-CN" altLang="en-US" sz="1600" kern="0" dirty="0">
                  <a:latin typeface="微软雅黑" panose="020B0503020204020204" pitchFamily="34" charset="-122"/>
                  <a:ea typeface="微软雅黑" panose="020B0503020204020204" pitchFamily="34" charset="-122"/>
                  <a:cs typeface="Times New Roman" panose="02020603050405020304" pitchFamily="18" charset="0"/>
                </a:rPr>
                <a:t>。</a:t>
              </a:r>
              <a:endParaRPr kumimoji="1" lang="en-US" altLang="zh-CN" sz="1600" kern="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 name="直接箭头连接符 3"/>
            <p:cNvCxnSpPr>
              <a:cxnSpLocks noChangeShapeType="1"/>
            </p:cNvCxnSpPr>
            <p:nvPr/>
          </p:nvCxnSpPr>
          <p:spPr bwMode="auto">
            <a:xfrm flipH="1">
              <a:off x="3518040" y="4125490"/>
              <a:ext cx="1011960" cy="630761"/>
            </a:xfrm>
            <a:prstGeom prst="straightConnector1">
              <a:avLst/>
            </a:prstGeom>
            <a:noFill/>
            <a:ln w="9525" algn="ctr">
              <a:solidFill>
                <a:srgbClr val="FF0000"/>
              </a:solidFill>
              <a:miter lim="800000"/>
              <a:tailEnd type="triangle" w="med" len="med"/>
            </a:ln>
            <a:extLst>
              <a:ext uri="{909E8E84-426E-40DD-AFC4-6F175D3DCCD1}">
                <a14:hiddenFill xmlns:a14="http://schemas.microsoft.com/office/drawing/2010/main">
                  <a:noFill/>
                </a14:hiddenFill>
              </a:ext>
            </a:extLst>
          </p:spPr>
        </p:cxnSp>
      </p:grpSp>
      <p:grpSp>
        <p:nvGrpSpPr>
          <p:cNvPr id="10" name="组合 9"/>
          <p:cNvGrpSpPr/>
          <p:nvPr/>
        </p:nvGrpSpPr>
        <p:grpSpPr>
          <a:xfrm>
            <a:off x="5279240" y="2799734"/>
            <a:ext cx="2031488" cy="434283"/>
            <a:chOff x="6677342" y="2450884"/>
            <a:chExt cx="2031488" cy="434283"/>
          </a:xfrm>
        </p:grpSpPr>
        <p:sp>
          <p:nvSpPr>
            <p:cNvPr id="11" name="starred-as-favourite_17966"/>
            <p:cNvSpPr>
              <a:spLocks noChangeAspect="1"/>
            </p:cNvSpPr>
            <p:nvPr/>
          </p:nvSpPr>
          <p:spPr bwMode="auto">
            <a:xfrm>
              <a:off x="6677342" y="2450884"/>
              <a:ext cx="434941" cy="434283"/>
            </a:xfrm>
            <a:custGeom>
              <a:avLst/>
              <a:gdLst>
                <a:gd name="T0" fmla="*/ 3856 w 7990"/>
                <a:gd name="T1" fmla="*/ 1504 h 7990"/>
                <a:gd name="T2" fmla="*/ 3860 w 7990"/>
                <a:gd name="T3" fmla="*/ 1507 h 7990"/>
                <a:gd name="T4" fmla="*/ 1774 w 7990"/>
                <a:gd name="T5" fmla="*/ 2332 h 7990"/>
                <a:gd name="T6" fmla="*/ 0 w 7990"/>
                <a:gd name="T7" fmla="*/ 6931 h 7990"/>
                <a:gd name="T8" fmla="*/ 1059 w 7990"/>
                <a:gd name="T9" fmla="*/ 7990 h 7990"/>
                <a:gd name="T10" fmla="*/ 5659 w 7990"/>
                <a:gd name="T11" fmla="*/ 6215 h 7990"/>
                <a:gd name="T12" fmla="*/ 6440 w 7990"/>
                <a:gd name="T13" fmla="*/ 4049 h 7990"/>
                <a:gd name="T14" fmla="*/ 6458 w 7990"/>
                <a:gd name="T15" fmla="*/ 4066 h 7990"/>
                <a:gd name="T16" fmla="*/ 7990 w 7990"/>
                <a:gd name="T17" fmla="*/ 3431 h 7990"/>
                <a:gd name="T18" fmla="*/ 4506 w 7990"/>
                <a:gd name="T19" fmla="*/ 0 h 7990"/>
                <a:gd name="T20" fmla="*/ 3856 w 7990"/>
                <a:gd name="T21" fmla="*/ 1504 h 7990"/>
                <a:gd name="T22" fmla="*/ 5194 w 7990"/>
                <a:gd name="T23" fmla="*/ 5741 h 7990"/>
                <a:gd name="T24" fmla="*/ 1185 w 7990"/>
                <a:gd name="T25" fmla="*/ 7395 h 7990"/>
                <a:gd name="T26" fmla="*/ 1090 w 7990"/>
                <a:gd name="T27" fmla="*/ 7299 h 7990"/>
                <a:gd name="T28" fmla="*/ 3204 w 7990"/>
                <a:gd name="T29" fmla="*/ 5184 h 7990"/>
                <a:gd name="T30" fmla="*/ 3512 w 7990"/>
                <a:gd name="T31" fmla="*/ 5247 h 7990"/>
                <a:gd name="T32" fmla="*/ 4289 w 7990"/>
                <a:gd name="T33" fmla="*/ 4471 h 7990"/>
                <a:gd name="T34" fmla="*/ 3512 w 7990"/>
                <a:gd name="T35" fmla="*/ 3694 h 7990"/>
                <a:gd name="T36" fmla="*/ 2735 w 7990"/>
                <a:gd name="T37" fmla="*/ 4471 h 7990"/>
                <a:gd name="T38" fmla="*/ 2803 w 7990"/>
                <a:gd name="T39" fmla="*/ 4789 h 7990"/>
                <a:gd name="T40" fmla="*/ 692 w 7990"/>
                <a:gd name="T41" fmla="*/ 6901 h 7990"/>
                <a:gd name="T42" fmla="*/ 595 w 7990"/>
                <a:gd name="T43" fmla="*/ 6806 h 7990"/>
                <a:gd name="T44" fmla="*/ 2249 w 7990"/>
                <a:gd name="T45" fmla="*/ 2796 h 7990"/>
                <a:gd name="T46" fmla="*/ 4293 w 7990"/>
                <a:gd name="T47" fmla="*/ 2104 h 7990"/>
                <a:gd name="T48" fmla="*/ 5886 w 7990"/>
                <a:gd name="T49" fmla="*/ 3634 h 7990"/>
                <a:gd name="T50" fmla="*/ 5194 w 7990"/>
                <a:gd name="T51" fmla="*/ 5741 h 7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90" h="7990">
                  <a:moveTo>
                    <a:pt x="3856" y="1504"/>
                  </a:moveTo>
                  <a:lnTo>
                    <a:pt x="3860" y="1507"/>
                  </a:lnTo>
                  <a:lnTo>
                    <a:pt x="1774" y="2332"/>
                  </a:lnTo>
                  <a:lnTo>
                    <a:pt x="0" y="6931"/>
                  </a:lnTo>
                  <a:lnTo>
                    <a:pt x="1059" y="7990"/>
                  </a:lnTo>
                  <a:lnTo>
                    <a:pt x="5659" y="6215"/>
                  </a:lnTo>
                  <a:lnTo>
                    <a:pt x="6440" y="4049"/>
                  </a:lnTo>
                  <a:lnTo>
                    <a:pt x="6458" y="4066"/>
                  </a:lnTo>
                  <a:lnTo>
                    <a:pt x="7990" y="3431"/>
                  </a:lnTo>
                  <a:lnTo>
                    <a:pt x="4506" y="0"/>
                  </a:lnTo>
                  <a:lnTo>
                    <a:pt x="3856" y="1504"/>
                  </a:lnTo>
                  <a:close/>
                  <a:moveTo>
                    <a:pt x="5194" y="5741"/>
                  </a:moveTo>
                  <a:lnTo>
                    <a:pt x="1185" y="7395"/>
                  </a:lnTo>
                  <a:lnTo>
                    <a:pt x="1090" y="7299"/>
                  </a:lnTo>
                  <a:lnTo>
                    <a:pt x="3204" y="5184"/>
                  </a:lnTo>
                  <a:cubicBezTo>
                    <a:pt x="3299" y="5225"/>
                    <a:pt x="3402" y="5247"/>
                    <a:pt x="3512" y="5247"/>
                  </a:cubicBezTo>
                  <a:cubicBezTo>
                    <a:pt x="3941" y="5247"/>
                    <a:pt x="4289" y="4900"/>
                    <a:pt x="4289" y="4471"/>
                  </a:cubicBezTo>
                  <a:cubicBezTo>
                    <a:pt x="4289" y="4041"/>
                    <a:pt x="3941" y="3694"/>
                    <a:pt x="3512" y="3694"/>
                  </a:cubicBezTo>
                  <a:cubicBezTo>
                    <a:pt x="3082" y="3694"/>
                    <a:pt x="2735" y="4041"/>
                    <a:pt x="2735" y="4471"/>
                  </a:cubicBezTo>
                  <a:cubicBezTo>
                    <a:pt x="2735" y="4584"/>
                    <a:pt x="2759" y="4691"/>
                    <a:pt x="2803" y="4789"/>
                  </a:cubicBezTo>
                  <a:lnTo>
                    <a:pt x="692" y="6901"/>
                  </a:lnTo>
                  <a:lnTo>
                    <a:pt x="595" y="6806"/>
                  </a:lnTo>
                  <a:lnTo>
                    <a:pt x="2249" y="2796"/>
                  </a:lnTo>
                  <a:lnTo>
                    <a:pt x="4293" y="2104"/>
                  </a:lnTo>
                  <a:lnTo>
                    <a:pt x="5886" y="3634"/>
                  </a:lnTo>
                  <a:lnTo>
                    <a:pt x="5194" y="5741"/>
                  </a:lnTo>
                  <a:close/>
                </a:path>
              </a:pathLst>
            </a:custGeom>
            <a:solidFill>
              <a:srgbClr val="4472C4"/>
            </a:solidFill>
            <a:ln>
              <a:noFill/>
            </a:ln>
          </p:spPr>
          <p:txBody>
            <a:bodyPr/>
            <a:lstStyle/>
            <a:p>
              <a:pPr eaLnBrk="1" fontAlgn="auto" hangingPunct="1">
                <a:spcBef>
                  <a:spcPts val="0"/>
                </a:spcBef>
                <a:spcAft>
                  <a:spcPts val="0"/>
                </a:spcAft>
                <a:defRPr/>
              </a:pPr>
              <a:endParaRPr kumimoji="1" lang="zh-CN" altLang="en-US" sz="3600" kern="0">
                <a:solidFill>
                  <a:srgbClr val="FFFFFF"/>
                </a:solidFill>
                <a:latin typeface="Times New Roman" panose="02020603050405020304" pitchFamily="18" charset="0"/>
                <a:ea typeface="隶书" panose="02010509060101010101" pitchFamily="49" charset="-122"/>
              </a:endParaRPr>
            </a:p>
          </p:txBody>
        </p:sp>
        <p:sp>
          <p:nvSpPr>
            <p:cNvPr id="12" name="文本框 11"/>
            <p:cNvSpPr txBox="1"/>
            <p:nvPr/>
          </p:nvSpPr>
          <p:spPr>
            <a:xfrm>
              <a:off x="7135241" y="2509160"/>
              <a:ext cx="1573589" cy="317730"/>
            </a:xfrm>
            <a:prstGeom prst="rect">
              <a:avLst/>
            </a:prstGeom>
            <a:solidFill>
              <a:schemeClr val="accent2">
                <a:lumMod val="40000"/>
                <a:lumOff val="60000"/>
              </a:schemeClr>
            </a:solidFill>
          </p:spPr>
          <p:txBody>
            <a:bodyPr wrap="square" rtlCol="0">
              <a:noAutofit/>
            </a:bodyPr>
            <a:lstStyle/>
            <a:p>
              <a:pPr algn="ctr" eaLnBrk="1" fontAlgn="auto" hangingPunct="1">
                <a:spcBef>
                  <a:spcPts val="0"/>
                </a:spcBef>
                <a:spcAft>
                  <a:spcPts val="0"/>
                </a:spcAft>
                <a:defRPr/>
              </a:pPr>
              <a:r>
                <a:rPr kumimoji="1" lang="zh-CN" altLang="en-US" sz="1400" kern="0" dirty="0">
                  <a:solidFill>
                    <a:srgbClr val="FF0000"/>
                  </a:solidFill>
                  <a:latin typeface="微软雅黑" panose="020B0503020204020204" pitchFamily="34" charset="-122"/>
                  <a:ea typeface="微软雅黑" panose="020B0503020204020204" pitchFamily="34" charset="-122"/>
                </a:rPr>
                <a:t>需要记住的套路</a:t>
              </a:r>
            </a:p>
          </p:txBody>
        </p:sp>
      </p:grpSp>
      <p:grpSp>
        <p:nvGrpSpPr>
          <p:cNvPr id="13" name="组合 12"/>
          <p:cNvGrpSpPr/>
          <p:nvPr/>
        </p:nvGrpSpPr>
        <p:grpSpPr>
          <a:xfrm>
            <a:off x="7827370" y="4569884"/>
            <a:ext cx="4256107" cy="2151592"/>
            <a:chOff x="4576828" y="4941168"/>
            <a:chExt cx="4256107" cy="2151592"/>
          </a:xfrm>
          <a:solidFill>
            <a:schemeClr val="accent6">
              <a:lumMod val="75000"/>
            </a:schemeClr>
          </a:solidFill>
        </p:grpSpPr>
        <p:sp>
          <p:nvSpPr>
            <p:cNvPr id="14" name="文本框 13"/>
            <p:cNvSpPr txBox="1"/>
            <p:nvPr/>
          </p:nvSpPr>
          <p:spPr>
            <a:xfrm>
              <a:off x="6516216" y="6433443"/>
              <a:ext cx="2316719" cy="659317"/>
            </a:xfrm>
            <a:prstGeom prst="rect">
              <a:avLst/>
            </a:prstGeom>
            <a:grpFill/>
          </p:spPr>
          <p:txBody>
            <a:bodyPr wrap="none" rtlCol="0">
              <a:noAutofit/>
            </a:bodyPr>
            <a:lstStyle/>
            <a:p>
              <a:pPr algn="just" eaLnBrk="1" fontAlgn="auto" hangingPunct="1">
                <a:spcBef>
                  <a:spcPts val="0"/>
                </a:spcBef>
                <a:spcAft>
                  <a:spcPts val="0"/>
                </a:spcAft>
                <a:defRPr/>
              </a:pPr>
              <a:r>
                <a:rPr kumimoji="1" lang="en-US" altLang="zh-CN" kern="0" dirty="0">
                  <a:latin typeface="微软雅黑" panose="020B0503020204020204" pitchFamily="34" charset="-122"/>
                  <a:ea typeface="微软雅黑" panose="020B0503020204020204" pitchFamily="34" charset="-122"/>
                </a:rPr>
                <a:t>a10-2-file-</a:t>
              </a:r>
              <a:r>
                <a:rPr kumimoji="1" lang="en-US" altLang="zh-CN" sz="1800" kern="0" dirty="0">
                  <a:latin typeface="微软雅黑" panose="020B0503020204020204" pitchFamily="34" charset="-122"/>
                  <a:ea typeface="微软雅黑" panose="020B0503020204020204" pitchFamily="34" charset="-122"/>
                </a:rPr>
                <a:t>fputc.c</a:t>
              </a:r>
            </a:p>
            <a:p>
              <a:pPr algn="just">
                <a:defRPr/>
              </a:pPr>
              <a:r>
                <a:rPr kumimoji="1" lang="en-US" altLang="zh-CN" kern="0" dirty="0">
                  <a:latin typeface="微软雅黑" panose="020B0503020204020204" pitchFamily="34" charset="-122"/>
                  <a:ea typeface="微软雅黑" panose="020B0503020204020204" pitchFamily="34" charset="-122"/>
                </a:rPr>
                <a:t>a10-2-file_fputc</a:t>
              </a:r>
              <a:r>
                <a:rPr kumimoji="1" lang="en-US" altLang="zh-CN" sz="1800" kern="0" dirty="0">
                  <a:latin typeface="微软雅黑" panose="020B0503020204020204" pitchFamily="34" charset="-122"/>
                  <a:ea typeface="微软雅黑" panose="020B0503020204020204" pitchFamily="34" charset="-122"/>
                </a:rPr>
                <a:t>.exe</a:t>
              </a:r>
              <a:endParaRPr kumimoji="1" lang="zh-CN" altLang="en-US" sz="1800" kern="0" dirty="0">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576828" y="4941168"/>
              <a:ext cx="4256107" cy="1419109"/>
              <a:chOff x="4576828" y="4941168"/>
              <a:chExt cx="4256107" cy="1419109"/>
            </a:xfrm>
            <a:grpFill/>
          </p:grpSpPr>
          <p:pic>
            <p:nvPicPr>
              <p:cNvPr id="16" name="Picture 4" descr="https://timgsa.baidu.com/timg?image&amp;quality=80&amp;size=b9999_10000&amp;sec=1526636618368&amp;di=afd5c8b8755ecbeebc53e731f4bbddd3&amp;imgtype=0&amp;src=http%3A%2F%2Fimg.article.pchome.net%2F00%2F46%2F98%2F21%2Fpic_lib%2Fs960x639%2FFolder_12s960x63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3251" y="4941168"/>
                <a:ext cx="555013" cy="555013"/>
              </a:xfrm>
              <a:prstGeom prst="rect">
                <a:avLst/>
              </a:prstGeom>
              <a:grpFill/>
            </p:spPr>
          </p:pic>
          <p:pic>
            <p:nvPicPr>
              <p:cNvPr id="17" name="Picture 4" descr="https://timgsa.baidu.com/timg?image&amp;quality=80&amp;size=b9999_10000&amp;sec=1526636618368&amp;di=afd5c8b8755ecbeebc53e731f4bbddd3&amp;imgtype=0&amp;src=http%3A%2F%2Fimg.article.pchome.net%2F00%2F46%2F98%2F21%2Fpic_lib%2Fs960x639%2FFolder_12s960x63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8406" y="5730566"/>
                <a:ext cx="555013" cy="555013"/>
              </a:xfrm>
              <a:prstGeom prst="rect">
                <a:avLst/>
              </a:prstGeom>
              <a:grpFill/>
            </p:spPr>
          </p:pic>
          <p:pic>
            <p:nvPicPr>
              <p:cNvPr id="18" name="Picture 4" descr="https://timgsa.baidu.com/timg?image&amp;quality=80&amp;size=b9999_10000&amp;sec=1526636618368&amp;di=afd5c8b8755ecbeebc53e731f4bbddd3&amp;imgtype=0&amp;src=http%3A%2F%2Fimg.article.pchome.net%2F00%2F46%2F98%2F21%2Fpic_lib%2Fs960x639%2FFolder_12s960x63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473" y="5805264"/>
                <a:ext cx="555013" cy="555013"/>
              </a:xfrm>
              <a:prstGeom prst="rect">
                <a:avLst/>
              </a:prstGeom>
              <a:grpFill/>
            </p:spPr>
          </p:pic>
          <p:sp>
            <p:nvSpPr>
              <p:cNvPr id="19" name="文本框 18"/>
              <p:cNvSpPr txBox="1"/>
              <p:nvPr/>
            </p:nvSpPr>
            <p:spPr>
              <a:xfrm>
                <a:off x="7067770" y="5088656"/>
                <a:ext cx="1448430" cy="309083"/>
              </a:xfrm>
              <a:prstGeom prst="rect">
                <a:avLst/>
              </a:prstGeom>
              <a:grpFill/>
            </p:spPr>
            <p:txBody>
              <a:bodyPr wrap="none" rtlCol="0">
                <a:noAutofit/>
              </a:bodyPr>
              <a:lstStyle/>
              <a:p>
                <a:pPr algn="just" eaLnBrk="1" fontAlgn="auto" hangingPunct="1">
                  <a:spcBef>
                    <a:spcPts val="0"/>
                  </a:spcBef>
                  <a:spcAft>
                    <a:spcPts val="0"/>
                  </a:spcAft>
                  <a:defRPr/>
                </a:pPr>
                <a:r>
                  <a:rPr kumimoji="1" lang="en-US" altLang="zh-CN" sz="1800" kern="0" dirty="0">
                    <a:latin typeface="微软雅黑" panose="020B0503020204020204" pitchFamily="34" charset="-122"/>
                    <a:ea typeface="微软雅黑" panose="020B0503020204020204" pitchFamily="34" charset="-122"/>
                  </a:rPr>
                  <a:t>E:\program</a:t>
                </a:r>
                <a:endParaRPr kumimoji="1" lang="zh-CN" altLang="en-US" sz="1800" kern="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4576828" y="5860504"/>
                <a:ext cx="1216687" cy="374900"/>
              </a:xfrm>
              <a:prstGeom prst="rect">
                <a:avLst/>
              </a:prstGeom>
              <a:grpFill/>
            </p:spPr>
            <p:txBody>
              <a:bodyPr wrap="none" rtlCol="0">
                <a:noAutofit/>
              </a:bodyPr>
              <a:lstStyle/>
              <a:p>
                <a:pPr algn="just" eaLnBrk="1" fontAlgn="auto" hangingPunct="1">
                  <a:spcBef>
                    <a:spcPts val="0"/>
                  </a:spcBef>
                  <a:spcAft>
                    <a:spcPts val="0"/>
                  </a:spcAft>
                  <a:defRPr/>
                </a:pPr>
                <a:r>
                  <a:rPr kumimoji="1" lang="en-US" altLang="zh-CN" sz="1800" kern="0" dirty="0" err="1">
                    <a:latin typeface="微软雅黑" panose="020B0503020204020204" pitchFamily="34" charset="-122"/>
                    <a:ea typeface="微软雅黑" panose="020B0503020204020204" pitchFamily="34" charset="-122"/>
                  </a:rPr>
                  <a:t>testdata</a:t>
                </a:r>
                <a:endParaRPr kumimoji="1" lang="zh-CN" altLang="en-US" sz="1800" kern="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7483511" y="5877272"/>
                <a:ext cx="1349424" cy="358132"/>
              </a:xfrm>
              <a:prstGeom prst="rect">
                <a:avLst/>
              </a:prstGeom>
              <a:grpFill/>
            </p:spPr>
            <p:txBody>
              <a:bodyPr wrap="none" rtlCol="0">
                <a:noAutofit/>
              </a:bodyPr>
              <a:lstStyle/>
              <a:p>
                <a:pPr algn="just" eaLnBrk="1" fontAlgn="auto" hangingPunct="1">
                  <a:spcBef>
                    <a:spcPts val="0"/>
                  </a:spcBef>
                  <a:spcAft>
                    <a:spcPts val="0"/>
                  </a:spcAft>
                  <a:defRPr/>
                </a:pPr>
                <a:r>
                  <a:rPr kumimoji="1" lang="en-US" altLang="zh-CN" sz="1800" kern="0" dirty="0">
                    <a:latin typeface="微软雅黑" panose="020B0503020204020204" pitchFamily="34" charset="-122"/>
                    <a:ea typeface="微软雅黑" panose="020B0503020204020204" pitchFamily="34" charset="-122"/>
                  </a:rPr>
                  <a:t>app</a:t>
                </a:r>
                <a:endParaRPr kumimoji="1" lang="zh-CN" altLang="en-US" sz="1800" kern="0" dirty="0">
                  <a:latin typeface="微软雅黑" panose="020B0503020204020204" pitchFamily="34" charset="-122"/>
                  <a:ea typeface="微软雅黑" panose="020B0503020204020204" pitchFamily="34" charset="-122"/>
                </a:endParaRPr>
              </a:p>
            </p:txBody>
          </p:sp>
          <p:cxnSp>
            <p:nvCxnSpPr>
              <p:cNvPr id="22" name="直接箭头连接符 21"/>
              <p:cNvCxnSpPr>
                <a:endCxn id="17" idx="0"/>
              </p:cNvCxnSpPr>
              <p:nvPr/>
            </p:nvCxnSpPr>
            <p:spPr>
              <a:xfrm flipH="1">
                <a:off x="6105913" y="5496181"/>
                <a:ext cx="410303" cy="234385"/>
              </a:xfrm>
              <a:prstGeom prst="straightConnector1">
                <a:avLst/>
              </a:prstGeom>
              <a:grpFill/>
              <a:ln w="6350" cap="flat" cmpd="sng" algn="ctr">
                <a:solidFill>
                  <a:srgbClr val="4472C4"/>
                </a:solidFill>
                <a:prstDash val="solid"/>
                <a:miter lim="800000"/>
                <a:tailEnd type="triangle"/>
              </a:ln>
              <a:effectLst/>
            </p:spPr>
          </p:cxnSp>
          <p:cxnSp>
            <p:nvCxnSpPr>
              <p:cNvPr id="23" name="直接箭头连接符 22"/>
              <p:cNvCxnSpPr>
                <a:stCxn id="16" idx="2"/>
                <a:endCxn id="18" idx="0"/>
              </p:cNvCxnSpPr>
              <p:nvPr/>
            </p:nvCxnSpPr>
            <p:spPr>
              <a:xfrm>
                <a:off x="6670758" y="5496181"/>
                <a:ext cx="465222" cy="309083"/>
              </a:xfrm>
              <a:prstGeom prst="straightConnector1">
                <a:avLst/>
              </a:prstGeom>
              <a:grpFill/>
              <a:ln w="6350" cap="flat" cmpd="sng" algn="ctr">
                <a:solidFill>
                  <a:srgbClr val="4472C4"/>
                </a:solidFill>
                <a:prstDash val="solid"/>
                <a:miter lim="800000"/>
                <a:tailEnd type="triangle"/>
              </a:ln>
              <a:effectLst/>
            </p:spPr>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ABD7D6-CCCC-48A7-919B-9DC8E26AB805}"/>
              </a:ext>
            </a:extLst>
          </p:cNvPr>
          <p:cNvSpPr/>
          <p:nvPr/>
        </p:nvSpPr>
        <p:spPr>
          <a:xfrm>
            <a:off x="600891" y="1533436"/>
            <a:ext cx="6096000" cy="4247317"/>
          </a:xfrm>
          <a:prstGeom prst="rect">
            <a:avLst/>
          </a:prstGeom>
          <a:solidFill>
            <a:schemeClr val="tx1"/>
          </a:solidFill>
        </p:spPr>
        <p:txBody>
          <a:bodyPr>
            <a:spAutoFit/>
          </a:bodyPr>
          <a:lstStyle/>
          <a:p>
            <a:r>
              <a:rPr lang="en-US" altLang="zh-CN" dirty="0">
                <a:solidFill>
                  <a:srgbClr val="C586C0"/>
                </a:solidFill>
                <a:latin typeface="Consolas" panose="020B0609020204030204" pitchFamily="49" charset="0"/>
              </a:rPr>
              <a:t>#include</a:t>
            </a:r>
            <a:r>
              <a:rPr lang="en-US" altLang="zh-CN" dirty="0">
                <a:solidFill>
                  <a:srgbClr val="569CD6"/>
                </a:solidFill>
                <a:latin typeface="Consolas" panose="020B0609020204030204" pitchFamily="49" charset="0"/>
              </a:rPr>
              <a:t> </a:t>
            </a:r>
            <a:r>
              <a:rPr lang="en-US" altLang="zh-CN" dirty="0">
                <a:solidFill>
                  <a:srgbClr val="CE9178"/>
                </a:solidFill>
                <a:latin typeface="Consolas" panose="020B0609020204030204" pitchFamily="49" charset="0"/>
              </a:rPr>
              <a:t>&lt;</a:t>
            </a:r>
            <a:r>
              <a:rPr lang="en-US" altLang="zh-CN" dirty="0" err="1">
                <a:solidFill>
                  <a:srgbClr val="CE9178"/>
                </a:solidFill>
                <a:latin typeface="Consolas" panose="020B0609020204030204" pitchFamily="49" charset="0"/>
              </a:rPr>
              <a:t>stdio.h</a:t>
            </a:r>
            <a:r>
              <a:rPr lang="en-US" altLang="zh-CN" dirty="0">
                <a:solidFill>
                  <a:srgbClr val="CE9178"/>
                </a:solidFill>
                <a:latin typeface="Consolas" panose="020B0609020204030204" pitchFamily="49" charset="0"/>
              </a:rPr>
              <a:t>&gt;</a:t>
            </a:r>
            <a:endParaRPr lang="en-US" altLang="zh-CN" dirty="0">
              <a:solidFill>
                <a:srgbClr val="D4D4D4"/>
              </a:solidFill>
              <a:latin typeface="Consolas" panose="020B0609020204030204" pitchFamily="49" charset="0"/>
            </a:endParaRPr>
          </a:p>
          <a:p>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main</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FILE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char</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ch</a:t>
            </a:r>
            <a:r>
              <a:rPr lang="en-US" altLang="zh-CN" dirty="0">
                <a:solidFill>
                  <a:srgbClr val="D4D4D4"/>
                </a:solidFill>
                <a:latin typeface="Consolas" panose="020B0609020204030204" pitchFamily="49" charset="0"/>
              </a:rPr>
              <a:t>, *filename = </a:t>
            </a:r>
            <a:r>
              <a:rPr lang="en-US" altLang="zh-CN" dirty="0">
                <a:solidFill>
                  <a:srgbClr val="CE9178"/>
                </a:solidFill>
                <a:latin typeface="Consolas" panose="020B0609020204030204" pitchFamily="49" charset="0"/>
              </a:rPr>
              <a:t>"a10-3_readfile.c"</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 </a:t>
            </a:r>
            <a:r>
              <a:rPr lang="en-US" altLang="zh-CN" dirty="0" err="1">
                <a:solidFill>
                  <a:srgbClr val="DCDCAA"/>
                </a:solidFill>
                <a:latin typeface="Consolas" panose="020B0609020204030204" pitchFamily="49" charset="0"/>
              </a:rPr>
              <a:t>fopen</a:t>
            </a:r>
            <a:r>
              <a:rPr lang="en-US" altLang="zh-CN" dirty="0">
                <a:solidFill>
                  <a:srgbClr val="D4D4D4"/>
                </a:solidFill>
                <a:latin typeface="Consolas" panose="020B0609020204030204" pitchFamily="49" charset="0"/>
              </a:rPr>
              <a:t>(filename, </a:t>
            </a:r>
            <a:r>
              <a:rPr lang="en-US" altLang="zh-CN" dirty="0">
                <a:solidFill>
                  <a:srgbClr val="CE9178"/>
                </a:solidFill>
                <a:latin typeface="Consolas" panose="020B0609020204030204" pitchFamily="49" charset="0"/>
              </a:rPr>
              <a:t>"r"</a:t>
            </a:r>
            <a:r>
              <a:rPr lang="en-US" altLang="zh-CN" dirty="0">
                <a:solidFill>
                  <a:srgbClr val="D4D4D4"/>
                </a:solidFill>
                <a:latin typeface="Consolas" panose="020B0609020204030204" pitchFamily="49" charset="0"/>
              </a:rPr>
              <a:t>)) == </a:t>
            </a:r>
            <a:r>
              <a:rPr lang="en-US" altLang="zh-CN" dirty="0">
                <a:solidFill>
                  <a:srgbClr val="569CD6"/>
                </a:solidFill>
                <a:latin typeface="Consolas" panose="020B0609020204030204" pitchFamily="49" charset="0"/>
              </a:rPr>
              <a:t>NULL</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printf</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"cannot open file</a:t>
            </a:r>
            <a:r>
              <a:rPr lang="en-US" altLang="zh-CN" dirty="0">
                <a:solidFill>
                  <a:srgbClr val="D7BA7D"/>
                </a:solidFill>
                <a:latin typeface="Consolas" panose="020B0609020204030204" pitchFamily="49" charset="0"/>
              </a:rPr>
              <a:t>\n</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while</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ch</a:t>
            </a:r>
            <a:r>
              <a:rPr lang="en-US" altLang="zh-CN" dirty="0">
                <a:solidFill>
                  <a:srgbClr val="D4D4D4"/>
                </a:solidFill>
                <a:latin typeface="Consolas" panose="020B0609020204030204" pitchFamily="49" charset="0"/>
              </a:rPr>
              <a:t> = </a:t>
            </a:r>
            <a:r>
              <a:rPr lang="en-US" altLang="zh-CN" dirty="0" err="1">
                <a:solidFill>
                  <a:srgbClr val="DCDCAA"/>
                </a:solidFill>
                <a:latin typeface="Consolas" panose="020B0609020204030204" pitchFamily="49" charset="0"/>
              </a:rPr>
              <a:t>fgetc</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 EOF)</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putchar</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ch</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fclose</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endParaRPr lang="en-US" altLang="zh-CN" b="0" dirty="0">
              <a:solidFill>
                <a:srgbClr val="D4D4D4"/>
              </a:solidFill>
              <a:effectLst/>
              <a:latin typeface="Consolas" panose="020B0609020204030204" pitchFamily="49" charset="0"/>
            </a:endParaRPr>
          </a:p>
        </p:txBody>
      </p:sp>
      <p:sp>
        <p:nvSpPr>
          <p:cNvPr id="3" name="Rectangle 3"/>
          <p:cNvSpPr>
            <a:spLocks noChangeArrowheads="1"/>
          </p:cNvSpPr>
          <p:nvPr/>
        </p:nvSpPr>
        <p:spPr bwMode="auto">
          <a:xfrm>
            <a:off x="600891" y="285751"/>
            <a:ext cx="967658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D32D17"/>
                </a:solidFill>
                <a:latin typeface="Times New Roman" panose="02020603050405020304" pitchFamily="18" charset="0"/>
                <a:ea typeface="华文新魏" panose="02010800040101010101" pitchFamily="2" charset="-122"/>
              </a:rPr>
              <a:t>范例</a:t>
            </a:r>
            <a:r>
              <a:rPr lang="en-US" altLang="zh-CN" sz="3600" b="1" dirty="0">
                <a:solidFill>
                  <a:srgbClr val="D32D17"/>
                </a:solidFill>
                <a:latin typeface="Times New Roman" panose="02020603050405020304" pitchFamily="18" charset="0"/>
                <a:ea typeface="华文新魏" panose="02010800040101010101" pitchFamily="2" charset="-122"/>
              </a:rPr>
              <a:t>10-3</a:t>
            </a:r>
            <a:r>
              <a:rPr lang="zh-CN" altLang="en-US" sz="3600" b="1" dirty="0">
                <a:solidFill>
                  <a:srgbClr val="D32D17"/>
                </a:solidFill>
                <a:latin typeface="Times New Roman" panose="02020603050405020304" pitchFamily="18" charset="0"/>
                <a:ea typeface="华文新魏" panose="02010800040101010101" pitchFamily="2" charset="-122"/>
              </a:rPr>
              <a:t>：读文本文件内容并显示</a:t>
            </a:r>
            <a:endParaRPr lang="en-US" altLang="zh-CN" sz="3600" b="1" dirty="0">
              <a:solidFill>
                <a:srgbClr val="D32D17"/>
              </a:solidFill>
              <a:latin typeface="Times New Roman" panose="02020603050405020304" pitchFamily="18" charset="0"/>
              <a:ea typeface="华文新魏" panose="02010800040101010101" pitchFamily="2" charset="-122"/>
            </a:endParaRPr>
          </a:p>
        </p:txBody>
      </p:sp>
      <p:sp>
        <p:nvSpPr>
          <p:cNvPr id="4" name="文本框 8"/>
          <p:cNvSpPr txBox="1">
            <a:spLocks noChangeArrowheads="1"/>
          </p:cNvSpPr>
          <p:nvPr/>
        </p:nvSpPr>
        <p:spPr bwMode="auto">
          <a:xfrm>
            <a:off x="600891" y="989013"/>
            <a:ext cx="53526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file"/>
              </a:rPr>
              <a:t>例 </a:t>
            </a:r>
            <a:r>
              <a:rPr lang="en-US" altLang="zh-CN"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file"/>
              </a:rPr>
              <a:t>10-3</a:t>
            </a:r>
            <a:r>
              <a:rPr lang="en-US" altLang="zh-CN"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rgbClr val="105638"/>
                </a:solidFill>
                <a:latin typeface="微软雅黑" panose="020B0503020204020204" pitchFamily="34" charset="-122"/>
                <a:ea typeface="微软雅黑" panose="020B0503020204020204" pitchFamily="34" charset="-122"/>
              </a:rPr>
              <a:t>读文本文件内容并显示</a:t>
            </a:r>
          </a:p>
        </p:txBody>
      </p:sp>
      <p:grpSp>
        <p:nvGrpSpPr>
          <p:cNvPr id="6" name="组合 5"/>
          <p:cNvGrpSpPr/>
          <p:nvPr/>
        </p:nvGrpSpPr>
        <p:grpSpPr>
          <a:xfrm>
            <a:off x="2255009" y="2855240"/>
            <a:ext cx="6597023" cy="531813"/>
            <a:chOff x="351241" y="3151980"/>
            <a:chExt cx="6597023" cy="531813"/>
          </a:xfrm>
        </p:grpSpPr>
        <p:sp>
          <p:nvSpPr>
            <p:cNvPr id="7" name="矩形 6"/>
            <p:cNvSpPr/>
            <p:nvPr/>
          </p:nvSpPr>
          <p:spPr>
            <a:xfrm>
              <a:off x="351241" y="3235325"/>
              <a:ext cx="3967185" cy="365125"/>
            </a:xfrm>
            <a:prstGeom prst="rect">
              <a:avLst/>
            </a:prstGeom>
            <a:solidFill>
              <a:srgbClr val="FFC000">
                <a:alpha val="32000"/>
              </a:srgbClr>
            </a:solidFill>
            <a:ln>
              <a:noFill/>
            </a:ln>
          </p:spPr>
          <p:txBody>
            <a:bodyPr rtlCol="0" anchor="ctr">
              <a:noAutofit/>
            </a:bodyPr>
            <a:lstStyle/>
            <a:p>
              <a:pPr eaLnBrk="1" fontAlgn="auto" hangingPunct="1">
                <a:spcBef>
                  <a:spcPts val="0"/>
                </a:spcBef>
                <a:spcAft>
                  <a:spcPts val="0"/>
                </a:spcAft>
                <a:defRPr/>
              </a:pPr>
              <a:endParaRPr kumimoji="1"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076056" y="3151980"/>
              <a:ext cx="1872208" cy="531813"/>
            </a:xfrm>
            <a:prstGeom prst="rect">
              <a:avLst/>
            </a:prstGeom>
            <a:solidFill>
              <a:srgbClr val="44546A"/>
            </a:solidFill>
          </p:spPr>
          <p:txBody>
            <a:bodyPr wrap="square" rtlCol="0" anchor="ctr" anchorCtr="1">
              <a:noAutofit/>
            </a:bodyPr>
            <a:lstStyle/>
            <a:p>
              <a:pPr algn="just" eaLnBrk="1" fontAlgn="auto" hangingPunct="1">
                <a:spcBef>
                  <a:spcPts val="0"/>
                </a:spcBef>
                <a:spcAft>
                  <a:spcPts val="0"/>
                </a:spcAft>
                <a:defRPr/>
              </a:pPr>
              <a:r>
                <a:rPr kumimoji="1" lang="zh-CN" altLang="en-US" sz="1800" kern="0" dirty="0">
                  <a:solidFill>
                    <a:schemeClr val="bg1"/>
                  </a:solidFill>
                  <a:latin typeface="微软雅黑" panose="020B0503020204020204" pitchFamily="34" charset="-122"/>
                  <a:ea typeface="微软雅黑" panose="020B0503020204020204" pitchFamily="34" charset="-122"/>
                </a:rPr>
                <a:t>打开文件</a:t>
              </a:r>
            </a:p>
          </p:txBody>
        </p:sp>
        <p:cxnSp>
          <p:nvCxnSpPr>
            <p:cNvPr id="9" name="直接连接符 8"/>
            <p:cNvCxnSpPr>
              <a:stCxn id="7" idx="3"/>
              <a:endCxn id="8" idx="1"/>
            </p:cNvCxnSpPr>
            <p:nvPr/>
          </p:nvCxnSpPr>
          <p:spPr>
            <a:xfrm flipV="1">
              <a:off x="4318426" y="3417887"/>
              <a:ext cx="757630" cy="1"/>
            </a:xfrm>
            <a:prstGeom prst="line">
              <a:avLst/>
            </a:prstGeom>
            <a:noFill/>
            <a:ln w="6350" cap="flat" cmpd="sng" algn="ctr">
              <a:solidFill>
                <a:srgbClr val="4472C4"/>
              </a:solidFill>
              <a:prstDash val="solid"/>
              <a:miter lim="800000"/>
            </a:ln>
            <a:effectLst/>
          </p:spPr>
        </p:cxnSp>
      </p:grpSp>
      <p:grpSp>
        <p:nvGrpSpPr>
          <p:cNvPr id="10" name="组合 9"/>
          <p:cNvGrpSpPr/>
          <p:nvPr/>
        </p:nvGrpSpPr>
        <p:grpSpPr>
          <a:xfrm>
            <a:off x="1149152" y="4767630"/>
            <a:ext cx="7659337" cy="531813"/>
            <a:chOff x="395536" y="3151980"/>
            <a:chExt cx="7659337" cy="531813"/>
          </a:xfrm>
        </p:grpSpPr>
        <p:sp>
          <p:nvSpPr>
            <p:cNvPr id="11" name="矩形 10"/>
            <p:cNvSpPr/>
            <p:nvPr/>
          </p:nvSpPr>
          <p:spPr>
            <a:xfrm>
              <a:off x="395536" y="3235325"/>
              <a:ext cx="1611465" cy="365125"/>
            </a:xfrm>
            <a:prstGeom prst="rect">
              <a:avLst/>
            </a:prstGeom>
            <a:solidFill>
              <a:srgbClr val="FFC000">
                <a:alpha val="32000"/>
              </a:srgbClr>
            </a:solidFill>
            <a:ln>
              <a:noFill/>
            </a:ln>
          </p:spPr>
          <p:txBody>
            <a:bodyPr rtlCol="0" anchor="ctr">
              <a:noAutofit/>
            </a:bodyPr>
            <a:lstStyle/>
            <a:p>
              <a:pPr eaLnBrk="1" fontAlgn="auto" hangingPunct="1">
                <a:spcBef>
                  <a:spcPts val="0"/>
                </a:spcBef>
                <a:spcAft>
                  <a:spcPts val="0"/>
                </a:spcAft>
                <a:defRPr/>
              </a:pPr>
              <a:endParaRPr kumimoji="1"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182665" y="3151980"/>
              <a:ext cx="1872208" cy="531813"/>
            </a:xfrm>
            <a:prstGeom prst="rect">
              <a:avLst/>
            </a:prstGeom>
            <a:solidFill>
              <a:srgbClr val="44546A"/>
            </a:solidFill>
          </p:spPr>
          <p:txBody>
            <a:bodyPr wrap="square" rtlCol="0" anchor="ctr" anchorCtr="1">
              <a:noAutofit/>
            </a:bodyPr>
            <a:lstStyle/>
            <a:p>
              <a:pPr algn="just" eaLnBrk="1" fontAlgn="auto" hangingPunct="1">
                <a:spcBef>
                  <a:spcPts val="0"/>
                </a:spcBef>
                <a:spcAft>
                  <a:spcPts val="0"/>
                </a:spcAft>
                <a:defRPr/>
              </a:pPr>
              <a:r>
                <a:rPr kumimoji="1" lang="zh-CN" altLang="en-US" sz="1800" kern="0" dirty="0">
                  <a:solidFill>
                    <a:schemeClr val="bg1"/>
                  </a:solidFill>
                  <a:latin typeface="微软雅黑" panose="020B0503020204020204" pitchFamily="34" charset="-122"/>
                  <a:ea typeface="微软雅黑" panose="020B0503020204020204" pitchFamily="34" charset="-122"/>
                </a:rPr>
                <a:t>关闭文件</a:t>
              </a:r>
            </a:p>
          </p:txBody>
        </p:sp>
        <p:cxnSp>
          <p:nvCxnSpPr>
            <p:cNvPr id="13" name="直接连接符 12"/>
            <p:cNvCxnSpPr>
              <a:cxnSpLocks/>
              <a:stCxn id="11" idx="3"/>
              <a:endCxn id="12" idx="1"/>
            </p:cNvCxnSpPr>
            <p:nvPr/>
          </p:nvCxnSpPr>
          <p:spPr>
            <a:xfrm flipV="1">
              <a:off x="2007001" y="3417887"/>
              <a:ext cx="4175664" cy="1"/>
            </a:xfrm>
            <a:prstGeom prst="line">
              <a:avLst/>
            </a:prstGeom>
            <a:noFill/>
            <a:ln w="6350" cap="flat" cmpd="sng" algn="ctr">
              <a:solidFill>
                <a:srgbClr val="4472C4"/>
              </a:solidFill>
              <a:prstDash val="solid"/>
              <a:miter lim="800000"/>
            </a:ln>
            <a:effectLst/>
          </p:spPr>
        </p:cxnSp>
      </p:grpSp>
      <p:grpSp>
        <p:nvGrpSpPr>
          <p:cNvPr id="14" name="组合 13"/>
          <p:cNvGrpSpPr/>
          <p:nvPr/>
        </p:nvGrpSpPr>
        <p:grpSpPr>
          <a:xfrm>
            <a:off x="1956444" y="4177046"/>
            <a:ext cx="8564879" cy="531813"/>
            <a:chOff x="351242" y="3151980"/>
            <a:chExt cx="8564879" cy="531813"/>
          </a:xfrm>
        </p:grpSpPr>
        <p:sp>
          <p:nvSpPr>
            <p:cNvPr id="15" name="矩形 14"/>
            <p:cNvSpPr/>
            <p:nvPr/>
          </p:nvSpPr>
          <p:spPr>
            <a:xfrm>
              <a:off x="351242" y="3235325"/>
              <a:ext cx="2850688" cy="365125"/>
            </a:xfrm>
            <a:prstGeom prst="rect">
              <a:avLst/>
            </a:prstGeom>
            <a:solidFill>
              <a:srgbClr val="FFC000">
                <a:alpha val="32000"/>
              </a:srgbClr>
            </a:solidFill>
            <a:ln>
              <a:noFill/>
            </a:ln>
          </p:spPr>
          <p:txBody>
            <a:bodyPr rtlCol="0" anchor="ctr">
              <a:noAutofit/>
            </a:bodyPr>
            <a:lstStyle/>
            <a:p>
              <a:pPr eaLnBrk="1" fontAlgn="auto" hangingPunct="1">
                <a:spcBef>
                  <a:spcPts val="0"/>
                </a:spcBef>
                <a:spcAft>
                  <a:spcPts val="0"/>
                </a:spcAft>
                <a:defRPr/>
              </a:pPr>
              <a:endParaRPr kumimoji="1"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5319903" y="3151980"/>
              <a:ext cx="3596218" cy="531813"/>
            </a:xfrm>
            <a:prstGeom prst="rect">
              <a:avLst/>
            </a:prstGeom>
            <a:solidFill>
              <a:srgbClr val="44546A"/>
            </a:solidFill>
          </p:spPr>
          <p:txBody>
            <a:bodyPr wrap="square" rtlCol="0" anchor="ctr" anchorCtr="1">
              <a:noAutofit/>
            </a:bodyPr>
            <a:lstStyle/>
            <a:p>
              <a:pPr algn="just" eaLnBrk="1" fontAlgn="auto" hangingPunct="1">
                <a:spcBef>
                  <a:spcPts val="0"/>
                </a:spcBef>
                <a:spcAft>
                  <a:spcPts val="0"/>
                </a:spcAft>
                <a:defRPr/>
              </a:pPr>
              <a:r>
                <a:rPr kumimoji="1" lang="en-US" altLang="zh-CN" sz="1800" kern="0" dirty="0" err="1">
                  <a:solidFill>
                    <a:schemeClr val="bg1"/>
                  </a:solidFill>
                  <a:latin typeface="微软雅黑" panose="020B0503020204020204" pitchFamily="34" charset="-122"/>
                  <a:ea typeface="微软雅黑" panose="020B0503020204020204" pitchFamily="34" charset="-122"/>
                </a:rPr>
                <a:t>fgetc</a:t>
              </a:r>
              <a:r>
                <a:rPr kumimoji="1" lang="en-US" altLang="zh-CN" sz="1800" kern="0" dirty="0">
                  <a:solidFill>
                    <a:schemeClr val="bg1"/>
                  </a:solidFill>
                  <a:latin typeface="微软雅黑" panose="020B0503020204020204" pitchFamily="34" charset="-122"/>
                  <a:ea typeface="微软雅黑" panose="020B0503020204020204" pitchFamily="34" charset="-122"/>
                </a:rPr>
                <a:t>()</a:t>
              </a:r>
              <a:r>
                <a:rPr kumimoji="1" lang="zh-CN" altLang="en-US" sz="1800" kern="0" dirty="0">
                  <a:solidFill>
                    <a:schemeClr val="bg1"/>
                  </a:solidFill>
                  <a:latin typeface="微软雅黑" panose="020B0503020204020204" pitchFamily="34" charset="-122"/>
                  <a:ea typeface="微软雅黑" panose="020B0503020204020204" pitchFamily="34" charset="-122"/>
                </a:rPr>
                <a:t>函数从文件</a:t>
              </a:r>
              <a:r>
                <a:rPr kumimoji="1" lang="en-US" altLang="zh-CN" sz="1800" kern="0" dirty="0" err="1">
                  <a:solidFill>
                    <a:schemeClr val="bg1"/>
                  </a:solidFill>
                  <a:latin typeface="微软雅黑" panose="020B0503020204020204" pitchFamily="34" charset="-122"/>
                  <a:ea typeface="微软雅黑" panose="020B0503020204020204" pitchFamily="34" charset="-122"/>
                </a:rPr>
                <a:t>fp</a:t>
              </a:r>
              <a:r>
                <a:rPr kumimoji="1" lang="zh-CN" altLang="en-US" sz="1800" kern="0" dirty="0">
                  <a:solidFill>
                    <a:schemeClr val="bg1"/>
                  </a:solidFill>
                  <a:latin typeface="微软雅黑" panose="020B0503020204020204" pitchFamily="34" charset="-122"/>
                  <a:ea typeface="微软雅黑" panose="020B0503020204020204" pitchFamily="34" charset="-122"/>
                </a:rPr>
                <a:t>中读取字符</a:t>
              </a:r>
            </a:p>
          </p:txBody>
        </p:sp>
        <p:cxnSp>
          <p:nvCxnSpPr>
            <p:cNvPr id="17" name="直接连接符 16"/>
            <p:cNvCxnSpPr>
              <a:cxnSpLocks/>
              <a:stCxn id="15" idx="3"/>
              <a:endCxn id="16" idx="1"/>
            </p:cNvCxnSpPr>
            <p:nvPr/>
          </p:nvCxnSpPr>
          <p:spPr>
            <a:xfrm flipV="1">
              <a:off x="3201930" y="3417887"/>
              <a:ext cx="2117973" cy="1"/>
            </a:xfrm>
            <a:prstGeom prst="line">
              <a:avLst/>
            </a:prstGeom>
            <a:noFill/>
            <a:ln w="6350" cap="flat" cmpd="sng" algn="ctr">
              <a:solidFill>
                <a:srgbClr val="4472C4"/>
              </a:solidFill>
              <a:prstDash val="solid"/>
              <a:miter lim="800000"/>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CC5290F-3090-4E34-A172-76D961452848}"/>
              </a:ext>
            </a:extLst>
          </p:cNvPr>
          <p:cNvSpPr/>
          <p:nvPr/>
        </p:nvSpPr>
        <p:spPr>
          <a:xfrm>
            <a:off x="357052" y="1313174"/>
            <a:ext cx="6096000" cy="5355312"/>
          </a:xfrm>
          <a:prstGeom prst="rect">
            <a:avLst/>
          </a:prstGeom>
          <a:solidFill>
            <a:schemeClr val="tx1"/>
          </a:solidFill>
        </p:spPr>
        <p:txBody>
          <a:bodyPr>
            <a:spAutoFit/>
          </a:bodyPr>
          <a:lstStyle/>
          <a:p>
            <a:r>
              <a:rPr lang="en-US" altLang="zh-CN" dirty="0">
                <a:solidFill>
                  <a:srgbClr val="C586C0"/>
                </a:solidFill>
                <a:latin typeface="Consolas" panose="020B0609020204030204" pitchFamily="49" charset="0"/>
              </a:rPr>
              <a:t>#include</a:t>
            </a:r>
            <a:r>
              <a:rPr lang="en-US" altLang="zh-CN" dirty="0">
                <a:solidFill>
                  <a:srgbClr val="569CD6"/>
                </a:solidFill>
                <a:latin typeface="Consolas" panose="020B0609020204030204" pitchFamily="49" charset="0"/>
              </a:rPr>
              <a:t> </a:t>
            </a:r>
            <a:r>
              <a:rPr lang="en-US" altLang="zh-CN" dirty="0">
                <a:solidFill>
                  <a:srgbClr val="CE9178"/>
                </a:solidFill>
                <a:latin typeface="Consolas" panose="020B0609020204030204" pitchFamily="49" charset="0"/>
              </a:rPr>
              <a:t>&lt;</a:t>
            </a:r>
            <a:r>
              <a:rPr lang="en-US" altLang="zh-CN" dirty="0" err="1">
                <a:solidFill>
                  <a:srgbClr val="CE9178"/>
                </a:solidFill>
                <a:latin typeface="Consolas" panose="020B0609020204030204" pitchFamily="49" charset="0"/>
              </a:rPr>
              <a:t>stdio.h</a:t>
            </a:r>
            <a:r>
              <a:rPr lang="en-US" altLang="zh-CN" dirty="0">
                <a:solidFill>
                  <a:srgbClr val="CE9178"/>
                </a:solidFill>
                <a:latin typeface="Consolas" panose="020B0609020204030204" pitchFamily="49" charset="0"/>
              </a:rPr>
              <a:t>&gt;</a:t>
            </a:r>
            <a:endParaRPr lang="en-US" altLang="zh-CN" dirty="0">
              <a:solidFill>
                <a:srgbClr val="D4D4D4"/>
              </a:solidFill>
              <a:latin typeface="Consolas" panose="020B0609020204030204" pitchFamily="49" charset="0"/>
            </a:endParaRPr>
          </a:p>
          <a:p>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main</a:t>
            </a:r>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FILE *in, *out;</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char</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ch</a:t>
            </a:r>
            <a:r>
              <a:rPr lang="en-US" altLang="zh-CN" dirty="0">
                <a:solidFill>
                  <a:srgbClr val="D4D4D4"/>
                </a:solidFill>
                <a:latin typeface="Consolas" panose="020B0609020204030204" pitchFamily="49" charset="0"/>
              </a:rPr>
              <a:t>, </a:t>
            </a:r>
            <a:r>
              <a:rPr lang="en-US" altLang="zh-CN" dirty="0" err="1">
                <a:solidFill>
                  <a:srgbClr val="9CDCFE"/>
                </a:solidFill>
                <a:latin typeface="Consolas" panose="020B0609020204030204" pitchFamily="49" charset="0"/>
              </a:rPr>
              <a:t>infile</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20</a:t>
            </a:r>
            <a:r>
              <a:rPr lang="en-US" altLang="zh-CN" dirty="0">
                <a:solidFill>
                  <a:srgbClr val="D4D4D4"/>
                </a:solidFill>
                <a:latin typeface="Consolas" panose="020B0609020204030204" pitchFamily="49" charset="0"/>
              </a:rPr>
              <a:t>], </a:t>
            </a:r>
            <a:r>
              <a:rPr lang="en-US" altLang="zh-CN" dirty="0" err="1">
                <a:solidFill>
                  <a:srgbClr val="9CDCFE"/>
                </a:solidFill>
                <a:latin typeface="Consolas" panose="020B0609020204030204" pitchFamily="49" charset="0"/>
              </a:rPr>
              <a:t>outfile</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20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scanf</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"%s"</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infile</a:t>
            </a:r>
            <a:r>
              <a:rPr lang="en-US" altLang="zh-CN" dirty="0">
                <a:solidFill>
                  <a:srgbClr val="D4D4D4"/>
                </a:solidFill>
                <a:latin typeface="Consolas" panose="020B0609020204030204" pitchFamily="49" charset="0"/>
              </a:rPr>
              <a:t>);  </a:t>
            </a:r>
            <a:r>
              <a:rPr lang="en-US" altLang="zh-CN" dirty="0">
                <a:solidFill>
                  <a:srgbClr val="6A9955"/>
                </a:solidFill>
                <a:latin typeface="Consolas" panose="020B0609020204030204" pitchFamily="49" charset="0"/>
              </a:rPr>
              <a:t>// </a:t>
            </a:r>
            <a:r>
              <a:rPr lang="zh-CN" altLang="en-US" dirty="0">
                <a:solidFill>
                  <a:srgbClr val="6A9955"/>
                </a:solidFill>
                <a:latin typeface="Consolas" panose="020B0609020204030204" pitchFamily="49" charset="0"/>
              </a:rPr>
              <a:t>输入源文件</a:t>
            </a:r>
            <a:endParaRPr lang="zh-CN" altLang="en-US" dirty="0">
              <a:solidFill>
                <a:srgbClr val="D4D4D4"/>
              </a:solidFill>
              <a:latin typeface="Consolas" panose="020B0609020204030204" pitchFamily="49" charset="0"/>
            </a:endParaRPr>
          </a:p>
          <a:p>
            <a:r>
              <a:rPr lang="zh-CN" altLang="en-US"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scanf</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"%s"</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outfile</a:t>
            </a:r>
            <a:r>
              <a:rPr lang="en-US" altLang="zh-CN" dirty="0">
                <a:solidFill>
                  <a:srgbClr val="D4D4D4"/>
                </a:solidFill>
                <a:latin typeface="Consolas" panose="020B0609020204030204" pitchFamily="49" charset="0"/>
              </a:rPr>
              <a:t>); </a:t>
            </a:r>
            <a:r>
              <a:rPr lang="en-US" altLang="zh-CN" dirty="0">
                <a:solidFill>
                  <a:srgbClr val="6A9955"/>
                </a:solidFill>
                <a:latin typeface="Consolas" panose="020B0609020204030204" pitchFamily="49" charset="0"/>
              </a:rPr>
              <a:t>// </a:t>
            </a:r>
            <a:r>
              <a:rPr lang="zh-CN" altLang="en-US" dirty="0">
                <a:solidFill>
                  <a:srgbClr val="6A9955"/>
                </a:solidFill>
                <a:latin typeface="Consolas" panose="020B0609020204030204" pitchFamily="49" charset="0"/>
              </a:rPr>
              <a:t>输入目标文件</a:t>
            </a:r>
            <a:endParaRPr lang="zh-CN" altLang="en-US" dirty="0">
              <a:solidFill>
                <a:srgbClr val="D4D4D4"/>
              </a:solidFill>
              <a:latin typeface="Consolas" panose="020B0609020204030204" pitchFamily="49" charset="0"/>
            </a:endParaRPr>
          </a:p>
          <a:p>
            <a:r>
              <a:rPr lang="zh-CN" altLang="en-US"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 ((in = </a:t>
            </a:r>
            <a:r>
              <a:rPr lang="en-US" altLang="zh-CN" dirty="0" err="1">
                <a:solidFill>
                  <a:srgbClr val="DCDCAA"/>
                </a:solidFill>
                <a:latin typeface="Consolas" panose="020B0609020204030204" pitchFamily="49" charset="0"/>
              </a:rPr>
              <a:t>fopen</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infile</a:t>
            </a:r>
            <a:r>
              <a:rPr lang="en-US" altLang="zh-CN" dirty="0">
                <a:solidFill>
                  <a:srgbClr val="D4D4D4"/>
                </a:solidFill>
                <a:latin typeface="Consolas" panose="020B0609020204030204" pitchFamily="49" charset="0"/>
              </a:rPr>
              <a:t>, </a:t>
            </a:r>
            <a:r>
              <a:rPr lang="en-US" altLang="zh-CN" dirty="0">
                <a:solidFill>
                  <a:srgbClr val="CE9178"/>
                </a:solidFill>
                <a:latin typeface="Consolas" panose="020B0609020204030204" pitchFamily="49" charset="0"/>
              </a:rPr>
              <a:t>"r"</a:t>
            </a:r>
            <a:r>
              <a:rPr lang="en-US" altLang="zh-CN" dirty="0">
                <a:solidFill>
                  <a:srgbClr val="D4D4D4"/>
                </a:solidFill>
                <a:latin typeface="Consolas" panose="020B0609020204030204" pitchFamily="49" charset="0"/>
              </a:rPr>
              <a:t>)) == </a:t>
            </a:r>
            <a:r>
              <a:rPr lang="en-US" altLang="zh-CN" dirty="0">
                <a:solidFill>
                  <a:srgbClr val="569CD6"/>
                </a:solidFill>
                <a:latin typeface="Consolas" panose="020B0609020204030204" pitchFamily="49" charset="0"/>
              </a:rPr>
              <a:t>NULL</a:t>
            </a:r>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printf</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"Cannot open </a:t>
            </a:r>
            <a:r>
              <a:rPr lang="en-US" altLang="zh-CN" dirty="0" err="1">
                <a:solidFill>
                  <a:srgbClr val="CE9178"/>
                </a:solidFill>
                <a:latin typeface="Consolas" panose="020B0609020204030204" pitchFamily="49" charset="0"/>
              </a:rPr>
              <a:t>infile</a:t>
            </a:r>
            <a:r>
              <a:rPr lang="en-US" altLang="zh-CN" dirty="0">
                <a:solidFill>
                  <a:srgbClr val="CE9178"/>
                </a:solidFill>
                <a:latin typeface="Consolas" panose="020B0609020204030204" pitchFamily="49" charset="0"/>
              </a:rPr>
              <a:t>.</a:t>
            </a:r>
            <a:r>
              <a:rPr lang="en-US" altLang="zh-CN" dirty="0">
                <a:solidFill>
                  <a:srgbClr val="D7BA7D"/>
                </a:solidFill>
                <a:latin typeface="Consolas" panose="020B0609020204030204" pitchFamily="49" charset="0"/>
              </a:rPr>
              <a:t>\n</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 ((out = </a:t>
            </a:r>
            <a:r>
              <a:rPr lang="en-US" altLang="zh-CN" dirty="0" err="1">
                <a:solidFill>
                  <a:srgbClr val="DCDCAA"/>
                </a:solidFill>
                <a:latin typeface="Consolas" panose="020B0609020204030204" pitchFamily="49" charset="0"/>
              </a:rPr>
              <a:t>fopen</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outfile</a:t>
            </a:r>
            <a:r>
              <a:rPr lang="en-US" altLang="zh-CN" dirty="0">
                <a:solidFill>
                  <a:srgbClr val="D4D4D4"/>
                </a:solidFill>
                <a:latin typeface="Consolas" panose="020B0609020204030204" pitchFamily="49" charset="0"/>
              </a:rPr>
              <a:t>, </a:t>
            </a:r>
            <a:r>
              <a:rPr lang="en-US" altLang="zh-CN" dirty="0">
                <a:solidFill>
                  <a:srgbClr val="CE9178"/>
                </a:solidFill>
                <a:latin typeface="Consolas" panose="020B0609020204030204" pitchFamily="49" charset="0"/>
              </a:rPr>
              <a:t>"w"</a:t>
            </a:r>
            <a:r>
              <a:rPr lang="en-US" altLang="zh-CN" dirty="0">
                <a:solidFill>
                  <a:srgbClr val="D4D4D4"/>
                </a:solidFill>
                <a:latin typeface="Consolas" panose="020B0609020204030204" pitchFamily="49" charset="0"/>
              </a:rPr>
              <a:t>)) == </a:t>
            </a:r>
            <a:r>
              <a:rPr lang="en-US" altLang="zh-CN" dirty="0">
                <a:solidFill>
                  <a:srgbClr val="569CD6"/>
                </a:solidFill>
                <a:latin typeface="Consolas" panose="020B0609020204030204" pitchFamily="49" charset="0"/>
              </a:rPr>
              <a:t>NULL</a:t>
            </a:r>
            <a:r>
              <a:rPr lang="en-US" altLang="zh-CN" dirty="0">
                <a:solidFill>
                  <a:srgbClr val="D4D4D4"/>
                </a:solidFill>
                <a:latin typeface="Consolas" panose="020B0609020204030204" pitchFamily="49" charset="0"/>
              </a:rPr>
              <a:t>) { </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printf</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"Cannot open </a:t>
            </a:r>
            <a:r>
              <a:rPr lang="en-US" altLang="zh-CN" dirty="0" err="1">
                <a:solidFill>
                  <a:srgbClr val="CE9178"/>
                </a:solidFill>
                <a:latin typeface="Consolas" panose="020B0609020204030204" pitchFamily="49" charset="0"/>
              </a:rPr>
              <a:t>outfile</a:t>
            </a:r>
            <a:r>
              <a:rPr lang="en-US" altLang="zh-CN" dirty="0">
                <a:solidFill>
                  <a:srgbClr val="CE9178"/>
                </a:solidFill>
                <a:latin typeface="Consolas" panose="020B0609020204030204" pitchFamily="49" charset="0"/>
              </a:rPr>
              <a:t>.</a:t>
            </a:r>
            <a:r>
              <a:rPr lang="en-US" altLang="zh-CN" dirty="0">
                <a:solidFill>
                  <a:srgbClr val="D7BA7D"/>
                </a:solidFill>
                <a:latin typeface="Consolas" panose="020B0609020204030204" pitchFamily="49" charset="0"/>
              </a:rPr>
              <a:t>\n</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for (</a:t>
            </a:r>
            <a:r>
              <a:rPr lang="en-US" altLang="zh-CN" dirty="0" err="1">
                <a:solidFill>
                  <a:srgbClr val="D4D4D4"/>
                </a:solidFill>
                <a:latin typeface="Consolas" panose="020B0609020204030204" pitchFamily="49" charset="0"/>
              </a:rPr>
              <a:t>ch</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fgetc</a:t>
            </a:r>
            <a:r>
              <a:rPr lang="en-US" altLang="zh-CN" dirty="0">
                <a:solidFill>
                  <a:srgbClr val="D4D4D4"/>
                </a:solidFill>
                <a:latin typeface="Consolas" panose="020B0609020204030204" pitchFamily="49" charset="0"/>
              </a:rPr>
              <a:t>(in);!</a:t>
            </a:r>
            <a:r>
              <a:rPr lang="en-US" altLang="zh-CN" dirty="0" err="1">
                <a:solidFill>
                  <a:srgbClr val="DCDCAA"/>
                </a:solidFill>
                <a:latin typeface="Consolas" panose="020B0609020204030204" pitchFamily="49" charset="0"/>
              </a:rPr>
              <a:t>feof</a:t>
            </a:r>
            <a:r>
              <a:rPr lang="en-US" altLang="zh-CN" dirty="0">
                <a:solidFill>
                  <a:srgbClr val="D4D4D4"/>
                </a:solidFill>
                <a:latin typeface="Consolas" panose="020B0609020204030204" pitchFamily="49" charset="0"/>
              </a:rPr>
              <a:t>(in);</a:t>
            </a:r>
            <a:r>
              <a:rPr lang="en-US" altLang="zh-CN" dirty="0" err="1">
                <a:solidFill>
                  <a:srgbClr val="D4D4D4"/>
                </a:solidFill>
                <a:latin typeface="Consolas" panose="020B0609020204030204" pitchFamily="49" charset="0"/>
              </a:rPr>
              <a:t>ch</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fgetc</a:t>
            </a:r>
            <a:r>
              <a:rPr lang="en-US" altLang="zh-CN" dirty="0">
                <a:solidFill>
                  <a:srgbClr val="D4D4D4"/>
                </a:solidFill>
                <a:latin typeface="Consolas" panose="020B0609020204030204" pitchFamily="49" charset="0"/>
              </a:rPr>
              <a:t>(in))</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fputc</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ch</a:t>
            </a:r>
            <a:r>
              <a:rPr lang="en-US" altLang="zh-CN" dirty="0">
                <a:solidFill>
                  <a:srgbClr val="D4D4D4"/>
                </a:solidFill>
                <a:latin typeface="Consolas" panose="020B0609020204030204" pitchFamily="49" charset="0"/>
              </a:rPr>
              <a:t>, out);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fclose</a:t>
            </a:r>
            <a:r>
              <a:rPr lang="en-US" altLang="zh-CN" dirty="0">
                <a:solidFill>
                  <a:srgbClr val="D4D4D4"/>
                </a:solidFill>
                <a:latin typeface="Consolas" panose="020B0609020204030204" pitchFamily="49" charset="0"/>
              </a:rPr>
              <a:t>(in);</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fclose</a:t>
            </a:r>
            <a:r>
              <a:rPr lang="en-US" altLang="zh-CN" dirty="0">
                <a:solidFill>
                  <a:srgbClr val="D4D4D4"/>
                </a:solidFill>
                <a:latin typeface="Consolas" panose="020B0609020204030204" pitchFamily="49" charset="0"/>
              </a:rPr>
              <a:t>(out);</a:t>
            </a:r>
          </a:p>
          <a:p>
            <a:r>
              <a:rPr lang="en-US" altLang="zh-CN" dirty="0">
                <a:solidFill>
                  <a:srgbClr val="D4D4D4"/>
                </a:solidFill>
                <a:latin typeface="Consolas" panose="020B0609020204030204" pitchFamily="49" charset="0"/>
              </a:rPr>
              <a:t>}</a:t>
            </a:r>
          </a:p>
        </p:txBody>
      </p:sp>
      <p:sp>
        <p:nvSpPr>
          <p:cNvPr id="3" name="Rectangle 3"/>
          <p:cNvSpPr>
            <a:spLocks noChangeArrowheads="1"/>
          </p:cNvSpPr>
          <p:nvPr/>
        </p:nvSpPr>
        <p:spPr bwMode="auto">
          <a:xfrm>
            <a:off x="583475" y="254001"/>
            <a:ext cx="969400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D32D17"/>
                </a:solidFill>
                <a:latin typeface="Times New Roman" panose="02020603050405020304" pitchFamily="18" charset="0"/>
                <a:ea typeface="华文新魏" panose="02010800040101010101" pitchFamily="2" charset="-122"/>
              </a:rPr>
              <a:t>范例</a:t>
            </a:r>
            <a:r>
              <a:rPr lang="en-US" altLang="zh-CN" sz="3600" b="1" dirty="0">
                <a:solidFill>
                  <a:srgbClr val="D32D17"/>
                </a:solidFill>
                <a:latin typeface="Times New Roman" panose="02020603050405020304" pitchFamily="18" charset="0"/>
                <a:ea typeface="华文新魏" panose="02010800040101010101" pitchFamily="2" charset="-122"/>
              </a:rPr>
              <a:t>10-4</a:t>
            </a:r>
            <a:r>
              <a:rPr lang="zh-CN" altLang="en-US" sz="3600" b="1" dirty="0">
                <a:solidFill>
                  <a:srgbClr val="D32D17"/>
                </a:solidFill>
                <a:latin typeface="Times New Roman" panose="02020603050405020304" pitchFamily="18" charset="0"/>
                <a:ea typeface="华文新魏" panose="02010800040101010101" pitchFamily="2" charset="-122"/>
              </a:rPr>
              <a:t>：文件内容拷贝</a:t>
            </a:r>
            <a:endParaRPr lang="en-US" altLang="zh-CN" sz="3600" b="1" dirty="0">
              <a:solidFill>
                <a:srgbClr val="D32D17"/>
              </a:solidFill>
              <a:latin typeface="Times New Roman" panose="02020603050405020304" pitchFamily="18" charset="0"/>
              <a:ea typeface="华文新魏" panose="02010800040101010101" pitchFamily="2" charset="-122"/>
            </a:endParaRPr>
          </a:p>
        </p:txBody>
      </p:sp>
      <p:sp>
        <p:nvSpPr>
          <p:cNvPr id="4" name="文本框 8"/>
          <p:cNvSpPr txBox="1">
            <a:spLocks noChangeArrowheads="1"/>
          </p:cNvSpPr>
          <p:nvPr/>
        </p:nvSpPr>
        <p:spPr bwMode="auto">
          <a:xfrm>
            <a:off x="583475" y="858838"/>
            <a:ext cx="3755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file"/>
              </a:rPr>
              <a:t>例</a:t>
            </a:r>
            <a:r>
              <a:rPr lang="en-US" altLang="zh-CN"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file"/>
              </a:rPr>
              <a:t>10-4</a:t>
            </a:r>
            <a:r>
              <a:rPr lang="zh-CN" altLang="en-US"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rgbClr val="105638"/>
                </a:solidFill>
                <a:latin typeface="微软雅黑" panose="020B0503020204020204" pitchFamily="34" charset="-122"/>
                <a:ea typeface="微软雅黑" panose="020B0503020204020204" pitchFamily="34" charset="-122"/>
              </a:rPr>
              <a:t>文件拷贝</a:t>
            </a:r>
          </a:p>
        </p:txBody>
      </p:sp>
      <p:grpSp>
        <p:nvGrpSpPr>
          <p:cNvPr id="6" name="组合 5"/>
          <p:cNvGrpSpPr/>
          <p:nvPr/>
        </p:nvGrpSpPr>
        <p:grpSpPr>
          <a:xfrm>
            <a:off x="1549181" y="5289280"/>
            <a:ext cx="8859869" cy="531813"/>
            <a:chOff x="351241" y="3151980"/>
            <a:chExt cx="8859869" cy="531813"/>
          </a:xfrm>
        </p:grpSpPr>
        <p:sp>
          <p:nvSpPr>
            <p:cNvPr id="7" name="矩形 6"/>
            <p:cNvSpPr/>
            <p:nvPr/>
          </p:nvSpPr>
          <p:spPr>
            <a:xfrm>
              <a:off x="351241" y="3349756"/>
              <a:ext cx="2142709" cy="240430"/>
            </a:xfrm>
            <a:prstGeom prst="rect">
              <a:avLst/>
            </a:prstGeom>
            <a:solidFill>
              <a:srgbClr val="FFC000">
                <a:alpha val="32000"/>
              </a:srgbClr>
            </a:solidFill>
            <a:ln>
              <a:noFill/>
            </a:ln>
          </p:spPr>
          <p:txBody>
            <a:bodyPr rtlCol="0" anchor="ctr">
              <a:noAutofit/>
            </a:bodyPr>
            <a:lstStyle/>
            <a:p>
              <a:pPr eaLnBrk="1" fontAlgn="auto" hangingPunct="1">
                <a:spcBef>
                  <a:spcPts val="0"/>
                </a:spcBef>
                <a:spcAft>
                  <a:spcPts val="0"/>
                </a:spcAft>
                <a:defRPr/>
              </a:pPr>
              <a:endParaRPr kumimoji="1"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502771" y="3151980"/>
              <a:ext cx="3708339" cy="531813"/>
            </a:xfrm>
            <a:prstGeom prst="rect">
              <a:avLst/>
            </a:prstGeom>
            <a:solidFill>
              <a:srgbClr val="44546A"/>
            </a:solidFill>
          </p:spPr>
          <p:txBody>
            <a:bodyPr wrap="square" rtlCol="0" anchor="ctr" anchorCtr="1">
              <a:noAutofit/>
            </a:bodyPr>
            <a:lstStyle/>
            <a:p>
              <a:pPr algn="just" eaLnBrk="1" fontAlgn="auto" hangingPunct="1">
                <a:spcBef>
                  <a:spcPts val="0"/>
                </a:spcBef>
                <a:spcAft>
                  <a:spcPts val="0"/>
                </a:spcAft>
                <a:defRPr/>
              </a:pPr>
              <a:r>
                <a:rPr kumimoji="1" lang="en-US" altLang="zh-CN" sz="1800" kern="0" dirty="0" err="1">
                  <a:solidFill>
                    <a:schemeClr val="bg1"/>
                  </a:solidFill>
                  <a:latin typeface="微软雅黑" panose="020B0503020204020204" pitchFamily="34" charset="-122"/>
                  <a:ea typeface="微软雅黑" panose="020B0503020204020204" pitchFamily="34" charset="-122"/>
                </a:rPr>
                <a:t>fgetc</a:t>
              </a:r>
              <a:r>
                <a:rPr kumimoji="1" lang="en-US" altLang="zh-CN" sz="1800" kern="0" dirty="0">
                  <a:solidFill>
                    <a:schemeClr val="bg1"/>
                  </a:solidFill>
                  <a:latin typeface="微软雅黑" panose="020B0503020204020204" pitchFamily="34" charset="-122"/>
                  <a:ea typeface="微软雅黑" panose="020B0503020204020204" pitchFamily="34" charset="-122"/>
                </a:rPr>
                <a:t>()</a:t>
              </a:r>
              <a:r>
                <a:rPr kumimoji="1" lang="zh-CN" altLang="en-US" sz="1800" kern="0" dirty="0">
                  <a:solidFill>
                    <a:schemeClr val="bg1"/>
                  </a:solidFill>
                  <a:latin typeface="微软雅黑" panose="020B0503020204020204" pitchFamily="34" charset="-122"/>
                  <a:ea typeface="微软雅黑" panose="020B0503020204020204" pitchFamily="34" charset="-122"/>
                </a:rPr>
                <a:t>函数读取单个字符</a:t>
              </a:r>
              <a:endParaRPr kumimoji="1" lang="en-US" altLang="zh-CN" sz="1800" kern="0" dirty="0">
                <a:solidFill>
                  <a:schemeClr val="bg1"/>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kumimoji="1" lang="en-US" altLang="zh-CN" sz="1800" kern="0" dirty="0" err="1">
                  <a:solidFill>
                    <a:schemeClr val="bg1"/>
                  </a:solidFill>
                  <a:latin typeface="微软雅黑" panose="020B0503020204020204" pitchFamily="34" charset="-122"/>
                  <a:ea typeface="微软雅黑" panose="020B0503020204020204" pitchFamily="34" charset="-122"/>
                </a:rPr>
                <a:t>fputc</a:t>
              </a:r>
              <a:r>
                <a:rPr kumimoji="1" lang="en-US" altLang="zh-CN" sz="1800" kern="0" dirty="0">
                  <a:solidFill>
                    <a:schemeClr val="bg1"/>
                  </a:solidFill>
                  <a:latin typeface="微软雅黑" panose="020B0503020204020204" pitchFamily="34" charset="-122"/>
                  <a:ea typeface="微软雅黑" panose="020B0503020204020204" pitchFamily="34" charset="-122"/>
                </a:rPr>
                <a:t>()</a:t>
              </a:r>
              <a:r>
                <a:rPr kumimoji="1" lang="zh-CN" altLang="en-US" sz="1800" kern="0" dirty="0">
                  <a:solidFill>
                    <a:schemeClr val="bg1"/>
                  </a:solidFill>
                  <a:latin typeface="微软雅黑" panose="020B0503020204020204" pitchFamily="34" charset="-122"/>
                  <a:ea typeface="微软雅黑" panose="020B0503020204020204" pitchFamily="34" charset="-122"/>
                </a:rPr>
                <a:t>函数写入单个子符</a:t>
              </a:r>
            </a:p>
          </p:txBody>
        </p:sp>
        <p:cxnSp>
          <p:nvCxnSpPr>
            <p:cNvPr id="9" name="直接连接符 8"/>
            <p:cNvCxnSpPr>
              <a:cxnSpLocks/>
              <a:stCxn id="7" idx="3"/>
              <a:endCxn id="8" idx="1"/>
            </p:cNvCxnSpPr>
            <p:nvPr/>
          </p:nvCxnSpPr>
          <p:spPr>
            <a:xfrm flipV="1">
              <a:off x="2493950" y="3417887"/>
              <a:ext cx="3008821" cy="52084"/>
            </a:xfrm>
            <a:prstGeom prst="line">
              <a:avLst/>
            </a:prstGeom>
            <a:noFill/>
            <a:ln w="6350" cap="flat" cmpd="sng" algn="ctr">
              <a:solidFill>
                <a:srgbClr val="4472C4"/>
              </a:solidFill>
              <a:prstDash val="solid"/>
              <a:miter lim="800000"/>
            </a:ln>
            <a:effectLst/>
          </p:spPr>
        </p:cxnSp>
      </p:grpSp>
      <p:grpSp>
        <p:nvGrpSpPr>
          <p:cNvPr id="19" name="组合 18">
            <a:extLst>
              <a:ext uri="{FF2B5EF4-FFF2-40B4-BE49-F238E27FC236}">
                <a16:creationId xmlns:a16="http://schemas.microsoft.com/office/drawing/2014/main" id="{304B6582-8C99-48D0-9FFF-FE3033647AF2}"/>
              </a:ext>
            </a:extLst>
          </p:cNvPr>
          <p:cNvGrpSpPr/>
          <p:nvPr/>
        </p:nvGrpSpPr>
        <p:grpSpPr>
          <a:xfrm>
            <a:off x="3428870" y="2478432"/>
            <a:ext cx="8075150" cy="2985332"/>
            <a:chOff x="3428870" y="2454368"/>
            <a:chExt cx="8075150" cy="2985332"/>
          </a:xfrm>
        </p:grpSpPr>
        <p:sp>
          <p:nvSpPr>
            <p:cNvPr id="10" name="文本占位符 2"/>
            <p:cNvSpPr txBox="1"/>
            <p:nvPr/>
          </p:nvSpPr>
          <p:spPr bwMode="auto">
            <a:xfrm>
              <a:off x="6691321" y="2454368"/>
              <a:ext cx="4812699" cy="2597025"/>
            </a:xfrm>
            <a:prstGeom prst="rect">
              <a:avLst/>
            </a:prstGeom>
            <a:solidFill>
              <a:schemeClr val="accent5">
                <a:lumMod val="60000"/>
                <a:lumOff val="40000"/>
              </a:schemeClr>
            </a:solidFill>
            <a:ln>
              <a:noFill/>
            </a:ln>
          </p:spPr>
          <p:txBody>
            <a:bodyPr vert="horz" wrap="square" lIns="91440" tIns="45720" rIns="91440" bIns="45720" numCol="1" anchor="t" anchorCtr="0" compatLnSpc="1"/>
            <a:lstStyle>
              <a:lvl1pPr marL="342265" indent="-342265" algn="l" defTabSz="685800" rtl="0" eaLnBrk="0" fontAlgn="base" hangingPunct="0">
                <a:lnSpc>
                  <a:spcPct val="150000"/>
                </a:lnSpc>
                <a:spcBef>
                  <a:spcPts val="600"/>
                </a:spcBef>
                <a:spcAft>
                  <a:spcPts val="600"/>
                </a:spcAft>
                <a:buClr>
                  <a:schemeClr val="accent2"/>
                </a:buClr>
                <a:buFont typeface="Wingdings" panose="05000000000000000000" pitchFamily="2" charset="2"/>
                <a:buChar char="p"/>
                <a:defRPr lang="zh-CN" altLang="en-US" sz="1800" kern="1200" dirty="0" smtClean="0">
                  <a:solidFill>
                    <a:schemeClr val="tx1">
                      <a:lumMod val="75000"/>
                      <a:lumOff val="25000"/>
                    </a:schemeClr>
                  </a:solidFill>
                  <a:latin typeface="+mn-lt"/>
                  <a:ea typeface="+mn-ea"/>
                  <a:cs typeface="+mn-cs"/>
                </a:defRPr>
              </a:lvl1pPr>
              <a:lvl2pPr marL="514350" indent="-171450" algn="l" defTabSz="685800" rtl="0" eaLnBrk="0" fontAlgn="base" hangingPunct="0">
                <a:lnSpc>
                  <a:spcPct val="130000"/>
                </a:lnSpc>
                <a:spcBef>
                  <a:spcPts val="600"/>
                </a:spcBef>
                <a:spcAft>
                  <a:spcPts val="600"/>
                </a:spcAft>
                <a:buClr>
                  <a:schemeClr val="accent2"/>
                </a:buClr>
                <a:buFont typeface="Wingdings" panose="05000000000000000000" pitchFamily="2" charset="2"/>
                <a:buChar char="n"/>
                <a:defRPr sz="1600" kern="1200">
                  <a:solidFill>
                    <a:schemeClr val="tx1"/>
                  </a:solidFill>
                  <a:latin typeface="+mn-lt"/>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Clr>
                  <a:schemeClr val="accent2"/>
                </a:buClr>
                <a:buFont typeface="Wingdings" panose="05000000000000000000" pitchFamily="2" charset="2"/>
                <a:buChar char="Ø"/>
                <a:defRPr sz="1400" kern="1200">
                  <a:solidFill>
                    <a:schemeClr val="tx1">
                      <a:lumMod val="65000"/>
                      <a:lumOff val="35000"/>
                    </a:schemeClr>
                  </a:solidFill>
                  <a:latin typeface="+mn-lt"/>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Clr>
                  <a:srgbClr val="ED7D31"/>
                </a:buClr>
                <a:buNone/>
              </a:pPr>
              <a:r>
                <a:rPr lang="en-US" altLang="zh-CN" sz="2400" dirty="0">
                  <a:solidFill>
                    <a:srgbClr val="FF0000"/>
                  </a:solidFill>
                  <a:latin typeface="Arial" panose="020B0604020202020204"/>
                  <a:ea typeface="微软雅黑" panose="020B0503020204020204" pitchFamily="34" charset="-122"/>
                </a:rPr>
                <a:t>int </a:t>
              </a:r>
              <a:r>
                <a:rPr lang="en-US" altLang="zh-CN" sz="2400" dirty="0" err="1">
                  <a:solidFill>
                    <a:srgbClr val="FF0000"/>
                  </a:solidFill>
                  <a:latin typeface="Arial" panose="020B0604020202020204"/>
                  <a:ea typeface="微软雅黑" panose="020B0503020204020204" pitchFamily="34" charset="-122"/>
                </a:rPr>
                <a:t>feof</a:t>
              </a:r>
              <a:r>
                <a:rPr lang="en-US" altLang="zh-CN" sz="2400" dirty="0">
                  <a:solidFill>
                    <a:srgbClr val="FF0000"/>
                  </a:solidFill>
                  <a:latin typeface="Arial" panose="020B0604020202020204"/>
                  <a:ea typeface="微软雅黑" panose="020B0503020204020204" pitchFamily="34" charset="-122"/>
                </a:rPr>
                <a:t>(FILE *</a:t>
              </a:r>
              <a:r>
                <a:rPr lang="en-US" altLang="zh-CN" sz="2400" dirty="0" err="1">
                  <a:solidFill>
                    <a:srgbClr val="FF0000"/>
                  </a:solidFill>
                  <a:latin typeface="Arial" panose="020B0604020202020204"/>
                  <a:ea typeface="微软雅黑" panose="020B0503020204020204" pitchFamily="34" charset="-122"/>
                </a:rPr>
                <a:t>fp</a:t>
              </a:r>
              <a:r>
                <a:rPr lang="en-US" altLang="zh-CN" sz="2400" dirty="0">
                  <a:solidFill>
                    <a:srgbClr val="FF0000"/>
                  </a:solidFill>
                  <a:latin typeface="Arial" panose="020B0604020202020204"/>
                  <a:ea typeface="微软雅黑" panose="020B0503020204020204" pitchFamily="34" charset="-122"/>
                </a:rPr>
                <a:t>)</a:t>
              </a:r>
            </a:p>
            <a:p>
              <a:pPr lvl="0">
                <a:buClr>
                  <a:srgbClr val="ED7D31"/>
                </a:buClr>
              </a:pPr>
              <a:r>
                <a:rPr lang="zh-CN" altLang="en-US" dirty="0">
                  <a:solidFill>
                    <a:srgbClr val="ED7D31"/>
                  </a:solidFill>
                  <a:latin typeface="Times New Roman" panose="02020603050405020304" pitchFamily="18" charset="0"/>
                  <a:ea typeface="微软雅黑" panose="020B0503020204020204" pitchFamily="34" charset="-122"/>
                </a:rPr>
                <a:t>作用</a:t>
              </a:r>
              <a:r>
                <a:rPr lang="zh-CN" altLang="en-US" dirty="0">
                  <a:solidFill>
                    <a:sysClr val="windowText" lastClr="000000">
                      <a:lumMod val="75000"/>
                      <a:lumOff val="25000"/>
                    </a:sysClr>
                  </a:solidFill>
                  <a:latin typeface="Times New Roman" panose="02020603050405020304" pitchFamily="18" charset="0"/>
                  <a:ea typeface="微软雅黑" panose="020B0503020204020204" pitchFamily="34" charset="-122"/>
                </a:rPr>
                <a:t>：检查是否已抵达给定文件流的结尾</a:t>
              </a:r>
              <a:endParaRPr lang="en-US" altLang="zh-CN" dirty="0">
                <a:solidFill>
                  <a:sysClr val="windowText" lastClr="000000">
                    <a:lumMod val="75000"/>
                    <a:lumOff val="25000"/>
                  </a:sysClr>
                </a:solidFill>
                <a:latin typeface="Times New Roman" panose="02020603050405020304" pitchFamily="18" charset="0"/>
                <a:ea typeface="微软雅黑" panose="020B0503020204020204" pitchFamily="34" charset="-122"/>
              </a:endParaRPr>
            </a:p>
            <a:p>
              <a:pPr>
                <a:buClr>
                  <a:srgbClr val="ED7D31"/>
                </a:buClr>
              </a:pPr>
              <a:r>
                <a:rPr lang="zh-CN" altLang="en-US" dirty="0">
                  <a:solidFill>
                    <a:srgbClr val="ED7D31"/>
                  </a:solidFill>
                  <a:latin typeface="Times New Roman" panose="02020603050405020304" pitchFamily="18" charset="0"/>
                  <a:ea typeface="微软雅黑" panose="020B0503020204020204" pitchFamily="34" charset="-122"/>
                </a:rPr>
                <a:t>返回值</a:t>
              </a:r>
              <a:r>
                <a:rPr lang="zh-CN" altLang="en-US" dirty="0">
                  <a:solidFill>
                    <a:sysClr val="windowText" lastClr="000000">
                      <a:lumMod val="75000"/>
                      <a:lumOff val="25000"/>
                    </a:sysClr>
                  </a:solidFill>
                  <a:latin typeface="Times New Roman" panose="02020603050405020304" pitchFamily="18" charset="0"/>
                  <a:ea typeface="微软雅黑" panose="020B0503020204020204" pitchFamily="34" charset="-122"/>
                </a:rPr>
                <a:t>：出错则返回</a:t>
              </a:r>
              <a:r>
                <a:rPr lang="en-US" altLang="zh-CN" dirty="0">
                  <a:solidFill>
                    <a:sysClr val="windowText" lastClr="000000">
                      <a:lumMod val="75000"/>
                      <a:lumOff val="25000"/>
                    </a:sysClr>
                  </a:solidFill>
                  <a:latin typeface="Times New Roman" panose="02020603050405020304" pitchFamily="18" charset="0"/>
                  <a:ea typeface="微软雅黑" panose="020B0503020204020204" pitchFamily="34" charset="-122"/>
                </a:rPr>
                <a:t>-1L</a:t>
              </a:r>
              <a:r>
                <a:rPr lang="zh-CN" altLang="en-US" dirty="0">
                  <a:solidFill>
                    <a:sysClr val="windowText" lastClr="000000">
                      <a:lumMod val="75000"/>
                      <a:lumOff val="25000"/>
                    </a:sysClr>
                  </a:solidFill>
                  <a:latin typeface="Times New Roman" panose="02020603050405020304" pitchFamily="18" charset="0"/>
                  <a:ea typeface="微软雅黑" panose="020B0503020204020204" pitchFamily="34" charset="-122"/>
                </a:rPr>
                <a:t>，</a:t>
              </a:r>
              <a:r>
                <a:rPr lang="zh-CN" altLang="en-US" dirty="0">
                  <a:solidFill>
                    <a:srgbClr val="000000"/>
                  </a:solidFill>
                  <a:latin typeface="Times New Roman" panose="02020603050405020304" pitchFamily="18" charset="0"/>
                  <a:ea typeface="微软雅黑" panose="020B0503020204020204" pitchFamily="34" charset="-122"/>
                </a:rPr>
                <a:t>若</a:t>
              </a:r>
              <a:r>
                <a:rPr lang="zh-CN" altLang="en-US" dirty="0">
                  <a:solidFill>
                    <a:srgbClr val="FF0000"/>
                  </a:solidFill>
                  <a:latin typeface="Times New Roman" panose="02020603050405020304" pitchFamily="18" charset="0"/>
                  <a:ea typeface="微软雅黑" panose="020B0503020204020204" pitchFamily="34" charset="-122"/>
                </a:rPr>
                <a:t>最后一次读操作的内容</a:t>
              </a:r>
              <a:r>
                <a:rPr lang="zh-CN" altLang="en-US" dirty="0">
                  <a:solidFill>
                    <a:srgbClr val="000000"/>
                  </a:solidFill>
                  <a:latin typeface="Times New Roman" panose="02020603050405020304" pitchFamily="18" charset="0"/>
                  <a:ea typeface="微软雅黑" panose="020B0503020204020204" pitchFamily="34" charset="-122"/>
                </a:rPr>
                <a:t>已抵达文件尾</a:t>
              </a:r>
              <a:r>
                <a:rPr lang="en-US" altLang="zh-CN" dirty="0">
                  <a:solidFill>
                    <a:srgbClr val="000000"/>
                  </a:solidFill>
                  <a:latin typeface="Times New Roman" panose="02020603050405020304" pitchFamily="18" charset="0"/>
                  <a:ea typeface="微软雅黑" panose="020B0503020204020204" pitchFamily="34" charset="-122"/>
                </a:rPr>
                <a:t>(EOF)</a:t>
              </a:r>
              <a:r>
                <a:rPr lang="zh-CN" altLang="en-US" dirty="0">
                  <a:solidFill>
                    <a:srgbClr val="000000"/>
                  </a:solidFill>
                  <a:latin typeface="Times New Roman" panose="02020603050405020304" pitchFamily="18" charset="0"/>
                  <a:ea typeface="微软雅黑" panose="020B0503020204020204" pitchFamily="34" charset="-122"/>
                </a:rPr>
                <a:t>，则为非零值，否则为</a:t>
              </a:r>
              <a:r>
                <a:rPr lang="en-US" altLang="zh-CN" dirty="0">
                  <a:solidFill>
                    <a:srgbClr val="000000"/>
                  </a:solidFill>
                  <a:latin typeface="Times New Roman" panose="02020603050405020304" pitchFamily="18" charset="0"/>
                  <a:ea typeface="微软雅黑" panose="020B0503020204020204" pitchFamily="34" charset="-122"/>
                </a:rPr>
                <a:t>0</a:t>
              </a:r>
              <a:endParaRPr lang="en-US" altLang="zh-CN" dirty="0">
                <a:solidFill>
                  <a:sysClr val="windowText" lastClr="000000">
                    <a:lumMod val="75000"/>
                    <a:lumOff val="25000"/>
                  </a:sysClr>
                </a:solidFill>
                <a:latin typeface="Times New Roman" panose="02020603050405020304" pitchFamily="18" charset="0"/>
                <a:ea typeface="微软雅黑" panose="020B0503020204020204" pitchFamily="34" charset="-122"/>
              </a:endParaRPr>
            </a:p>
          </p:txBody>
        </p:sp>
        <p:sp>
          <p:nvSpPr>
            <p:cNvPr id="11" name="矩形 10">
              <a:extLst>
                <a:ext uri="{FF2B5EF4-FFF2-40B4-BE49-F238E27FC236}">
                  <a16:creationId xmlns:a16="http://schemas.microsoft.com/office/drawing/2014/main" id="{9E2AC4A5-29EA-43BF-94AD-CE1F63B16418}"/>
                </a:ext>
              </a:extLst>
            </p:cNvPr>
            <p:cNvSpPr/>
            <p:nvPr/>
          </p:nvSpPr>
          <p:spPr>
            <a:xfrm>
              <a:off x="3428870" y="5199270"/>
              <a:ext cx="1186673" cy="240430"/>
            </a:xfrm>
            <a:prstGeom prst="rect">
              <a:avLst/>
            </a:prstGeom>
            <a:solidFill>
              <a:srgbClr val="FFC000">
                <a:alpha val="32000"/>
              </a:srgbClr>
            </a:solidFill>
            <a:ln>
              <a:noFill/>
            </a:ln>
          </p:spPr>
          <p:txBody>
            <a:bodyPr rtlCol="0" anchor="ctr">
              <a:noAutofit/>
            </a:bodyPr>
            <a:lstStyle/>
            <a:p>
              <a:pPr eaLnBrk="1" fontAlgn="auto" hangingPunct="1">
                <a:spcBef>
                  <a:spcPts val="0"/>
                </a:spcBef>
                <a:spcAft>
                  <a:spcPts val="0"/>
                </a:spcAft>
                <a:defRPr/>
              </a:pPr>
              <a:endParaRPr kumimoji="1"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cxnSp>
          <p:nvCxnSpPr>
            <p:cNvPr id="12" name="直接连接符 11">
              <a:extLst>
                <a:ext uri="{FF2B5EF4-FFF2-40B4-BE49-F238E27FC236}">
                  <a16:creationId xmlns:a16="http://schemas.microsoft.com/office/drawing/2014/main" id="{D46F17F1-9EEA-40DE-B3C4-A94A56C91235}"/>
                </a:ext>
              </a:extLst>
            </p:cNvPr>
            <p:cNvCxnSpPr>
              <a:cxnSpLocks/>
            </p:cNvCxnSpPr>
            <p:nvPr/>
          </p:nvCxnSpPr>
          <p:spPr>
            <a:xfrm flipV="1">
              <a:off x="3691890" y="2908666"/>
              <a:ext cx="2999431" cy="2290604"/>
            </a:xfrm>
            <a:prstGeom prst="line">
              <a:avLst/>
            </a:prstGeom>
            <a:noFill/>
            <a:ln w="6350" cap="flat" cmpd="sng" algn="ctr">
              <a:solidFill>
                <a:srgbClr val="FF0000"/>
              </a:solidFill>
              <a:prstDash val="solid"/>
              <a:miter lim="800000"/>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ChangeArrowheads="1"/>
          </p:cNvSpPr>
          <p:nvPr/>
        </p:nvSpPr>
        <p:spPr bwMode="auto">
          <a:xfrm>
            <a:off x="600891" y="285751"/>
            <a:ext cx="967658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D32D17"/>
                </a:solidFill>
                <a:latin typeface="Times New Roman" panose="02020603050405020304" pitchFamily="18" charset="0"/>
                <a:ea typeface="华文新魏" panose="02010800040101010101" pitchFamily="2" charset="-122"/>
              </a:rPr>
              <a:t>文件读写函数（格式化读写）：</a:t>
            </a:r>
            <a:r>
              <a:rPr lang="en-US" altLang="zh-CN" sz="3600" b="1" dirty="0" err="1">
                <a:solidFill>
                  <a:srgbClr val="D32D17"/>
                </a:solidFill>
                <a:latin typeface="Times New Roman" panose="02020603050405020304" pitchFamily="18" charset="0"/>
                <a:ea typeface="华文新魏" panose="02010800040101010101" pitchFamily="2" charset="-122"/>
              </a:rPr>
              <a:t>fprintf</a:t>
            </a:r>
            <a:r>
              <a:rPr lang="zh-CN" altLang="en-US" sz="3600" b="1" dirty="0">
                <a:solidFill>
                  <a:srgbClr val="D32D17"/>
                </a:solidFill>
                <a:latin typeface="Times New Roman" panose="02020603050405020304" pitchFamily="18" charset="0"/>
                <a:ea typeface="华文新魏" panose="02010800040101010101" pitchFamily="2" charset="-122"/>
              </a:rPr>
              <a:t>和</a:t>
            </a:r>
            <a:r>
              <a:rPr lang="en-US" altLang="zh-CN" sz="3600" b="1" dirty="0" err="1">
                <a:solidFill>
                  <a:srgbClr val="D32D17"/>
                </a:solidFill>
                <a:latin typeface="Times New Roman" panose="02020603050405020304" pitchFamily="18" charset="0"/>
                <a:ea typeface="华文新魏" panose="02010800040101010101" pitchFamily="2" charset="-122"/>
              </a:rPr>
              <a:t>fscanf</a:t>
            </a:r>
            <a:endParaRPr lang="en-US" altLang="zh-CN" sz="3600" b="1" dirty="0">
              <a:solidFill>
                <a:srgbClr val="D32D17"/>
              </a:solidFill>
              <a:latin typeface="Times New Roman" panose="02020603050405020304" pitchFamily="18" charset="0"/>
              <a:ea typeface="华文新魏" panose="02010800040101010101" pitchFamily="2" charset="-122"/>
            </a:endParaRPr>
          </a:p>
        </p:txBody>
      </p:sp>
      <p:sp>
        <p:nvSpPr>
          <p:cNvPr id="10" name="矩形 9"/>
          <p:cNvSpPr/>
          <p:nvPr/>
        </p:nvSpPr>
        <p:spPr>
          <a:xfrm>
            <a:off x="1750953" y="1703526"/>
            <a:ext cx="8664159" cy="859203"/>
          </a:xfrm>
          <a:prstGeom prst="rect">
            <a:avLst/>
          </a:prstGeom>
          <a:solidFill>
            <a:srgbClr val="5B9BD5">
              <a:lumMod val="40000"/>
              <a:lumOff val="60000"/>
            </a:srgbClr>
          </a:solidFill>
          <a:ln>
            <a:solidFill>
              <a:srgbClr val="5B9BD5">
                <a:lumMod val="60000"/>
                <a:lumOff val="40000"/>
              </a:srgbClr>
            </a:solidFill>
          </a:ln>
        </p:spPr>
        <p:txBody>
          <a:bodyPr rtlCol="0" anchor="ctr">
            <a:noAutofit/>
          </a:bodyPr>
          <a:lstStyle/>
          <a:p>
            <a:pPr eaLnBrk="1" fontAlgn="auto" hangingPunct="1">
              <a:spcBef>
                <a:spcPts val="0"/>
              </a:spcBef>
              <a:spcAft>
                <a:spcPts val="0"/>
              </a:spcAft>
              <a:defRPr/>
            </a:pPr>
            <a:endParaRPr kumimoji="1"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1" name="Rectangle 3"/>
          <p:cNvSpPr>
            <a:spLocks noChangeArrowheads="1"/>
          </p:cNvSpPr>
          <p:nvPr/>
        </p:nvSpPr>
        <p:spPr bwMode="auto">
          <a:xfrm>
            <a:off x="1671638" y="1158876"/>
            <a:ext cx="8310562"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30000"/>
              </a:lnSpc>
              <a:spcBef>
                <a:spcPct val="20000"/>
              </a:spcBef>
              <a:buClr>
                <a:srgbClr val="954F72"/>
              </a:buClr>
              <a:buSzPct val="45000"/>
              <a:buFont typeface="Wingdings" panose="05000000000000000000" pitchFamily="2" charset="2"/>
              <a:buNone/>
            </a:pPr>
            <a:endParaRPr lang="zh-CN" altLang="en-US" sz="2000" b="1">
              <a:solidFill>
                <a:srgbClr val="41418C"/>
              </a:solidFill>
              <a:latin typeface="Times New Roman" panose="02020603050405020304" pitchFamily="18" charset="0"/>
            </a:endParaRPr>
          </a:p>
        </p:txBody>
      </p:sp>
      <p:sp>
        <p:nvSpPr>
          <p:cNvPr id="12" name="Rectangle 3"/>
          <p:cNvSpPr>
            <a:spLocks noChangeArrowheads="1"/>
          </p:cNvSpPr>
          <p:nvPr/>
        </p:nvSpPr>
        <p:spPr bwMode="auto">
          <a:xfrm>
            <a:off x="1862139" y="1693948"/>
            <a:ext cx="8466137" cy="191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lvl="1" eaLnBrk="1" hangingPunct="1">
              <a:lnSpc>
                <a:spcPct val="120000"/>
              </a:lnSpc>
              <a:spcBef>
                <a:spcPct val="20000"/>
              </a:spcBef>
              <a:buClr>
                <a:srgbClr val="954F72"/>
              </a:buClr>
              <a:buSzPct val="45000"/>
              <a:buFont typeface="Wingdings" panose="05000000000000000000" pitchFamily="2" charset="2"/>
              <a:buNone/>
              <a:defRPr/>
            </a:pPr>
            <a:r>
              <a:rPr lang="en-US" altLang="zh-CN" sz="2000" b="1" dirty="0">
                <a:solidFill>
                  <a:prstClr val="black"/>
                </a:solidFill>
                <a:latin typeface="Times New Roman" panose="02020603050405020304" pitchFamily="18" charset="0"/>
                <a:cs typeface="Times New Roman" panose="02020603050405020304" pitchFamily="18" charset="0"/>
              </a:rPr>
              <a:t>int  </a:t>
            </a:r>
            <a:r>
              <a:rPr lang="en-US" altLang="zh-CN" sz="2000" b="1" dirty="0" err="1">
                <a:solidFill>
                  <a:prstClr val="black"/>
                </a:solidFill>
                <a:latin typeface="Times New Roman" panose="02020603050405020304" pitchFamily="18" charset="0"/>
                <a:cs typeface="Times New Roman" panose="02020603050405020304" pitchFamily="18" charset="0"/>
              </a:rPr>
              <a:t>fprintf</a:t>
            </a:r>
            <a:r>
              <a:rPr lang="en-US" altLang="zh-CN" sz="2000" b="1" dirty="0">
                <a:solidFill>
                  <a:prstClr val="black"/>
                </a:solidFill>
                <a:latin typeface="Times New Roman" panose="02020603050405020304" pitchFamily="18" charset="0"/>
                <a:cs typeface="Times New Roman" panose="02020603050405020304" pitchFamily="18" charset="0"/>
              </a:rPr>
              <a:t>(</a:t>
            </a:r>
            <a:r>
              <a:rPr lang="en-US" altLang="zh-CN" sz="2000" b="1" dirty="0">
                <a:solidFill>
                  <a:srgbClr val="FF0000"/>
                </a:solidFill>
                <a:latin typeface="Times New Roman" panose="02020603050405020304" pitchFamily="18" charset="0"/>
                <a:cs typeface="Times New Roman" panose="02020603050405020304" pitchFamily="18" charset="0"/>
              </a:rPr>
              <a:t>FILE  *fp</a:t>
            </a:r>
            <a:r>
              <a:rPr lang="en-US" altLang="zh-CN" sz="2000" b="1" dirty="0">
                <a:solidFill>
                  <a:prstClr val="black"/>
                </a:solidFill>
                <a:latin typeface="Times New Roman" panose="02020603050405020304" pitchFamily="18" charset="0"/>
                <a:cs typeface="Times New Roman" panose="02020603050405020304" pitchFamily="18" charset="0"/>
              </a:rPr>
              <a:t>, const char  *format[,argument,…])</a:t>
            </a:r>
          </a:p>
          <a:p>
            <a:pPr lvl="1" eaLnBrk="1" hangingPunct="1">
              <a:lnSpc>
                <a:spcPct val="120000"/>
              </a:lnSpc>
              <a:spcBef>
                <a:spcPct val="20000"/>
              </a:spcBef>
              <a:buClr>
                <a:srgbClr val="954F72"/>
              </a:buClr>
              <a:buSzPct val="45000"/>
              <a:buFont typeface="Wingdings" panose="05000000000000000000" pitchFamily="2" charset="2"/>
              <a:buNone/>
              <a:defRPr/>
            </a:pPr>
            <a:r>
              <a:rPr lang="en-US" altLang="zh-CN" sz="2000" b="1" dirty="0">
                <a:solidFill>
                  <a:prstClr val="black"/>
                </a:solidFill>
                <a:latin typeface="Times New Roman" panose="02020603050405020304" pitchFamily="18" charset="0"/>
                <a:cs typeface="Times New Roman" panose="02020603050405020304" pitchFamily="18" charset="0"/>
              </a:rPr>
              <a:t>int  </a:t>
            </a:r>
            <a:r>
              <a:rPr lang="en-US" altLang="zh-CN" sz="2000" b="1" dirty="0" err="1">
                <a:solidFill>
                  <a:prstClr val="black"/>
                </a:solidFill>
                <a:latin typeface="Times New Roman" panose="02020603050405020304" pitchFamily="18" charset="0"/>
                <a:cs typeface="Times New Roman" panose="02020603050405020304" pitchFamily="18" charset="0"/>
              </a:rPr>
              <a:t>fscanf</a:t>
            </a:r>
            <a:r>
              <a:rPr lang="en-US" altLang="zh-CN" sz="2000" b="1" dirty="0">
                <a:solidFill>
                  <a:prstClr val="black"/>
                </a:solidFill>
                <a:latin typeface="Times New Roman" panose="02020603050405020304" pitchFamily="18" charset="0"/>
                <a:cs typeface="Times New Roman" panose="02020603050405020304" pitchFamily="18" charset="0"/>
              </a:rPr>
              <a:t>(</a:t>
            </a:r>
            <a:r>
              <a:rPr lang="en-US" altLang="zh-CN" sz="2000" b="1" dirty="0">
                <a:solidFill>
                  <a:srgbClr val="FF0000"/>
                </a:solidFill>
                <a:latin typeface="Times New Roman" panose="02020603050405020304" pitchFamily="18" charset="0"/>
                <a:cs typeface="Times New Roman" panose="02020603050405020304" pitchFamily="18" charset="0"/>
              </a:rPr>
              <a:t>FILE  *fp</a:t>
            </a:r>
            <a:r>
              <a:rPr lang="en-US" altLang="zh-CN" sz="2000" b="1" dirty="0">
                <a:solidFill>
                  <a:prstClr val="black"/>
                </a:solidFill>
                <a:latin typeface="Times New Roman" panose="02020603050405020304" pitchFamily="18" charset="0"/>
                <a:cs typeface="Times New Roman" panose="02020603050405020304" pitchFamily="18" charset="0"/>
              </a:rPr>
              <a:t>, const char  *format[,address,…])</a:t>
            </a:r>
          </a:p>
          <a:p>
            <a:pPr eaLnBrk="1" hangingPunct="1">
              <a:lnSpc>
                <a:spcPct val="150000"/>
              </a:lnSpc>
              <a:spcBef>
                <a:spcPct val="20000"/>
              </a:spcBef>
              <a:buClr>
                <a:srgbClr val="954F72"/>
              </a:buClr>
              <a:buSzPct val="60000"/>
              <a:buFont typeface="Wingdings" panose="05000000000000000000" pitchFamily="2" charset="2"/>
              <a:buChar char="l"/>
              <a:defRPr/>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作用：</a:t>
            </a:r>
            <a:r>
              <a:rPr lang="zh-CN" altLang="zh-CN" sz="200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按格式对文件进行</a:t>
            </a:r>
            <a:r>
              <a:rPr lang="en-US" altLang="zh-CN" sz="200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I/O</a:t>
            </a:r>
            <a:r>
              <a:rPr lang="zh-CN" altLang="zh-CN" sz="200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操作</a:t>
            </a:r>
            <a:endParaRPr lang="en-US" altLang="zh-CN" sz="200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20000"/>
              </a:spcBef>
              <a:buClr>
                <a:srgbClr val="954F72"/>
              </a:buClr>
              <a:buSzPct val="60000"/>
              <a:buFont typeface="Wingdings" panose="05000000000000000000" pitchFamily="2" charset="2"/>
              <a:buChar char="l"/>
              <a:defRPr/>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返回值：</a:t>
            </a:r>
            <a:r>
              <a:rPr lang="zh-CN" altLang="zh-CN" sz="200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成功</a:t>
            </a:r>
            <a:r>
              <a:rPr lang="zh-CN" altLang="en-US" sz="200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返回</a:t>
            </a:r>
            <a:r>
              <a:rPr lang="en-US" altLang="zh-CN" sz="200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I/O</a:t>
            </a:r>
            <a:r>
              <a:rPr lang="zh-CN" altLang="zh-CN" sz="200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的个数</a:t>
            </a:r>
            <a:r>
              <a:rPr lang="zh-CN" altLang="en-US" sz="200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出错或文件尾</a:t>
            </a:r>
            <a:r>
              <a:rPr lang="zh-CN" altLang="en-US" sz="200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返回</a:t>
            </a:r>
            <a:r>
              <a:rPr lang="en-US" altLang="zh-CN" sz="200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EOF</a:t>
            </a:r>
            <a:endPar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hangingPunct="1">
              <a:lnSpc>
                <a:spcPct val="110000"/>
              </a:lnSpc>
              <a:spcBef>
                <a:spcPct val="20000"/>
              </a:spcBef>
              <a:buClr>
                <a:srgbClr val="954F72"/>
              </a:buClr>
              <a:buSzPct val="60000"/>
              <a:defRPr/>
            </a:pPr>
            <a:endParaRPr lang="en-US" altLang="zh-CN" sz="2000" b="1" dirty="0">
              <a:solidFill>
                <a:srgbClr val="41418C"/>
              </a:solidFill>
              <a:latin typeface="Times New Roman" panose="02020603050405020304" pitchFamily="18" charset="0"/>
              <a:cs typeface="Times New Roman" panose="02020603050405020304" pitchFamily="18" charset="0"/>
            </a:endParaRPr>
          </a:p>
        </p:txBody>
      </p:sp>
      <p:sp>
        <p:nvSpPr>
          <p:cNvPr id="13" name="Rectangle 3"/>
          <p:cNvSpPr>
            <a:spLocks noChangeArrowheads="1"/>
          </p:cNvSpPr>
          <p:nvPr/>
        </p:nvSpPr>
        <p:spPr bwMode="auto">
          <a:xfrm>
            <a:off x="1862139" y="1066800"/>
            <a:ext cx="8673291"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zh-CN" altLang="en-US"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格式化</a:t>
            </a:r>
            <a:r>
              <a:rPr lang="en-US" altLang="zh-CN"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I/O: </a:t>
            </a:r>
            <a:r>
              <a:rPr lang="en-US" altLang="zh-CN" dirty="0" err="1">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fprintf</a:t>
            </a:r>
            <a:r>
              <a:rPr lang="zh-CN" altLang="en-US"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dirty="0" err="1">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fscanf</a:t>
            </a:r>
            <a:r>
              <a:rPr lang="en-US" altLang="zh-CN"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（注意与</a:t>
            </a:r>
            <a:r>
              <a:rPr lang="en-US" altLang="zh-CN" sz="2000" dirty="0" err="1">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printf</a:t>
            </a:r>
            <a:r>
              <a:rPr lang="zh-CN" altLang="en-US" sz="200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dirty="0" err="1">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scanf</a:t>
            </a:r>
            <a:r>
              <a:rPr lang="zh-CN" altLang="en-US" sz="200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的区别）</a:t>
            </a:r>
            <a:endParaRPr lang="en-US" altLang="zh-CN"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Text Box 4"/>
          <p:cNvSpPr txBox="1">
            <a:spLocks noChangeArrowheads="1"/>
          </p:cNvSpPr>
          <p:nvPr/>
        </p:nvSpPr>
        <p:spPr bwMode="auto">
          <a:xfrm>
            <a:off x="1741821" y="3773767"/>
            <a:ext cx="8673515" cy="1664175"/>
          </a:xfrm>
          <a:prstGeom prst="rect">
            <a:avLst/>
          </a:prstGeom>
          <a:solidFill>
            <a:srgbClr val="70AD47">
              <a:lumMod val="20000"/>
              <a:lumOff val="80000"/>
            </a:srgbClr>
          </a:solidFill>
          <a:ln w="19050">
            <a:solidFill>
              <a:srgbClr val="FF0000"/>
            </a:solidFill>
            <a:miter lim="800000"/>
          </a:ln>
        </p:spPr>
        <p:txBody>
          <a:bodyPr wrap="square" lIns="90000" tIns="46800" rIns="90000" bIns="46800" anchor="ctr">
            <a:spAutoFit/>
          </a:bodyPr>
          <a:lstStyle>
            <a:lvl1pPr>
              <a:defRPr sz="2000">
                <a:solidFill>
                  <a:schemeClr val="tx1"/>
                </a:solidFill>
                <a:latin typeface="Times New Roman" panose="02020603050405020304" pitchFamily="18" charset="0"/>
                <a:ea typeface="宋体" panose="02010600030101010101" pitchFamily="2" charset="-122"/>
              </a:defRPr>
            </a:lvl1pPr>
            <a:lvl2pPr marL="742950" indent="-285750">
              <a:defRPr sz="2000">
                <a:solidFill>
                  <a:schemeClr val="tx1"/>
                </a:solidFill>
                <a:latin typeface="Times New Roman" panose="02020603050405020304" pitchFamily="18" charset="0"/>
                <a:ea typeface="宋体" panose="02010600030101010101" pitchFamily="2" charset="-122"/>
              </a:defRPr>
            </a:lvl2pPr>
            <a:lvl3pPr marL="1143000" indent="-228600">
              <a:defRPr sz="2000">
                <a:solidFill>
                  <a:schemeClr val="tx1"/>
                </a:solidFill>
                <a:latin typeface="Times New Roman" panose="02020603050405020304" pitchFamily="18" charset="0"/>
                <a:ea typeface="宋体" panose="02010600030101010101" pitchFamily="2" charset="-122"/>
              </a:defRPr>
            </a:lvl3pPr>
            <a:lvl4pPr marL="1600200" indent="-228600">
              <a:defRPr sz="2000">
                <a:solidFill>
                  <a:schemeClr val="tx1"/>
                </a:solidFill>
                <a:latin typeface="Times New Roman" panose="02020603050405020304" pitchFamily="18" charset="0"/>
                <a:ea typeface="宋体" panose="02010600030101010101" pitchFamily="2" charset="-122"/>
              </a:defRPr>
            </a:lvl4pPr>
            <a:lvl5pPr marL="2057400" indent="-228600">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pPr eaLnBrk="1" fontAlgn="auto" hangingPunct="1">
              <a:lnSpc>
                <a:spcPct val="150000"/>
              </a:lnSpc>
              <a:spcBef>
                <a:spcPts val="0"/>
              </a:spcBef>
              <a:spcAft>
                <a:spcPts val="0"/>
              </a:spcAft>
              <a:defRPr/>
            </a:pPr>
            <a:r>
              <a:rPr kumimoji="1" lang="zh-CN" altLang="zh-CN" sz="2400" b="1"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例</a:t>
            </a:r>
          </a:p>
          <a:p>
            <a:pPr eaLnBrk="1" fontAlgn="auto" hangingPunct="1">
              <a:lnSpc>
                <a:spcPct val="150000"/>
              </a:lnSpc>
              <a:spcBef>
                <a:spcPts val="0"/>
              </a:spcBef>
              <a:spcAft>
                <a:spcPts val="0"/>
              </a:spcAft>
              <a:defRPr/>
            </a:pPr>
            <a:r>
              <a:rPr kumimoji="1" lang="en-US" altLang="zh-CN" b="1" kern="0" dirty="0">
                <a:solidFill>
                  <a:srgbClr val="41418C"/>
                </a:solidFill>
                <a:cs typeface="Times New Roman" panose="02020603050405020304" pitchFamily="18" charset="0"/>
              </a:rPr>
              <a:t>    </a:t>
            </a:r>
            <a:r>
              <a:rPr kumimoji="1" lang="en-US" altLang="zh-CN" b="1" kern="0" dirty="0" err="1">
                <a:solidFill>
                  <a:srgbClr val="41418C"/>
                </a:solidFill>
                <a:cs typeface="Times New Roman" panose="02020603050405020304" pitchFamily="18" charset="0"/>
              </a:rPr>
              <a:t>fprintf</a:t>
            </a:r>
            <a:r>
              <a:rPr kumimoji="1" lang="en-US" altLang="zh-CN" b="1" kern="0" dirty="0">
                <a:solidFill>
                  <a:srgbClr val="41418C"/>
                </a:solidFill>
                <a:cs typeface="Times New Roman" panose="02020603050405020304" pitchFamily="18" charset="0"/>
              </a:rPr>
              <a:t>(</a:t>
            </a:r>
            <a:r>
              <a:rPr kumimoji="1" lang="en-US" altLang="zh-CN" b="1" kern="0" dirty="0" err="1">
                <a:solidFill>
                  <a:srgbClr val="41418C"/>
                </a:solidFill>
                <a:cs typeface="Times New Roman" panose="02020603050405020304" pitchFamily="18" charset="0"/>
              </a:rPr>
              <a:t>fp</a:t>
            </a:r>
            <a:r>
              <a:rPr kumimoji="1" lang="en-US" altLang="zh-CN" b="1" kern="0" dirty="0">
                <a:solidFill>
                  <a:srgbClr val="41418C"/>
                </a:solidFill>
                <a:cs typeface="Times New Roman" panose="02020603050405020304" pitchFamily="18" charset="0"/>
              </a:rPr>
              <a:t>, "%d, %6.2f", </a:t>
            </a:r>
            <a:r>
              <a:rPr kumimoji="1" lang="en-US" altLang="zh-CN" b="1" kern="0" dirty="0" err="1">
                <a:solidFill>
                  <a:srgbClr val="41418C"/>
                </a:solidFill>
                <a:cs typeface="Times New Roman" panose="02020603050405020304" pitchFamily="18" charset="0"/>
              </a:rPr>
              <a:t>i</a:t>
            </a:r>
            <a:r>
              <a:rPr kumimoji="1" lang="en-US" altLang="zh-CN" b="1" kern="0" dirty="0">
                <a:solidFill>
                  <a:srgbClr val="41418C"/>
                </a:solidFill>
                <a:cs typeface="Times New Roman" panose="02020603050405020304" pitchFamily="18" charset="0"/>
              </a:rPr>
              <a:t>, t); // </a:t>
            </a:r>
            <a:r>
              <a:rPr kumimoji="1" lang="zh-CN" altLang="zh-CN"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将</a:t>
            </a:r>
            <a:r>
              <a:rPr kumimoji="1" lang="en-US" altLang="zh-CN" kern="0" dirty="0" err="1">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i</a:t>
            </a:r>
            <a:r>
              <a:rPr kumimoji="1" lang="zh-CN" altLang="zh-CN"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和</a:t>
            </a:r>
            <a:r>
              <a:rPr kumimoji="1" lang="en-US" altLang="zh-CN"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t</a:t>
            </a:r>
            <a:r>
              <a:rPr kumimoji="1" lang="zh-CN" altLang="zh-CN"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按%</a:t>
            </a:r>
            <a:r>
              <a:rPr kumimoji="1" lang="en-US" altLang="zh-CN"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d, %6.2f</a:t>
            </a:r>
            <a:r>
              <a:rPr kumimoji="1" lang="zh-CN" altLang="zh-CN"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格式输出到</a:t>
            </a:r>
            <a:r>
              <a:rPr kumimoji="1" lang="en-US" altLang="zh-CN"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fp</a:t>
            </a:r>
            <a:r>
              <a:rPr kumimoji="1" lang="zh-CN" altLang="zh-CN"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文件</a:t>
            </a:r>
          </a:p>
          <a:p>
            <a:pPr eaLnBrk="1" fontAlgn="auto" hangingPunct="1">
              <a:lnSpc>
                <a:spcPct val="150000"/>
              </a:lnSpc>
              <a:spcBef>
                <a:spcPts val="0"/>
              </a:spcBef>
              <a:spcAft>
                <a:spcPts val="0"/>
              </a:spcAft>
              <a:defRPr/>
            </a:pPr>
            <a:endParaRPr kumimoji="1" lang="zh-CN" altLang="zh-CN" sz="400" b="1" kern="0" dirty="0">
              <a:solidFill>
                <a:srgbClr val="41418C"/>
              </a:solidFill>
              <a:cs typeface="Times New Roman" panose="02020603050405020304" pitchFamily="18" charset="0"/>
            </a:endParaRPr>
          </a:p>
          <a:p>
            <a:pPr eaLnBrk="1" fontAlgn="auto" hangingPunct="1">
              <a:lnSpc>
                <a:spcPct val="150000"/>
              </a:lnSpc>
              <a:spcBef>
                <a:spcPts val="0"/>
              </a:spcBef>
              <a:spcAft>
                <a:spcPts val="0"/>
              </a:spcAft>
              <a:defRPr/>
            </a:pPr>
            <a:r>
              <a:rPr kumimoji="1" lang="de-DE" altLang="zh-CN" b="1" kern="0" dirty="0">
                <a:solidFill>
                  <a:srgbClr val="41418C"/>
                </a:solidFill>
                <a:cs typeface="Times New Roman" panose="02020603050405020304" pitchFamily="18" charset="0"/>
              </a:rPr>
              <a:t>    fscanf(fp, "%d, %f", &amp;i, &amp;t); </a:t>
            </a:r>
            <a:r>
              <a:rPr kumimoji="1" lang="en-US" altLang="zh-CN" b="1" kern="0" dirty="0">
                <a:solidFill>
                  <a:srgbClr val="41418C"/>
                </a:solidFill>
                <a:cs typeface="Times New Roman" panose="02020603050405020304" pitchFamily="18" charset="0"/>
              </a:rPr>
              <a:t>// </a:t>
            </a:r>
            <a:r>
              <a:rPr kumimoji="1" lang="zh-CN" altLang="zh-CN"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若文件中有3,</a:t>
            </a:r>
            <a:r>
              <a:rPr kumimoji="1" lang="en-US" altLang="zh-CN"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zh-CN"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4.5  ,</a:t>
            </a:r>
            <a:r>
              <a:rPr kumimoji="1" lang="en-US" altLang="zh-CN"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zh-CN"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则将3送入</a:t>
            </a:r>
            <a:r>
              <a:rPr kumimoji="1" lang="en-US" altLang="zh-CN" kern="0" dirty="0" err="1">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i</a:t>
            </a:r>
            <a:r>
              <a:rPr kumimoji="1" lang="en-US" altLang="zh-CN"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 4.5</a:t>
            </a:r>
            <a:r>
              <a:rPr kumimoji="1" lang="zh-CN" altLang="zh-CN"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送入</a:t>
            </a:r>
            <a:r>
              <a:rPr kumimoji="1" lang="en-US" altLang="zh-CN" b="1" kern="0" dirty="0">
                <a:solidFill>
                  <a:srgbClr val="41418C"/>
                </a:solidFill>
                <a:cs typeface="Times New Roman" panose="02020603050405020304" pitchFamily="18" charset="0"/>
              </a:rPr>
              <a:t>t</a:t>
            </a:r>
          </a:p>
        </p:txBody>
      </p:sp>
      <p:sp>
        <p:nvSpPr>
          <p:cNvPr id="9" name="文本框 8"/>
          <p:cNvSpPr txBox="1">
            <a:spLocks noChangeArrowheads="1"/>
          </p:cNvSpPr>
          <p:nvPr/>
        </p:nvSpPr>
        <p:spPr bwMode="auto">
          <a:xfrm>
            <a:off x="1750953" y="5699124"/>
            <a:ext cx="8673291" cy="400110"/>
          </a:xfrm>
          <a:prstGeom prst="rect">
            <a:avLst/>
          </a:prstGeom>
          <a:solidFill>
            <a:schemeClr val="accent2">
              <a:lumMod val="60000"/>
              <a:lumOff val="40000"/>
            </a:schemeClr>
          </a:solidFill>
          <a:ln>
            <a:noFill/>
          </a:ln>
        </p:spPr>
        <p:txBody>
          <a:bodyPr wrap="squar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en-US" altLang="zh-CN" sz="2000" b="1" kern="0" dirty="0" err="1">
                <a:solidFill>
                  <a:srgbClr val="41418C"/>
                </a:solidFill>
                <a:latin typeface="Times New Roman" panose="02020603050405020304" pitchFamily="18" charset="0"/>
                <a:cs typeface="Times New Roman" panose="02020603050405020304" pitchFamily="18" charset="0"/>
              </a:rPr>
              <a:t>fprintf</a:t>
            </a:r>
            <a:r>
              <a:rPr lang="en-US" altLang="zh-CN" sz="2000" b="1" kern="0" dirty="0">
                <a:solidFill>
                  <a:srgbClr val="41418C"/>
                </a:solidFill>
                <a:latin typeface="Times New Roman" panose="02020603050405020304" pitchFamily="18" charset="0"/>
                <a:cs typeface="Times New Roman" panose="02020603050405020304" pitchFamily="18" charset="0"/>
              </a:rPr>
              <a:t>(</a:t>
            </a:r>
            <a:r>
              <a:rPr lang="en-US" altLang="zh-CN" sz="2000" b="1" kern="0" dirty="0" err="1">
                <a:solidFill>
                  <a:srgbClr val="41418C"/>
                </a:solidFill>
                <a:latin typeface="Times New Roman" panose="02020603050405020304" pitchFamily="18" charset="0"/>
                <a:cs typeface="Times New Roman" panose="02020603050405020304" pitchFamily="18" charset="0"/>
              </a:rPr>
              <a:t>stdout</a:t>
            </a:r>
            <a:r>
              <a:rPr lang="en-US" altLang="zh-CN" sz="2000" b="1" kern="0" dirty="0">
                <a:solidFill>
                  <a:srgbClr val="41418C"/>
                </a:solidFill>
                <a:latin typeface="Times New Roman" panose="02020603050405020304" pitchFamily="18" charset="0"/>
                <a:cs typeface="Times New Roman" panose="02020603050405020304" pitchFamily="18" charset="0"/>
              </a:rPr>
              <a:t>, "%d, %6.2f", </a:t>
            </a:r>
            <a:r>
              <a:rPr lang="en-US" altLang="zh-CN" sz="2000" b="1" kern="0" dirty="0" err="1">
                <a:solidFill>
                  <a:srgbClr val="41418C"/>
                </a:solidFill>
                <a:latin typeface="Times New Roman" panose="02020603050405020304" pitchFamily="18" charset="0"/>
                <a:cs typeface="Times New Roman" panose="02020603050405020304" pitchFamily="18" charset="0"/>
              </a:rPr>
              <a:t>i</a:t>
            </a:r>
            <a:r>
              <a:rPr lang="en-US" altLang="zh-CN" sz="2000" b="1" kern="0" dirty="0">
                <a:solidFill>
                  <a:srgbClr val="41418C"/>
                </a:solidFill>
                <a:latin typeface="Times New Roman" panose="02020603050405020304" pitchFamily="18" charset="0"/>
                <a:cs typeface="Times New Roman" panose="02020603050405020304" pitchFamily="18" charset="0"/>
              </a:rPr>
              <a:t>, t) &lt;==&gt; </a:t>
            </a:r>
            <a:r>
              <a:rPr lang="en-US" altLang="zh-CN" sz="2000" b="1" kern="0" dirty="0" err="1">
                <a:solidFill>
                  <a:srgbClr val="41418C"/>
                </a:solidFill>
                <a:latin typeface="Times New Roman" panose="02020603050405020304" pitchFamily="18" charset="0"/>
                <a:cs typeface="Times New Roman" panose="02020603050405020304" pitchFamily="18" charset="0"/>
              </a:rPr>
              <a:t>printf</a:t>
            </a:r>
            <a:r>
              <a:rPr lang="en-US" altLang="zh-CN" sz="2000" b="1" kern="0" dirty="0">
                <a:solidFill>
                  <a:srgbClr val="41418C"/>
                </a:solidFill>
                <a:latin typeface="Times New Roman" panose="02020603050405020304" pitchFamily="18" charset="0"/>
                <a:cs typeface="Times New Roman" panose="02020603050405020304" pitchFamily="18" charset="0"/>
              </a:rPr>
              <a:t>("%d, %6.2f", </a:t>
            </a:r>
            <a:r>
              <a:rPr lang="en-US" altLang="zh-CN" sz="2000" b="1" kern="0" dirty="0" err="1">
                <a:solidFill>
                  <a:srgbClr val="41418C"/>
                </a:solidFill>
                <a:latin typeface="Times New Roman" panose="02020603050405020304" pitchFamily="18" charset="0"/>
                <a:cs typeface="Times New Roman" panose="02020603050405020304" pitchFamily="18" charset="0"/>
              </a:rPr>
              <a:t>i</a:t>
            </a:r>
            <a:r>
              <a:rPr lang="en-US" altLang="zh-CN" sz="2000" b="1" kern="0" dirty="0">
                <a:solidFill>
                  <a:srgbClr val="41418C"/>
                </a:solidFill>
                <a:latin typeface="Times New Roman" panose="02020603050405020304" pitchFamily="18" charset="0"/>
                <a:cs typeface="Times New Roman" panose="02020603050405020304" pitchFamily="18" charset="0"/>
              </a:rPr>
              <a:t>, t)</a:t>
            </a:r>
            <a:endParaRPr lang="zh-CN" altLang="en-US" sz="2000" b="1" dirty="0">
              <a:solidFill>
                <a:srgbClr val="44546A"/>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10B0242-A4C6-4132-BB83-2B6014DC1704}"/>
              </a:ext>
            </a:extLst>
          </p:cNvPr>
          <p:cNvSpPr/>
          <p:nvPr/>
        </p:nvSpPr>
        <p:spPr>
          <a:xfrm>
            <a:off x="592183" y="1809673"/>
            <a:ext cx="6096000" cy="4801314"/>
          </a:xfrm>
          <a:prstGeom prst="rect">
            <a:avLst/>
          </a:prstGeom>
          <a:solidFill>
            <a:schemeClr val="tx1"/>
          </a:solidFill>
        </p:spPr>
        <p:txBody>
          <a:bodyPr>
            <a:spAutoFit/>
          </a:bodyPr>
          <a:lstStyle/>
          <a:p>
            <a:r>
              <a:rPr lang="en-US" altLang="zh-CN" dirty="0">
                <a:solidFill>
                  <a:srgbClr val="C586C0"/>
                </a:solidFill>
                <a:latin typeface="Consolas" panose="020B0609020204030204" pitchFamily="49" charset="0"/>
              </a:rPr>
              <a:t>#define</a:t>
            </a:r>
            <a:r>
              <a:rPr lang="en-US" altLang="zh-CN" dirty="0">
                <a:solidFill>
                  <a:srgbClr val="569CD6"/>
                </a:solidFill>
                <a:latin typeface="Consolas" panose="020B0609020204030204" pitchFamily="49" charset="0"/>
              </a:rPr>
              <a:t> </a:t>
            </a:r>
            <a:r>
              <a:rPr lang="en-US" altLang="zh-CN" dirty="0" err="1">
                <a:solidFill>
                  <a:srgbClr val="569CD6"/>
                </a:solidFill>
                <a:latin typeface="Consolas" panose="020B0609020204030204" pitchFamily="49" charset="0"/>
              </a:rPr>
              <a:t>stu</a:t>
            </a:r>
            <a:r>
              <a:rPr lang="en-US" altLang="zh-CN" dirty="0">
                <a:solidFill>
                  <a:srgbClr val="569CD6"/>
                </a:solidFill>
                <a:latin typeface="Consolas" panose="020B0609020204030204" pitchFamily="49" charset="0"/>
              </a:rPr>
              <a:t> </a:t>
            </a:r>
            <a:r>
              <a:rPr lang="en-US" altLang="zh-CN" dirty="0">
                <a:solidFill>
                  <a:srgbClr val="B5CEA8"/>
                </a:solidFill>
                <a:latin typeface="Consolas" panose="020B0609020204030204" pitchFamily="49" charset="0"/>
              </a:rPr>
              <a:t>100</a:t>
            </a:r>
            <a:endParaRPr lang="en-US" altLang="zh-CN" dirty="0">
              <a:solidFill>
                <a:srgbClr val="D4D4D4"/>
              </a:solidFill>
              <a:latin typeface="Consolas" panose="020B0609020204030204" pitchFamily="49" charset="0"/>
            </a:endParaRPr>
          </a:p>
          <a:p>
            <a:r>
              <a:rPr lang="en-US" altLang="zh-CN" dirty="0">
                <a:solidFill>
                  <a:srgbClr val="C586C0"/>
                </a:solidFill>
                <a:latin typeface="Consolas" panose="020B0609020204030204" pitchFamily="49" charset="0"/>
              </a:rPr>
              <a:t>#define</a:t>
            </a:r>
            <a:r>
              <a:rPr lang="en-US" altLang="zh-CN" dirty="0">
                <a:solidFill>
                  <a:srgbClr val="569CD6"/>
                </a:solidFill>
                <a:latin typeface="Consolas" panose="020B0609020204030204" pitchFamily="49" charset="0"/>
              </a:rPr>
              <a:t> course </a:t>
            </a:r>
            <a:r>
              <a:rPr lang="en-US" altLang="zh-CN" dirty="0">
                <a:solidFill>
                  <a:srgbClr val="B5CEA8"/>
                </a:solidFill>
                <a:latin typeface="Consolas" panose="020B0609020204030204" pitchFamily="49" charset="0"/>
              </a:rPr>
              <a:t>10</a:t>
            </a:r>
            <a:endParaRPr lang="en-US" altLang="zh-CN" dirty="0">
              <a:solidFill>
                <a:srgbClr val="D4D4D4"/>
              </a:solidFill>
              <a:latin typeface="Consolas" panose="020B0609020204030204" pitchFamily="49" charset="0"/>
            </a:endParaRPr>
          </a:p>
          <a:p>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main</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 j, </a:t>
            </a:r>
            <a:r>
              <a:rPr lang="en-US" altLang="zh-CN" dirty="0">
                <a:solidFill>
                  <a:srgbClr val="9CDCFE"/>
                </a:solidFill>
                <a:latin typeface="Consolas" panose="020B0609020204030204" pitchFamily="49" charset="0"/>
              </a:rPr>
              <a:t>grade</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stu</a:t>
            </a:r>
            <a:r>
              <a:rPr lang="en-US" altLang="zh-CN" dirty="0">
                <a:solidFill>
                  <a:srgbClr val="D4D4D4"/>
                </a:solidFill>
                <a:latin typeface="Consolas" panose="020B0609020204030204" pitchFamily="49" charset="0"/>
              </a:rPr>
              <a:t>][course];</a:t>
            </a:r>
          </a:p>
          <a:p>
            <a:r>
              <a:rPr lang="en-US" altLang="zh-CN" dirty="0">
                <a:solidFill>
                  <a:srgbClr val="D4D4D4"/>
                </a:solidFill>
                <a:latin typeface="Consolas" panose="020B0609020204030204" pitchFamily="49" charset="0"/>
              </a:rPr>
              <a:t>    FILE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char</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ch</a:t>
            </a:r>
            <a:r>
              <a:rPr lang="en-US" altLang="zh-CN" dirty="0">
                <a:solidFill>
                  <a:srgbClr val="D4D4D4"/>
                </a:solidFill>
                <a:latin typeface="Consolas" panose="020B0609020204030204" pitchFamily="49" charset="0"/>
              </a:rPr>
              <a:t>,*filename=</a:t>
            </a:r>
            <a:r>
              <a:rPr lang="en-US" altLang="zh-CN" dirty="0">
                <a:solidFill>
                  <a:srgbClr val="CE9178"/>
                </a:solidFill>
                <a:latin typeface="Consolas" panose="020B0609020204030204" pitchFamily="49" charset="0"/>
              </a:rPr>
              <a:t>"a10-6data.txt"</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r>
              <a:rPr lang="en-US" altLang="zh-CN" dirty="0" err="1">
                <a:solidFill>
                  <a:srgbClr val="DCDCAA"/>
                </a:solidFill>
                <a:latin typeface="Consolas" panose="020B0609020204030204" pitchFamily="49" charset="0"/>
              </a:rPr>
              <a:t>fopen</a:t>
            </a:r>
            <a:r>
              <a:rPr lang="en-US" altLang="zh-CN" dirty="0">
                <a:solidFill>
                  <a:srgbClr val="D4D4D4"/>
                </a:solidFill>
                <a:latin typeface="Consolas" panose="020B0609020204030204" pitchFamily="49" charset="0"/>
              </a:rPr>
              <a:t>(filename, </a:t>
            </a:r>
            <a:r>
              <a:rPr lang="en-US" altLang="zh-CN" dirty="0">
                <a:solidFill>
                  <a:srgbClr val="CE9178"/>
                </a:solidFill>
                <a:latin typeface="Consolas" panose="020B0609020204030204" pitchFamily="49" charset="0"/>
              </a:rPr>
              <a:t>"r"</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NULL</a:t>
            </a:r>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printf</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"can not open file</a:t>
            </a:r>
            <a:r>
              <a:rPr lang="en-US" altLang="zh-CN" dirty="0">
                <a:solidFill>
                  <a:srgbClr val="D7BA7D"/>
                </a:solidFill>
                <a:latin typeface="Consolas" panose="020B0609020204030204" pitchFamily="49" charset="0"/>
              </a:rPr>
              <a:t>\n</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exit</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for</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&lt;</a:t>
            </a:r>
            <a:r>
              <a:rPr lang="en-US" altLang="zh-CN" dirty="0" err="1">
                <a:solidFill>
                  <a:srgbClr val="D4D4D4"/>
                </a:solidFill>
                <a:latin typeface="Consolas" panose="020B0609020204030204" pitchFamily="49" charset="0"/>
              </a:rPr>
              <a:t>stu</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for</a:t>
            </a:r>
            <a:r>
              <a:rPr lang="en-US" altLang="zh-CN" dirty="0">
                <a:solidFill>
                  <a:srgbClr val="D4D4D4"/>
                </a:solidFill>
                <a:latin typeface="Consolas" panose="020B0609020204030204" pitchFamily="49" charset="0"/>
              </a:rPr>
              <a:t>(j=</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 j&lt;course; </a:t>
            </a:r>
            <a:r>
              <a:rPr lang="en-US" altLang="zh-CN" dirty="0" err="1">
                <a:solidFill>
                  <a:srgbClr val="D4D4D4"/>
                </a:solidFill>
                <a:latin typeface="Consolas" panose="020B0609020204030204" pitchFamily="49" charset="0"/>
              </a:rPr>
              <a:t>j++</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fscanf</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a:t>
            </a:r>
            <a:r>
              <a:rPr lang="en-US" altLang="zh-CN" dirty="0">
                <a:solidFill>
                  <a:srgbClr val="CE9178"/>
                </a:solidFill>
                <a:latin typeface="Consolas" panose="020B0609020204030204" pitchFamily="49" charset="0"/>
              </a:rPr>
              <a:t>"%d"</a:t>
            </a:r>
            <a:r>
              <a:rPr lang="en-US" altLang="zh-CN" dirty="0">
                <a:solidFill>
                  <a:srgbClr val="D4D4D4"/>
                </a:solidFill>
                <a:latin typeface="Consolas" panose="020B0609020204030204" pitchFamily="49" charset="0"/>
              </a:rPr>
              <a:t>, &amp;</a:t>
            </a:r>
            <a:r>
              <a:rPr lang="en-US" altLang="zh-CN" dirty="0">
                <a:solidFill>
                  <a:srgbClr val="9CDCFE"/>
                </a:solidFill>
                <a:latin typeface="Consolas" panose="020B0609020204030204" pitchFamily="49" charset="0"/>
              </a:rPr>
              <a:t>grade</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][j]);</a:t>
            </a:r>
          </a:p>
          <a:p>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max</a:t>
            </a:r>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min</a:t>
            </a:r>
            <a:r>
              <a:rPr lang="en-US" altLang="zh-CN" dirty="0">
                <a:solidFill>
                  <a:srgbClr val="D4D4D4"/>
                </a:solidFill>
                <a:latin typeface="Consolas" panose="020B0609020204030204" pitchFamily="49" charset="0"/>
              </a:rPr>
              <a:t>();</a:t>
            </a:r>
            <a:r>
              <a:rPr lang="en-US" altLang="zh-CN" dirty="0">
                <a:solidFill>
                  <a:srgbClr val="6A9955"/>
                </a:solidFill>
                <a:latin typeface="Consolas" panose="020B0609020204030204" pitchFamily="49" charset="0"/>
              </a:rPr>
              <a:t>//</a:t>
            </a:r>
            <a:r>
              <a:rPr lang="zh-CN" altLang="en-US" dirty="0">
                <a:solidFill>
                  <a:srgbClr val="6A9955"/>
                </a:solidFill>
                <a:latin typeface="Consolas" panose="020B0609020204030204" pitchFamily="49" charset="0"/>
              </a:rPr>
              <a:t>子函数需要编写完后才能执行</a:t>
            </a:r>
            <a:endParaRPr lang="zh-CN" altLang="en-US" dirty="0">
              <a:solidFill>
                <a:srgbClr val="D4D4D4"/>
              </a:solidFill>
              <a:latin typeface="Consolas" panose="020B0609020204030204" pitchFamily="49" charset="0"/>
            </a:endParaRPr>
          </a:p>
          <a:p>
            <a:r>
              <a:rPr lang="zh-CN" altLang="en-US"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cou_grade_aver</a:t>
            </a:r>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stu_grade_aver</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a:t>
            </a:r>
            <a:endParaRPr lang="en-US" altLang="zh-CN" b="0" dirty="0">
              <a:solidFill>
                <a:srgbClr val="D4D4D4"/>
              </a:solidFill>
              <a:effectLst/>
              <a:latin typeface="Consolas" panose="020B0609020204030204" pitchFamily="49" charset="0"/>
            </a:endParaRPr>
          </a:p>
        </p:txBody>
      </p:sp>
      <p:sp>
        <p:nvSpPr>
          <p:cNvPr id="3" name="Rectangle 3"/>
          <p:cNvSpPr>
            <a:spLocks noChangeArrowheads="1"/>
          </p:cNvSpPr>
          <p:nvPr/>
        </p:nvSpPr>
        <p:spPr bwMode="auto">
          <a:xfrm>
            <a:off x="592183" y="240217"/>
            <a:ext cx="96678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3600" b="1" dirty="0">
                <a:solidFill>
                  <a:srgbClr val="D32D17"/>
                </a:solidFill>
                <a:latin typeface="Times New Roman" panose="02020603050405020304" pitchFamily="18" charset="0"/>
                <a:ea typeface="华文新魏" panose="02010800040101010101" pitchFamily="2" charset="-122"/>
              </a:rPr>
              <a:t>*</a:t>
            </a:r>
            <a:r>
              <a:rPr lang="zh-CN" altLang="en-US" sz="3600" b="1" dirty="0">
                <a:solidFill>
                  <a:srgbClr val="D32D17"/>
                </a:solidFill>
                <a:latin typeface="Times New Roman" panose="02020603050405020304" pitchFamily="18" charset="0"/>
                <a:ea typeface="华文新魏" panose="02010800040101010101" pitchFamily="2" charset="-122"/>
              </a:rPr>
              <a:t>范例：计算学生平均成绩</a:t>
            </a:r>
            <a:endParaRPr lang="en-US" altLang="zh-CN" sz="3600" b="1" dirty="0">
              <a:solidFill>
                <a:srgbClr val="D32D17"/>
              </a:solidFill>
              <a:latin typeface="Times New Roman" panose="02020603050405020304" pitchFamily="18" charset="0"/>
              <a:ea typeface="华文新魏" panose="02010800040101010101" pitchFamily="2" charset="-122"/>
            </a:endParaRPr>
          </a:p>
        </p:txBody>
      </p:sp>
      <p:sp>
        <p:nvSpPr>
          <p:cNvPr id="4" name="Rectangle 3"/>
          <p:cNvSpPr>
            <a:spLocks noChangeArrowheads="1"/>
          </p:cNvSpPr>
          <p:nvPr/>
        </p:nvSpPr>
        <p:spPr bwMode="auto">
          <a:xfrm>
            <a:off x="592182" y="823745"/>
            <a:ext cx="11162671"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nSpc>
                <a:spcPct val="125000"/>
              </a:lnSpc>
            </a:pPr>
            <a:r>
              <a:rPr lang="en-US" altLang="zh-CN"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10-5</a:t>
            </a:r>
            <a:r>
              <a:rPr lang="zh-CN" altLang="en-US"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solidFill>
                  <a:srgbClr val="105638"/>
                </a:solidFill>
                <a:latin typeface="微软雅黑" panose="020B0503020204020204" pitchFamily="34" charset="-122"/>
                <a:ea typeface="微软雅黑" panose="020B0503020204020204" pitchFamily="34" charset="-122"/>
              </a:rPr>
              <a:t>m×n</a:t>
            </a:r>
            <a:r>
              <a:rPr lang="zh-CN" altLang="en-US" dirty="0">
                <a:solidFill>
                  <a:srgbClr val="105638"/>
                </a:solidFill>
                <a:latin typeface="微软雅黑" panose="020B0503020204020204" pitchFamily="34" charset="-122"/>
                <a:ea typeface="微软雅黑" panose="020B0503020204020204" pitchFamily="34" charset="-122"/>
              </a:rPr>
              <a:t>的成绩表格（</a:t>
            </a:r>
            <a:r>
              <a:rPr lang="en-US" altLang="zh-CN" dirty="0">
                <a:solidFill>
                  <a:srgbClr val="105638"/>
                </a:solidFill>
                <a:latin typeface="微软雅黑" panose="020B0503020204020204" pitchFamily="34" charset="-122"/>
                <a:ea typeface="微软雅黑" panose="020B0503020204020204" pitchFamily="34" charset="-122"/>
              </a:rPr>
              <a:t>m</a:t>
            </a:r>
            <a:r>
              <a:rPr lang="zh-CN" altLang="en-US" dirty="0">
                <a:solidFill>
                  <a:srgbClr val="105638"/>
                </a:solidFill>
                <a:latin typeface="微软雅黑" panose="020B0503020204020204" pitchFamily="34" charset="-122"/>
                <a:ea typeface="微软雅黑" panose="020B0503020204020204" pitchFamily="34" charset="-122"/>
              </a:rPr>
              <a:t>个同学，</a:t>
            </a:r>
            <a:r>
              <a:rPr lang="en-US" altLang="zh-CN" dirty="0">
                <a:solidFill>
                  <a:srgbClr val="105638"/>
                </a:solidFill>
                <a:latin typeface="微软雅黑" panose="020B0503020204020204" pitchFamily="34" charset="-122"/>
                <a:ea typeface="微软雅黑" panose="020B0503020204020204" pitchFamily="34" charset="-122"/>
              </a:rPr>
              <a:t>n</a:t>
            </a:r>
            <a:r>
              <a:rPr lang="zh-CN" altLang="en-US" dirty="0">
                <a:solidFill>
                  <a:srgbClr val="105638"/>
                </a:solidFill>
                <a:latin typeface="微软雅黑" panose="020B0503020204020204" pitchFamily="34" charset="-122"/>
                <a:ea typeface="微软雅黑" panose="020B0503020204020204" pitchFamily="34" charset="-122"/>
              </a:rPr>
              <a:t>门课）以文本文件形式存放，求：</a:t>
            </a:r>
            <a:endParaRPr lang="en-US" altLang="zh-CN" dirty="0">
              <a:solidFill>
                <a:srgbClr val="105638"/>
              </a:solidFill>
              <a:latin typeface="微软雅黑" panose="020B0503020204020204" pitchFamily="34" charset="-122"/>
              <a:ea typeface="微软雅黑" panose="020B0503020204020204" pitchFamily="34" charset="-122"/>
            </a:endParaRPr>
          </a:p>
          <a:p>
            <a:pPr>
              <a:lnSpc>
                <a:spcPct val="125000"/>
              </a:lnSpc>
            </a:pPr>
            <a:r>
              <a:rPr lang="zh-CN" altLang="en-US" dirty="0">
                <a:solidFill>
                  <a:srgbClr val="105638"/>
                </a:solidFill>
                <a:latin typeface="微软雅黑" panose="020B0503020204020204" pitchFamily="34" charset="-122"/>
                <a:ea typeface="微软雅黑" panose="020B0503020204020204" pitchFamily="34" charset="-122"/>
              </a:rPr>
              <a:t>每门课的最高（低）成绩；每门课的平均成绩；每个同学的平均成绩。</a:t>
            </a:r>
            <a:endParaRPr lang="en-US" altLang="zh-CN" dirty="0">
              <a:solidFill>
                <a:srgbClr val="105638"/>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162131" y="5032594"/>
            <a:ext cx="8433153" cy="531813"/>
            <a:chOff x="351241" y="3151980"/>
            <a:chExt cx="8433153" cy="531813"/>
          </a:xfrm>
        </p:grpSpPr>
        <p:sp>
          <p:nvSpPr>
            <p:cNvPr id="7" name="矩形 6"/>
            <p:cNvSpPr/>
            <p:nvPr/>
          </p:nvSpPr>
          <p:spPr>
            <a:xfrm>
              <a:off x="351241" y="3240168"/>
              <a:ext cx="3933869" cy="355440"/>
            </a:xfrm>
            <a:prstGeom prst="rect">
              <a:avLst/>
            </a:prstGeom>
            <a:solidFill>
              <a:srgbClr val="FFC000">
                <a:alpha val="32000"/>
              </a:srgbClr>
            </a:solidFill>
            <a:ln>
              <a:noFill/>
            </a:ln>
          </p:spPr>
          <p:txBody>
            <a:bodyPr rtlCol="0" anchor="ctr">
              <a:noAutofit/>
            </a:bodyPr>
            <a:lstStyle/>
            <a:p>
              <a:pPr eaLnBrk="1" fontAlgn="auto" hangingPunct="1">
                <a:spcBef>
                  <a:spcPts val="0"/>
                </a:spcBef>
                <a:spcAft>
                  <a:spcPts val="0"/>
                </a:spcAft>
                <a:defRPr/>
              </a:pPr>
              <a:endParaRPr kumimoji="1"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076055" y="3151980"/>
              <a:ext cx="3708339" cy="531813"/>
            </a:xfrm>
            <a:prstGeom prst="rect">
              <a:avLst/>
            </a:prstGeom>
            <a:solidFill>
              <a:srgbClr val="70AD47">
                <a:lumMod val="40000"/>
                <a:lumOff val="60000"/>
              </a:srgbClr>
            </a:solidFill>
          </p:spPr>
          <p:txBody>
            <a:bodyPr wrap="square" rtlCol="0" anchor="ctr" anchorCtr="1">
              <a:noAutofit/>
            </a:bodyPr>
            <a:lstStyle/>
            <a:p>
              <a:pPr algn="just" eaLnBrk="1" fontAlgn="auto" hangingPunct="1">
                <a:spcBef>
                  <a:spcPts val="0"/>
                </a:spcBef>
                <a:spcAft>
                  <a:spcPts val="0"/>
                </a:spcAft>
                <a:defRPr/>
              </a:pPr>
              <a:r>
                <a:rPr kumimoji="1" lang="en-US" altLang="zh-CN" sz="1600" kern="0" dirty="0" err="1">
                  <a:solidFill>
                    <a:prstClr val="black"/>
                  </a:solidFill>
                  <a:latin typeface="微软雅黑" panose="020B0503020204020204" pitchFamily="34" charset="-122"/>
                  <a:ea typeface="微软雅黑" panose="020B0503020204020204" pitchFamily="34" charset="-122"/>
                </a:rPr>
                <a:t>fscanf</a:t>
              </a:r>
              <a:r>
                <a:rPr kumimoji="1" lang="en-US" altLang="zh-CN" sz="1600" kern="0" dirty="0">
                  <a:solidFill>
                    <a:prstClr val="black"/>
                  </a:solidFill>
                  <a:latin typeface="微软雅黑" panose="020B0503020204020204" pitchFamily="34" charset="-122"/>
                  <a:ea typeface="微软雅黑" panose="020B0503020204020204" pitchFamily="34" charset="-122"/>
                </a:rPr>
                <a:t>()</a:t>
              </a:r>
              <a:r>
                <a:rPr kumimoji="1" lang="zh-CN" altLang="en-US" sz="1600" kern="0" dirty="0">
                  <a:solidFill>
                    <a:prstClr val="black"/>
                  </a:solidFill>
                  <a:latin typeface="微软雅黑" panose="020B0503020204020204" pitchFamily="34" charset="-122"/>
                  <a:ea typeface="微软雅黑" panose="020B0503020204020204" pitchFamily="34" charset="-122"/>
                </a:rPr>
                <a:t>函数从文件中按格式读入数据</a:t>
              </a:r>
            </a:p>
          </p:txBody>
        </p:sp>
        <p:cxnSp>
          <p:nvCxnSpPr>
            <p:cNvPr id="9" name="直接连接符 8"/>
            <p:cNvCxnSpPr>
              <a:cxnSpLocks/>
              <a:stCxn id="7" idx="3"/>
              <a:endCxn id="8" idx="1"/>
            </p:cNvCxnSpPr>
            <p:nvPr/>
          </p:nvCxnSpPr>
          <p:spPr>
            <a:xfrm flipV="1">
              <a:off x="4285110" y="3417887"/>
              <a:ext cx="790945" cy="1"/>
            </a:xfrm>
            <a:prstGeom prst="line">
              <a:avLst/>
            </a:prstGeom>
            <a:noFill/>
            <a:ln w="6350" cap="flat" cmpd="sng" algn="ctr">
              <a:solidFill>
                <a:srgbClr val="4472C4"/>
              </a:solidFill>
              <a:prstDash val="solid"/>
              <a:miter lim="800000"/>
            </a:ln>
            <a:effectLst/>
          </p:spPr>
        </p:cxnSp>
      </p:grpSp>
      <p:sp>
        <p:nvSpPr>
          <p:cNvPr id="10" name="Text Box 4"/>
          <p:cNvSpPr txBox="1">
            <a:spLocks noChangeArrowheads="1"/>
          </p:cNvSpPr>
          <p:nvPr/>
        </p:nvSpPr>
        <p:spPr bwMode="auto">
          <a:xfrm>
            <a:off x="7133389" y="2355952"/>
            <a:ext cx="3595688" cy="2104872"/>
          </a:xfrm>
          <a:prstGeom prst="rect">
            <a:avLst/>
          </a:prstGeom>
          <a:solidFill>
            <a:sysClr val="window" lastClr="FFFFFF">
              <a:lumMod val="95000"/>
            </a:sysClr>
          </a:solidFill>
          <a:ln w="12700" cap="sq">
            <a:solidFill>
              <a:srgbClr val="FF9900"/>
            </a:solidFill>
            <a:miter lim="800000"/>
            <a:headEnd type="none" w="sm" len="sm"/>
            <a:tailEnd type="none" w="sm" len="sm"/>
          </a:ln>
        </p:spPr>
        <p:txBody>
          <a:bodyPr>
            <a:spAutoFit/>
          </a:bodyPr>
          <a:lstStyle/>
          <a:p>
            <a:pPr lvl="0">
              <a:lnSpc>
                <a:spcPct val="150000"/>
              </a:lnSpc>
              <a:defRPr/>
            </a:pPr>
            <a:r>
              <a:rPr kumimoji="1" lang="zh-CN" altLang="en-US" sz="180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本程序的数据不需要在源码中初始化，或运行时从键盘输入！这也体现了源码和数据分离的思想（软件应用中绝大多数应用场景都是这样的）。</a:t>
            </a:r>
            <a:endParaRPr kumimoji="1" lang="en-US" altLang="zh-CN" sz="180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199C42F-FE0B-4256-A862-EEC4FB278734}"/>
              </a:ext>
            </a:extLst>
          </p:cNvPr>
          <p:cNvSpPr/>
          <p:nvPr/>
        </p:nvSpPr>
        <p:spPr>
          <a:xfrm>
            <a:off x="722049" y="1496385"/>
            <a:ext cx="7164281" cy="4801314"/>
          </a:xfrm>
          <a:prstGeom prst="rect">
            <a:avLst/>
          </a:prstGeom>
          <a:solidFill>
            <a:schemeClr val="tx1"/>
          </a:solidFill>
        </p:spPr>
        <p:txBody>
          <a:bodyPr wrap="square">
            <a:spAutoFit/>
          </a:bodyPr>
          <a:lstStyle/>
          <a:p>
            <a:r>
              <a:rPr lang="en-US" altLang="zh-CN" dirty="0">
                <a:solidFill>
                  <a:srgbClr val="C586C0"/>
                </a:solidFill>
                <a:latin typeface="Consolas" panose="020B0609020204030204" pitchFamily="49" charset="0"/>
              </a:rPr>
              <a:t>#include</a:t>
            </a:r>
            <a:r>
              <a:rPr lang="en-US" altLang="zh-CN" dirty="0">
                <a:solidFill>
                  <a:srgbClr val="569CD6"/>
                </a:solidFill>
                <a:latin typeface="Consolas" panose="020B0609020204030204" pitchFamily="49" charset="0"/>
              </a:rPr>
              <a:t> </a:t>
            </a:r>
            <a:r>
              <a:rPr lang="en-US" altLang="zh-CN" dirty="0">
                <a:solidFill>
                  <a:srgbClr val="CE9178"/>
                </a:solidFill>
                <a:latin typeface="Consolas" panose="020B0609020204030204" pitchFamily="49" charset="0"/>
              </a:rPr>
              <a:t>&lt;</a:t>
            </a:r>
            <a:r>
              <a:rPr lang="en-US" altLang="zh-CN" dirty="0" err="1">
                <a:solidFill>
                  <a:srgbClr val="CE9178"/>
                </a:solidFill>
                <a:latin typeface="Consolas" panose="020B0609020204030204" pitchFamily="49" charset="0"/>
              </a:rPr>
              <a:t>stdio.h</a:t>
            </a:r>
            <a:r>
              <a:rPr lang="en-US" altLang="zh-CN" dirty="0">
                <a:solidFill>
                  <a:srgbClr val="CE9178"/>
                </a:solidFill>
                <a:latin typeface="Consolas" panose="020B0609020204030204" pitchFamily="49" charset="0"/>
              </a:rPr>
              <a:t>&gt;</a:t>
            </a:r>
            <a:endParaRPr lang="en-US" altLang="zh-CN" dirty="0">
              <a:solidFill>
                <a:srgbClr val="D4D4D4"/>
              </a:solidFill>
              <a:latin typeface="Consolas" panose="020B0609020204030204" pitchFamily="49" charset="0"/>
            </a:endParaRPr>
          </a:p>
          <a:p>
            <a:r>
              <a:rPr lang="en-US" altLang="zh-CN" dirty="0">
                <a:solidFill>
                  <a:srgbClr val="C586C0"/>
                </a:solidFill>
                <a:latin typeface="Consolas" panose="020B0609020204030204" pitchFamily="49" charset="0"/>
              </a:rPr>
              <a:t>#include</a:t>
            </a:r>
            <a:r>
              <a:rPr lang="en-US" altLang="zh-CN" dirty="0">
                <a:solidFill>
                  <a:srgbClr val="569CD6"/>
                </a:solidFill>
                <a:latin typeface="Consolas" panose="020B0609020204030204" pitchFamily="49" charset="0"/>
              </a:rPr>
              <a:t> </a:t>
            </a:r>
            <a:r>
              <a:rPr lang="en-US" altLang="zh-CN" dirty="0">
                <a:solidFill>
                  <a:srgbClr val="CE9178"/>
                </a:solidFill>
                <a:latin typeface="Consolas" panose="020B0609020204030204" pitchFamily="49" charset="0"/>
              </a:rPr>
              <a:t>&lt;</a:t>
            </a:r>
            <a:r>
              <a:rPr lang="en-US" altLang="zh-CN" dirty="0" err="1">
                <a:solidFill>
                  <a:srgbClr val="CE9178"/>
                </a:solidFill>
                <a:latin typeface="Consolas" panose="020B0609020204030204" pitchFamily="49" charset="0"/>
              </a:rPr>
              <a:t>stdlib.h</a:t>
            </a:r>
            <a:r>
              <a:rPr lang="en-US" altLang="zh-CN" dirty="0">
                <a:solidFill>
                  <a:srgbClr val="CE9178"/>
                </a:solidFill>
                <a:latin typeface="Consolas" panose="020B0609020204030204" pitchFamily="49" charset="0"/>
              </a:rPr>
              <a:t>&gt;</a:t>
            </a:r>
            <a:endParaRPr lang="en-US" altLang="zh-CN" dirty="0">
              <a:solidFill>
                <a:srgbClr val="D4D4D4"/>
              </a:solidFill>
              <a:latin typeface="Consolas" panose="020B0609020204030204" pitchFamily="49" charset="0"/>
            </a:endParaRPr>
          </a:p>
          <a:p>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main</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char</a:t>
            </a:r>
            <a:r>
              <a:rPr lang="en-US" altLang="zh-CN" dirty="0">
                <a:solidFill>
                  <a:srgbClr val="D4D4D4"/>
                </a:solidFill>
                <a:latin typeface="Consolas" panose="020B0609020204030204" pitchFamily="49" charset="0"/>
              </a:rPr>
              <a:t> </a:t>
            </a:r>
            <a:r>
              <a:rPr lang="en-US" altLang="zh-CN" dirty="0">
                <a:solidFill>
                  <a:srgbClr val="9CDCFE"/>
                </a:solidFill>
                <a:latin typeface="Consolas" panose="020B0609020204030204" pitchFamily="49" charset="0"/>
              </a:rPr>
              <a:t>s</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80</a:t>
            </a:r>
            <a:r>
              <a:rPr lang="en-US" altLang="zh-CN" dirty="0">
                <a:solidFill>
                  <a:srgbClr val="D4D4D4"/>
                </a:solidFill>
                <a:latin typeface="Consolas" panose="020B0609020204030204" pitchFamily="49" charset="0"/>
              </a:rPr>
              <a:t>], </a:t>
            </a:r>
            <a:r>
              <a:rPr lang="en-US" altLang="zh-CN" dirty="0">
                <a:solidFill>
                  <a:srgbClr val="9CDCFE"/>
                </a:solidFill>
                <a:latin typeface="Consolas" panose="020B0609020204030204" pitchFamily="49" charset="0"/>
              </a:rPr>
              <a:t>c</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80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a,b</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FILE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 </a:t>
            </a:r>
            <a:r>
              <a:rPr lang="en-US" altLang="zh-CN" dirty="0" err="1">
                <a:solidFill>
                  <a:srgbClr val="DCDCAA"/>
                </a:solidFill>
                <a:latin typeface="Consolas" panose="020B0609020204030204" pitchFamily="49" charset="0"/>
              </a:rPr>
              <a:t>fopen</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"test"</a:t>
            </a:r>
            <a:r>
              <a:rPr lang="en-US" altLang="zh-CN" dirty="0">
                <a:solidFill>
                  <a:srgbClr val="D4D4D4"/>
                </a:solidFill>
                <a:latin typeface="Consolas" panose="020B0609020204030204" pitchFamily="49" charset="0"/>
              </a:rPr>
              <a:t>, </a:t>
            </a:r>
            <a:r>
              <a:rPr lang="en-US" altLang="zh-CN" dirty="0">
                <a:solidFill>
                  <a:srgbClr val="CE9178"/>
                </a:solidFill>
                <a:latin typeface="Consolas" panose="020B0609020204030204" pitchFamily="49" charset="0"/>
              </a:rPr>
              <a:t>"w"</a:t>
            </a:r>
            <a:r>
              <a:rPr lang="en-US" altLang="zh-CN" dirty="0">
                <a:solidFill>
                  <a:srgbClr val="D4D4D4"/>
                </a:solidFill>
                <a:latin typeface="Consolas" panose="020B0609020204030204" pitchFamily="49" charset="0"/>
              </a:rPr>
              <a:t>)) == </a:t>
            </a:r>
            <a:r>
              <a:rPr lang="en-US" altLang="zh-CN" dirty="0">
                <a:solidFill>
                  <a:srgbClr val="569CD6"/>
                </a:solidFill>
                <a:latin typeface="Consolas" panose="020B0609020204030204" pitchFamily="49" charset="0"/>
              </a:rPr>
              <a:t>NULL</a:t>
            </a:r>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puts</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"can't open file"</a:t>
            </a:r>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exit</a:t>
            </a:r>
            <a:r>
              <a:rPr lang="en-US" altLang="zh-CN" dirty="0">
                <a:solidFill>
                  <a:srgbClr val="D4D4D4"/>
                </a:solidFill>
                <a:latin typeface="Consolas" panose="020B0609020204030204" pitchFamily="49" charset="0"/>
              </a:rPr>
              <a:t>(0) ;   }</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fscanf</a:t>
            </a:r>
            <a:r>
              <a:rPr lang="en-US" altLang="zh-CN" dirty="0">
                <a:solidFill>
                  <a:srgbClr val="D4D4D4"/>
                </a:solidFill>
                <a:latin typeface="Consolas" panose="020B0609020204030204" pitchFamily="49" charset="0"/>
              </a:rPr>
              <a:t>(stdin,</a:t>
            </a:r>
            <a:r>
              <a:rPr lang="en-US" altLang="zh-CN" dirty="0">
                <a:solidFill>
                  <a:srgbClr val="CE9178"/>
                </a:solidFill>
                <a:latin typeface="Consolas" panose="020B0609020204030204" pitchFamily="49" charset="0"/>
              </a:rPr>
              <a:t>"%</a:t>
            </a:r>
            <a:r>
              <a:rPr lang="en-US" altLang="zh-CN" dirty="0" err="1">
                <a:solidFill>
                  <a:srgbClr val="CE9178"/>
                </a:solidFill>
                <a:latin typeface="Consolas" panose="020B0609020204030204" pitchFamily="49" charset="0"/>
              </a:rPr>
              <a:t>s%d</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 s, &amp;a); </a:t>
            </a:r>
            <a:r>
              <a:rPr lang="en-US" altLang="zh-CN" dirty="0">
                <a:solidFill>
                  <a:srgbClr val="6A9955"/>
                </a:solidFill>
                <a:latin typeface="Consolas" panose="020B0609020204030204" pitchFamily="49" charset="0"/>
              </a:rPr>
              <a:t>/*read from keyboard*/</a:t>
            </a:r>
            <a:endParaRPr lang="en-US" altLang="zh-CN" dirty="0">
              <a:solidFill>
                <a:srgbClr val="D4D4D4"/>
              </a:solidFill>
              <a:latin typeface="Consolas" panose="020B0609020204030204" pitchFamily="49" charset="0"/>
            </a:endParaRP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fprintf</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a:t>
            </a:r>
            <a:r>
              <a:rPr lang="en-US" altLang="zh-CN" dirty="0">
                <a:solidFill>
                  <a:srgbClr val="CE9178"/>
                </a:solidFill>
                <a:latin typeface="Consolas" panose="020B0609020204030204" pitchFamily="49" charset="0"/>
              </a:rPr>
              <a:t>"%</a:t>
            </a:r>
            <a:r>
              <a:rPr lang="en-US" altLang="zh-CN" dirty="0" err="1">
                <a:solidFill>
                  <a:srgbClr val="CE9178"/>
                </a:solidFill>
                <a:latin typeface="Consolas" panose="020B0609020204030204" pitchFamily="49" charset="0"/>
              </a:rPr>
              <a:t>s%d</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 s, a); </a:t>
            </a:r>
            <a:r>
              <a:rPr lang="en-US" altLang="zh-CN" dirty="0">
                <a:solidFill>
                  <a:srgbClr val="6A9955"/>
                </a:solidFill>
                <a:latin typeface="Consolas" panose="020B0609020204030204" pitchFamily="49" charset="0"/>
              </a:rPr>
              <a:t>/*write to file*/</a:t>
            </a:r>
            <a:endParaRPr lang="en-US" altLang="zh-CN" dirty="0">
              <a:solidFill>
                <a:srgbClr val="D4D4D4"/>
              </a:solidFill>
              <a:latin typeface="Consolas" panose="020B0609020204030204" pitchFamily="49" charset="0"/>
            </a:endParaRP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fclose</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 </a:t>
            </a:r>
            <a:r>
              <a:rPr lang="en-US" altLang="zh-CN" dirty="0" err="1">
                <a:solidFill>
                  <a:srgbClr val="DCDCAA"/>
                </a:solidFill>
                <a:latin typeface="Consolas" panose="020B0609020204030204" pitchFamily="49" charset="0"/>
              </a:rPr>
              <a:t>fopen</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"test"</a:t>
            </a:r>
            <a:r>
              <a:rPr lang="en-US" altLang="zh-CN" dirty="0">
                <a:solidFill>
                  <a:srgbClr val="D4D4D4"/>
                </a:solidFill>
                <a:latin typeface="Consolas" panose="020B0609020204030204" pitchFamily="49" charset="0"/>
              </a:rPr>
              <a:t>, </a:t>
            </a:r>
            <a:r>
              <a:rPr lang="en-US" altLang="zh-CN" dirty="0">
                <a:solidFill>
                  <a:srgbClr val="CE9178"/>
                </a:solidFill>
                <a:latin typeface="Consolas" panose="020B0609020204030204" pitchFamily="49" charset="0"/>
              </a:rPr>
              <a:t>"r"</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NULL</a:t>
            </a:r>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puts</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"can't open file"</a:t>
            </a:r>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exit</a:t>
            </a:r>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fscanf</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a:t>
            </a:r>
            <a:r>
              <a:rPr lang="en-US" altLang="zh-CN" dirty="0">
                <a:solidFill>
                  <a:srgbClr val="CE9178"/>
                </a:solidFill>
                <a:latin typeface="Consolas" panose="020B0609020204030204" pitchFamily="49" charset="0"/>
              </a:rPr>
              <a:t>"%</a:t>
            </a:r>
            <a:r>
              <a:rPr lang="en-US" altLang="zh-CN" dirty="0" err="1">
                <a:solidFill>
                  <a:srgbClr val="CE9178"/>
                </a:solidFill>
                <a:latin typeface="Consolas" panose="020B0609020204030204" pitchFamily="49" charset="0"/>
              </a:rPr>
              <a:t>s%d</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 c, &amp;b); </a:t>
            </a:r>
            <a:r>
              <a:rPr lang="en-US" altLang="zh-CN" dirty="0">
                <a:solidFill>
                  <a:srgbClr val="6A9955"/>
                </a:solidFill>
                <a:latin typeface="Consolas" panose="020B0609020204030204" pitchFamily="49" charset="0"/>
              </a:rPr>
              <a:t>/*read from file*/</a:t>
            </a:r>
            <a:endParaRPr lang="en-US" altLang="zh-CN" dirty="0">
              <a:solidFill>
                <a:srgbClr val="D4D4D4"/>
              </a:solidFill>
              <a:latin typeface="Consolas" panose="020B0609020204030204" pitchFamily="49" charset="0"/>
            </a:endParaRP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fprintf</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stdout</a:t>
            </a:r>
            <a:r>
              <a:rPr lang="en-US" altLang="zh-CN" dirty="0">
                <a:solidFill>
                  <a:srgbClr val="D4D4D4"/>
                </a:solidFill>
                <a:latin typeface="Consolas" panose="020B0609020204030204" pitchFamily="49" charset="0"/>
              </a:rPr>
              <a:t>, </a:t>
            </a:r>
            <a:r>
              <a:rPr lang="en-US" altLang="zh-CN" dirty="0">
                <a:solidFill>
                  <a:srgbClr val="CE9178"/>
                </a:solidFill>
                <a:latin typeface="Consolas" panose="020B0609020204030204" pitchFamily="49" charset="0"/>
              </a:rPr>
              <a:t>"%s %d"</a:t>
            </a:r>
            <a:r>
              <a:rPr lang="en-US" altLang="zh-CN" dirty="0">
                <a:solidFill>
                  <a:srgbClr val="D4D4D4"/>
                </a:solidFill>
                <a:latin typeface="Consolas" panose="020B0609020204030204" pitchFamily="49" charset="0"/>
              </a:rPr>
              <a:t>, c, b); </a:t>
            </a:r>
            <a:r>
              <a:rPr lang="en-US" altLang="zh-CN" dirty="0">
                <a:solidFill>
                  <a:srgbClr val="6A9955"/>
                </a:solidFill>
                <a:latin typeface="Consolas" panose="020B0609020204030204" pitchFamily="49" charset="0"/>
              </a:rPr>
              <a:t>/*print to screen*/</a:t>
            </a:r>
            <a:endParaRPr lang="en-US" altLang="zh-CN" dirty="0">
              <a:solidFill>
                <a:srgbClr val="D4D4D4"/>
              </a:solidFill>
              <a:latin typeface="Consolas" panose="020B0609020204030204" pitchFamily="49" charset="0"/>
            </a:endParaRP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fclose</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endParaRPr lang="en-US" altLang="zh-CN" b="0" dirty="0">
              <a:solidFill>
                <a:srgbClr val="D4D4D4"/>
              </a:solidFill>
              <a:effectLst/>
              <a:latin typeface="Consolas" panose="020B0609020204030204" pitchFamily="49" charset="0"/>
            </a:endParaRPr>
          </a:p>
        </p:txBody>
      </p:sp>
      <p:sp>
        <p:nvSpPr>
          <p:cNvPr id="3" name="文本框 8"/>
          <p:cNvSpPr txBox="1">
            <a:spLocks noChangeArrowheads="1"/>
          </p:cNvSpPr>
          <p:nvPr/>
        </p:nvSpPr>
        <p:spPr bwMode="auto">
          <a:xfrm>
            <a:off x="621437" y="887483"/>
            <a:ext cx="100505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10-6</a:t>
            </a:r>
            <a:r>
              <a:rPr lang="zh-CN" altLang="en-US"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rgbClr val="105638"/>
                </a:solidFill>
                <a:latin typeface="微软雅黑" panose="020B0503020204020204" pitchFamily="34" charset="-122"/>
                <a:ea typeface="微软雅黑" panose="020B0503020204020204" pitchFamily="34" charset="-122"/>
              </a:rPr>
              <a:t>从键盘读入数据存入文件，从文件读取数据输出到屏幕。</a:t>
            </a:r>
          </a:p>
        </p:txBody>
      </p:sp>
      <p:grpSp>
        <p:nvGrpSpPr>
          <p:cNvPr id="5" name="组合 4"/>
          <p:cNvGrpSpPr/>
          <p:nvPr/>
        </p:nvGrpSpPr>
        <p:grpSpPr>
          <a:xfrm>
            <a:off x="1165772" y="3715691"/>
            <a:ext cx="10503714" cy="1960235"/>
            <a:chOff x="345218" y="3715888"/>
            <a:chExt cx="10503714" cy="1960235"/>
          </a:xfrm>
        </p:grpSpPr>
        <p:grpSp>
          <p:nvGrpSpPr>
            <p:cNvPr id="6" name="组合 5"/>
            <p:cNvGrpSpPr/>
            <p:nvPr/>
          </p:nvGrpSpPr>
          <p:grpSpPr>
            <a:xfrm>
              <a:off x="345218" y="3715888"/>
              <a:ext cx="10503714" cy="1960235"/>
              <a:chOff x="351240" y="3294852"/>
              <a:chExt cx="10503714" cy="1960235"/>
            </a:xfrm>
          </p:grpSpPr>
          <p:sp>
            <p:nvSpPr>
              <p:cNvPr id="8" name="矩形 7"/>
              <p:cNvSpPr/>
              <p:nvPr/>
            </p:nvSpPr>
            <p:spPr>
              <a:xfrm>
                <a:off x="351240" y="3294852"/>
                <a:ext cx="3658777" cy="586342"/>
              </a:xfrm>
              <a:prstGeom prst="rect">
                <a:avLst/>
              </a:prstGeom>
              <a:solidFill>
                <a:schemeClr val="accent2">
                  <a:alpha val="32000"/>
                </a:schemeClr>
              </a:solidFill>
              <a:ln>
                <a:noFill/>
              </a:ln>
            </p:spPr>
            <p:txBody>
              <a:bodyPr rtlCol="0" anchor="ctr">
                <a:noAutofit/>
              </a:bodyPr>
              <a:lstStyle/>
              <a:p>
                <a:pPr algn="l"/>
                <a:endParaRPr lang="zh-CN" altLang="en-US" sz="1600" dirty="0">
                  <a:solidFill>
                    <a:schemeClr val="tx1">
                      <a:lumMod val="65000"/>
                      <a:lumOff val="35000"/>
                    </a:schemeClr>
                  </a:solidFill>
                  <a:latin typeface="+mn-ea"/>
                  <a:ea typeface="+mn-ea"/>
                </a:endParaRPr>
              </a:p>
            </p:txBody>
          </p:sp>
          <p:sp>
            <p:nvSpPr>
              <p:cNvPr id="9" name="文本框 8"/>
              <p:cNvSpPr txBox="1"/>
              <p:nvPr/>
            </p:nvSpPr>
            <p:spPr>
              <a:xfrm>
                <a:off x="7382050" y="3476203"/>
                <a:ext cx="3472904" cy="1184364"/>
              </a:xfrm>
              <a:prstGeom prst="rect">
                <a:avLst/>
              </a:prstGeom>
              <a:solidFill>
                <a:schemeClr val="tx2"/>
              </a:solidFill>
            </p:spPr>
            <p:txBody>
              <a:bodyPr wrap="square" rtlCol="0" anchor="ctr" anchorCtr="1">
                <a:noAutofit/>
              </a:bodyPr>
              <a:lstStyle/>
              <a:p>
                <a:pPr marL="285750" indent="-285750" algn="just">
                  <a:buFont typeface="Wingdings" panose="05000000000000000000" pitchFamily="2" charset="2"/>
                  <a:buChar char="u"/>
                </a:pPr>
                <a:r>
                  <a:rPr lang="en-US" altLang="zh-CN" sz="1600" dirty="0" err="1">
                    <a:solidFill>
                      <a:schemeClr val="bg1"/>
                    </a:solidFill>
                    <a:latin typeface="微软雅黑" panose="020B0503020204020204" pitchFamily="34" charset="-122"/>
                    <a:ea typeface="微软雅黑" panose="020B0503020204020204" pitchFamily="34" charset="-122"/>
                  </a:rPr>
                  <a:t>fscanf</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函数从文件读入数据，从</a:t>
                </a:r>
                <a:r>
                  <a:rPr lang="en-US" altLang="zh-CN" sz="1600" dirty="0">
                    <a:solidFill>
                      <a:schemeClr val="bg1"/>
                    </a:solidFill>
                    <a:latin typeface="微软雅黑" panose="020B0503020204020204" pitchFamily="34" charset="-122"/>
                    <a:ea typeface="微软雅黑" panose="020B0503020204020204" pitchFamily="34" charset="-122"/>
                  </a:rPr>
                  <a:t>stdin</a:t>
                </a:r>
                <a:r>
                  <a:rPr lang="zh-CN" altLang="en-US" sz="1600" dirty="0">
                    <a:solidFill>
                      <a:schemeClr val="bg1"/>
                    </a:solidFill>
                    <a:latin typeface="微软雅黑" panose="020B0503020204020204" pitchFamily="34" charset="-122"/>
                    <a:ea typeface="微软雅黑" panose="020B0503020204020204" pitchFamily="34" charset="-122"/>
                  </a:rPr>
                  <a:t>文件读入时等同于</a:t>
                </a:r>
                <a:r>
                  <a:rPr lang="en-US" altLang="zh-CN" sz="1600" dirty="0" err="1">
                    <a:solidFill>
                      <a:schemeClr val="bg1"/>
                    </a:solidFill>
                    <a:latin typeface="微软雅黑" panose="020B0503020204020204" pitchFamily="34" charset="-122"/>
                    <a:ea typeface="微软雅黑" panose="020B0503020204020204" pitchFamily="34" charset="-122"/>
                  </a:rPr>
                  <a:t>scanf</a:t>
                </a:r>
                <a:r>
                  <a:rPr lang="en-US" altLang="zh-CN" sz="1600" dirty="0">
                    <a:solidFill>
                      <a:schemeClr val="bg1"/>
                    </a:solidFill>
                    <a:latin typeface="微软雅黑" panose="020B0503020204020204" pitchFamily="34" charset="-122"/>
                    <a:ea typeface="微软雅黑" panose="020B0503020204020204" pitchFamily="34" charset="-122"/>
                  </a:rPr>
                  <a:t>()</a:t>
                </a:r>
              </a:p>
              <a:p>
                <a:pPr marL="285750" indent="-285750" algn="just">
                  <a:buFont typeface="Wingdings" panose="05000000000000000000" pitchFamily="2" charset="2"/>
                  <a:buChar char="u"/>
                </a:pPr>
                <a:r>
                  <a:rPr lang="en-US" altLang="zh-CN" sz="1600" dirty="0" err="1">
                    <a:solidFill>
                      <a:schemeClr val="bg1"/>
                    </a:solidFill>
                    <a:latin typeface="微软雅黑" panose="020B0503020204020204" pitchFamily="34" charset="-122"/>
                    <a:ea typeface="微软雅黑" panose="020B0503020204020204" pitchFamily="34" charset="-122"/>
                  </a:rPr>
                  <a:t>fprintf</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函数将数据写入文件，写入</a:t>
                </a:r>
                <a:r>
                  <a:rPr lang="en-US" altLang="zh-CN" sz="1600" dirty="0" err="1">
                    <a:solidFill>
                      <a:schemeClr val="bg1"/>
                    </a:solidFill>
                    <a:latin typeface="微软雅黑" panose="020B0503020204020204" pitchFamily="34" charset="-122"/>
                    <a:ea typeface="微软雅黑" panose="020B0503020204020204" pitchFamily="34" charset="-122"/>
                  </a:rPr>
                  <a:t>stdout</a:t>
                </a:r>
                <a:r>
                  <a:rPr lang="zh-CN" altLang="en-US" sz="1600" dirty="0">
                    <a:solidFill>
                      <a:schemeClr val="bg1"/>
                    </a:solidFill>
                    <a:latin typeface="微软雅黑" panose="020B0503020204020204" pitchFamily="34" charset="-122"/>
                    <a:ea typeface="微软雅黑" panose="020B0503020204020204" pitchFamily="34" charset="-122"/>
                  </a:rPr>
                  <a:t>等同于</a:t>
                </a:r>
                <a:r>
                  <a:rPr lang="en-US" altLang="zh-CN" sz="1600" dirty="0" err="1">
                    <a:solidFill>
                      <a:schemeClr val="bg1"/>
                    </a:solidFill>
                    <a:latin typeface="微软雅黑" panose="020B0503020204020204" pitchFamily="34" charset="-122"/>
                    <a:ea typeface="微软雅黑" panose="020B0503020204020204" pitchFamily="34" charset="-122"/>
                  </a:rPr>
                  <a:t>printf</a:t>
                </a:r>
                <a:r>
                  <a:rPr lang="en-US" altLang="zh-CN" sz="1600" dirty="0">
                    <a:solidFill>
                      <a:schemeClr val="bg1"/>
                    </a:solidFill>
                    <a:latin typeface="微软雅黑" panose="020B0503020204020204" pitchFamily="34" charset="-122"/>
                    <a:ea typeface="微软雅黑" panose="020B0503020204020204" pitchFamily="34" charset="-122"/>
                  </a:rPr>
                  <a:t>()</a:t>
                </a:r>
                <a:endParaRPr lang="zh-CN" altLang="en-US" sz="16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a:cxnSpLocks/>
                <a:stCxn id="8" idx="3"/>
                <a:endCxn id="9" idx="1"/>
              </p:cNvCxnSpPr>
              <p:nvPr/>
            </p:nvCxnSpPr>
            <p:spPr>
              <a:xfrm>
                <a:off x="4010017" y="3588023"/>
                <a:ext cx="3372033" cy="480362"/>
              </a:xfrm>
              <a:prstGeom prst="line">
                <a:avLst/>
              </a:prstGeom>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51240" y="4668746"/>
                <a:ext cx="3771988" cy="586341"/>
              </a:xfrm>
              <a:prstGeom prst="rect">
                <a:avLst/>
              </a:prstGeom>
              <a:solidFill>
                <a:schemeClr val="accent2">
                  <a:alpha val="32000"/>
                </a:schemeClr>
              </a:solidFill>
              <a:ln>
                <a:noFill/>
              </a:ln>
            </p:spPr>
            <p:txBody>
              <a:bodyPr rtlCol="0" anchor="ctr">
                <a:noAutofit/>
              </a:bodyPr>
              <a:lstStyle/>
              <a:p>
                <a:pPr algn="l"/>
                <a:endParaRPr lang="zh-CN" altLang="en-US" sz="1600" dirty="0">
                  <a:solidFill>
                    <a:schemeClr val="tx1">
                      <a:lumMod val="65000"/>
                      <a:lumOff val="35000"/>
                    </a:schemeClr>
                  </a:solidFill>
                  <a:latin typeface="+mn-ea"/>
                  <a:ea typeface="+mn-ea"/>
                </a:endParaRPr>
              </a:p>
            </p:txBody>
          </p:sp>
        </p:grpSp>
        <p:cxnSp>
          <p:nvCxnSpPr>
            <p:cNvPr id="7" name="直接连接符 6"/>
            <p:cNvCxnSpPr>
              <a:cxnSpLocks/>
              <a:stCxn id="9" idx="1"/>
              <a:endCxn id="11" idx="3"/>
            </p:cNvCxnSpPr>
            <p:nvPr/>
          </p:nvCxnSpPr>
          <p:spPr>
            <a:xfrm flipH="1">
              <a:off x="4117206" y="4489421"/>
              <a:ext cx="3258822" cy="89353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tangle 3"/>
          <p:cNvSpPr>
            <a:spLocks noChangeArrowheads="1"/>
          </p:cNvSpPr>
          <p:nvPr/>
        </p:nvSpPr>
        <p:spPr bwMode="auto">
          <a:xfrm>
            <a:off x="621437" y="235894"/>
            <a:ext cx="9656039"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r>
              <a:rPr lang="en-US" altLang="zh-CN" sz="3600" b="1" dirty="0">
                <a:solidFill>
                  <a:srgbClr val="D32D17"/>
                </a:solidFill>
                <a:latin typeface="Times New Roman" panose="02020603050405020304" pitchFamily="18" charset="0"/>
                <a:ea typeface="华文新魏" panose="02010800040101010101" pitchFamily="2" charset="-122"/>
              </a:rPr>
              <a:t>*</a:t>
            </a:r>
            <a:r>
              <a:rPr lang="zh-CN" altLang="en-US" sz="3600" b="1" dirty="0">
                <a:solidFill>
                  <a:srgbClr val="D32D17"/>
                </a:solidFill>
                <a:latin typeface="Times New Roman" panose="02020603050405020304" pitchFamily="18" charset="0"/>
                <a:ea typeface="华文新魏" panose="02010800040101010101" pitchFamily="2" charset="-122"/>
              </a:rPr>
              <a:t>范例：写入文件再读取数据输出</a:t>
            </a:r>
            <a:endParaRPr lang="en-US" altLang="zh-CN" sz="3600" b="1" dirty="0">
              <a:solidFill>
                <a:srgbClr val="D32D17"/>
              </a:solidFill>
              <a:latin typeface="Times New Roman" panose="02020603050405020304" pitchFamily="18" charset="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ChangeArrowheads="1"/>
          </p:cNvSpPr>
          <p:nvPr/>
        </p:nvSpPr>
        <p:spPr bwMode="auto">
          <a:xfrm>
            <a:off x="600891" y="285751"/>
            <a:ext cx="967658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D32D17"/>
                </a:solidFill>
                <a:latin typeface="Times New Roman" panose="02020603050405020304" pitchFamily="18" charset="0"/>
                <a:ea typeface="华文新魏" panose="02010800040101010101" pitchFamily="2" charset="-122"/>
              </a:rPr>
              <a:t>文件读写函数（字符串）：</a:t>
            </a:r>
            <a:r>
              <a:rPr lang="en-US" altLang="zh-CN" sz="3600" b="1" dirty="0" err="1">
                <a:solidFill>
                  <a:srgbClr val="D32D17"/>
                </a:solidFill>
                <a:latin typeface="Times New Roman" panose="02020603050405020304" pitchFamily="18" charset="0"/>
                <a:ea typeface="华文新魏" panose="02010800040101010101" pitchFamily="2" charset="-122"/>
              </a:rPr>
              <a:t>fgets</a:t>
            </a:r>
            <a:r>
              <a:rPr lang="zh-CN" altLang="en-US" sz="3600" b="1" dirty="0">
                <a:solidFill>
                  <a:srgbClr val="D32D17"/>
                </a:solidFill>
                <a:latin typeface="Times New Roman" panose="02020603050405020304" pitchFamily="18" charset="0"/>
                <a:ea typeface="华文新魏" panose="02010800040101010101" pitchFamily="2" charset="-122"/>
              </a:rPr>
              <a:t>与</a:t>
            </a:r>
            <a:r>
              <a:rPr lang="en-US" altLang="zh-CN" sz="3600" b="1" dirty="0" err="1">
                <a:solidFill>
                  <a:srgbClr val="D32D17"/>
                </a:solidFill>
                <a:latin typeface="Times New Roman" panose="02020603050405020304" pitchFamily="18" charset="0"/>
                <a:ea typeface="华文新魏" panose="02010800040101010101" pitchFamily="2" charset="-122"/>
              </a:rPr>
              <a:t>fputs</a:t>
            </a:r>
            <a:endParaRPr lang="en-US" altLang="zh-CN" sz="3600" b="1" dirty="0">
              <a:solidFill>
                <a:srgbClr val="D32D17"/>
              </a:solidFill>
              <a:latin typeface="Times New Roman" panose="02020603050405020304" pitchFamily="18" charset="0"/>
              <a:ea typeface="华文新魏" panose="02010800040101010101" pitchFamily="2" charset="-122"/>
            </a:endParaRPr>
          </a:p>
        </p:txBody>
      </p:sp>
      <p:sp>
        <p:nvSpPr>
          <p:cNvPr id="12" name="Rectangle 3"/>
          <p:cNvSpPr>
            <a:spLocks noChangeArrowheads="1"/>
          </p:cNvSpPr>
          <p:nvPr/>
        </p:nvSpPr>
        <p:spPr bwMode="auto">
          <a:xfrm>
            <a:off x="1671638" y="1408006"/>
            <a:ext cx="8310562"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30000"/>
              </a:lnSpc>
              <a:spcBef>
                <a:spcPct val="20000"/>
              </a:spcBef>
              <a:buClr>
                <a:srgbClr val="954F72"/>
              </a:buClr>
              <a:buSzPct val="45000"/>
              <a:buFont typeface="Wingdings" panose="05000000000000000000" pitchFamily="2" charset="2"/>
              <a:buNone/>
            </a:pPr>
            <a:endParaRPr lang="zh-CN" altLang="en-US" sz="2000" b="1">
              <a:solidFill>
                <a:srgbClr val="41418C"/>
              </a:solidFill>
              <a:latin typeface="Times New Roman" panose="02020603050405020304" pitchFamily="18" charset="0"/>
            </a:endParaRPr>
          </a:p>
        </p:txBody>
      </p:sp>
      <p:sp>
        <p:nvSpPr>
          <p:cNvPr id="13" name="Rectangle 3"/>
          <p:cNvSpPr>
            <a:spLocks noChangeArrowheads="1"/>
          </p:cNvSpPr>
          <p:nvPr/>
        </p:nvSpPr>
        <p:spPr bwMode="auto">
          <a:xfrm>
            <a:off x="1862137" y="3984849"/>
            <a:ext cx="8464343" cy="241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342900" lvl="1" indent="-342900" eaLnBrk="1" fontAlgn="auto" hangingPunct="1">
              <a:lnSpc>
                <a:spcPct val="150000"/>
              </a:lnSpc>
              <a:spcBef>
                <a:spcPct val="20000"/>
              </a:spcBef>
              <a:spcAft>
                <a:spcPts val="0"/>
              </a:spcAft>
              <a:buClr>
                <a:srgbClr val="954F72"/>
              </a:buClr>
              <a:buSzPct val="60000"/>
              <a:buFont typeface="Wingdings" panose="05000000000000000000" pitchFamily="2" charset="2"/>
              <a:buChar char="l"/>
              <a:defRPr/>
            </a:pPr>
            <a:r>
              <a:rPr lang="zh-CN" altLang="en-US" sz="18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作用：</a:t>
            </a:r>
            <a:endParaRPr lang="en-US" altLang="zh-CN" sz="18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00050" lvl="2" indent="0" eaLnBrk="1" fontAlgn="auto" hangingPunct="1">
              <a:lnSpc>
                <a:spcPct val="150000"/>
              </a:lnSpc>
              <a:spcBef>
                <a:spcPct val="20000"/>
              </a:spcBef>
              <a:spcAft>
                <a:spcPts val="0"/>
              </a:spcAft>
              <a:buClr>
                <a:srgbClr val="954F72"/>
              </a:buClr>
              <a:buSzPct val="60000"/>
              <a:defRPr/>
            </a:pPr>
            <a:r>
              <a:rPr lang="en-US" altLang="zh-CN" sz="18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从</a:t>
            </a:r>
            <a:r>
              <a:rPr lang="en-US" altLang="zh-CN" sz="18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fp</a:t>
            </a:r>
            <a:r>
              <a:rPr lang="zh-CN" altLang="zh-CN" sz="18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指向的文件读/写一个字符串</a:t>
            </a:r>
            <a:endParaRPr lang="en-US"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endParaRPr>
          </a:p>
          <a:p>
            <a:pPr eaLnBrk="1" fontAlgn="auto" hangingPunct="1">
              <a:lnSpc>
                <a:spcPct val="150000"/>
              </a:lnSpc>
              <a:spcBef>
                <a:spcPct val="20000"/>
              </a:spcBef>
              <a:spcAft>
                <a:spcPts val="0"/>
              </a:spcAft>
              <a:buClr>
                <a:srgbClr val="954F72"/>
              </a:buClr>
              <a:buSzPct val="60000"/>
              <a:buFont typeface="Wingdings" panose="05000000000000000000" pitchFamily="2" charset="2"/>
              <a:buChar char="l"/>
              <a:defRPr/>
            </a:pPr>
            <a:r>
              <a:rPr lang="zh-CN" altLang="en-US" sz="18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返回值：</a:t>
            </a:r>
            <a:endParaRPr lang="en-US" altLang="zh-CN" sz="18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lvl="1" indent="0" eaLnBrk="1" fontAlgn="auto" hangingPunct="1">
              <a:lnSpc>
                <a:spcPct val="150000"/>
              </a:lnSpc>
              <a:spcBef>
                <a:spcPct val="20000"/>
              </a:spcBef>
              <a:spcAft>
                <a:spcPts val="0"/>
              </a:spcAft>
              <a:buClr>
                <a:srgbClr val="954F72"/>
              </a:buClr>
              <a:buSzPct val="60000"/>
              <a:defRPr/>
            </a:pPr>
            <a:r>
              <a:rPr lang="en-US"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0" dirty="0">
                <a:solidFill>
                  <a:srgbClr val="41418C"/>
                </a:solidFill>
                <a:latin typeface="微软雅黑" panose="020B0503020204020204" pitchFamily="34" charset="-122"/>
                <a:ea typeface="微软雅黑" panose="020B0503020204020204" pitchFamily="34" charset="-122"/>
              </a:rPr>
              <a:t> </a:t>
            </a:r>
            <a:r>
              <a:rPr lang="en-US" altLang="zh-CN" sz="1800" kern="0" dirty="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fgets</a:t>
            </a:r>
            <a:r>
              <a:rPr lang="zh-CN" altLang="zh-CN" sz="18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正常时返回读取字符串的首地址；出错或文件尾，返回</a:t>
            </a:r>
            <a:r>
              <a:rPr lang="en-US" altLang="zh-CN" sz="18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NULL</a:t>
            </a:r>
          </a:p>
          <a:p>
            <a:pPr marL="0" indent="0" eaLnBrk="1" fontAlgn="auto" hangingPunct="1">
              <a:lnSpc>
                <a:spcPct val="150000"/>
              </a:lnSpc>
              <a:spcBef>
                <a:spcPct val="20000"/>
              </a:spcBef>
              <a:spcAft>
                <a:spcPts val="0"/>
              </a:spcAft>
              <a:buClr>
                <a:srgbClr val="954F72"/>
              </a:buClr>
              <a:buSzPct val="60000"/>
              <a:defRPr/>
            </a:pPr>
            <a:r>
              <a:rPr lang="en-US" altLang="zh-CN" sz="18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0" dirty="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fputs</a:t>
            </a:r>
            <a:r>
              <a:rPr lang="zh-CN" altLang="zh-CN" sz="18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正常时返回写入的最后一个字符；出错为</a:t>
            </a:r>
            <a:r>
              <a:rPr lang="en-US" altLang="zh-CN" sz="18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EOF</a:t>
            </a:r>
            <a:endParaRPr lang="zh-CN" altLang="en-US" sz="18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fontAlgn="auto" hangingPunct="1">
              <a:lnSpc>
                <a:spcPct val="110000"/>
              </a:lnSpc>
              <a:spcBef>
                <a:spcPct val="20000"/>
              </a:spcBef>
              <a:spcAft>
                <a:spcPts val="0"/>
              </a:spcAft>
              <a:buClr>
                <a:srgbClr val="954F72"/>
              </a:buClr>
              <a:buSzPct val="60000"/>
              <a:defRPr/>
            </a:pPr>
            <a:endParaRPr lang="en-US"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Rectangle 3"/>
          <p:cNvSpPr>
            <a:spLocks noChangeArrowheads="1"/>
          </p:cNvSpPr>
          <p:nvPr/>
        </p:nvSpPr>
        <p:spPr bwMode="auto">
          <a:xfrm>
            <a:off x="1862139" y="1013834"/>
            <a:ext cx="846613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buFont typeface="Wingdings" panose="05000000000000000000" pitchFamily="2" charset="2"/>
              <a:buNone/>
            </a:pPr>
            <a:r>
              <a:rPr lang="zh-CN" altLang="en-US"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字符串</a:t>
            </a:r>
            <a:r>
              <a:rPr lang="en-US" altLang="zh-CN"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I/O:  </a:t>
            </a:r>
            <a:r>
              <a:rPr lang="en-US" altLang="zh-CN" dirty="0" err="1">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fgets</a:t>
            </a:r>
            <a:r>
              <a:rPr lang="zh-CN" altLang="en-US"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dirty="0" err="1">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fputs</a:t>
            </a:r>
            <a:endParaRPr lang="en-US" altLang="zh-CN" sz="200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Rectangle 4"/>
          <p:cNvSpPr>
            <a:spLocks noChangeArrowheads="1"/>
          </p:cNvSpPr>
          <p:nvPr/>
        </p:nvSpPr>
        <p:spPr bwMode="auto">
          <a:xfrm>
            <a:off x="1863933" y="2157070"/>
            <a:ext cx="8464343" cy="593725"/>
          </a:xfrm>
          <a:prstGeom prst="rect">
            <a:avLst/>
          </a:prstGeom>
          <a:solidFill>
            <a:sysClr val="window" lastClr="FFFFFF"/>
          </a:solidFill>
          <a:ln w="9525">
            <a:solidFill>
              <a:srgbClr val="FF9900"/>
            </a:solidFill>
            <a:miter lim="800000"/>
          </a:ln>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fontAlgn="auto" hangingPunct="1">
              <a:spcBef>
                <a:spcPts val="0"/>
              </a:spcBef>
              <a:spcAft>
                <a:spcPts val="0"/>
              </a:spcAft>
              <a:defRPr/>
            </a:pPr>
            <a:r>
              <a:rPr lang="en-US" altLang="zh-CN" sz="1800" kern="0" dirty="0" err="1">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fgets</a:t>
            </a:r>
            <a:r>
              <a:rPr lang="zh-CN"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从</a:t>
            </a:r>
            <a:r>
              <a:rPr lang="en-US" altLang="zh-CN" sz="1800" kern="0" dirty="0" err="1">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fp</a:t>
            </a:r>
            <a:r>
              <a:rPr lang="zh-CN"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所指文件读</a:t>
            </a:r>
            <a:r>
              <a:rPr lang="zh-CN" altLang="en-US"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最多</a:t>
            </a:r>
            <a:r>
              <a:rPr lang="en-US"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n-1</a:t>
            </a:r>
            <a:r>
              <a:rPr lang="zh-CN"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个字符送入</a:t>
            </a:r>
            <a:r>
              <a:rPr lang="en-US"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s</a:t>
            </a:r>
            <a:r>
              <a:rPr lang="zh-CN"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指向的内存区，并在最后加一个</a:t>
            </a:r>
            <a:r>
              <a:rPr lang="en-US"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若读入</a:t>
            </a:r>
            <a:r>
              <a:rPr lang="en-US"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n-1</a:t>
            </a:r>
            <a:r>
              <a:rPr lang="zh-CN"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个字符前遇换行符或文件尾（</a:t>
            </a:r>
            <a:r>
              <a:rPr lang="en-US"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EOF</a:t>
            </a:r>
            <a:r>
              <a:rPr lang="zh-CN"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）即</a:t>
            </a:r>
            <a:r>
              <a:rPr lang="zh-CN" altLang="en-US"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提前</a:t>
            </a:r>
            <a:r>
              <a:rPr lang="zh-CN"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结束</a:t>
            </a:r>
            <a:r>
              <a:rPr lang="zh-CN" altLang="en-US"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读入）</a:t>
            </a:r>
            <a:endParaRPr lang="en-US"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endParaRPr>
          </a:p>
          <a:p>
            <a:pPr eaLnBrk="1" fontAlgn="auto" hangingPunct="1">
              <a:spcBef>
                <a:spcPts val="0"/>
              </a:spcBef>
              <a:spcAft>
                <a:spcPts val="0"/>
              </a:spcAft>
              <a:defRPr/>
            </a:pPr>
            <a:endParaRPr lang="en-US" altLang="zh-CN" sz="18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Rectangle 4"/>
          <p:cNvSpPr>
            <a:spLocks noChangeArrowheads="1"/>
          </p:cNvSpPr>
          <p:nvPr/>
        </p:nvSpPr>
        <p:spPr bwMode="auto">
          <a:xfrm>
            <a:off x="1862137" y="3566448"/>
            <a:ext cx="8466138" cy="442913"/>
          </a:xfrm>
          <a:prstGeom prst="rect">
            <a:avLst/>
          </a:prstGeom>
          <a:solidFill>
            <a:sysClr val="window" lastClr="FFFFFF"/>
          </a:solidFill>
          <a:ln w="9525">
            <a:solidFill>
              <a:srgbClr val="FF9900"/>
            </a:solidFill>
            <a:miter lim="800000"/>
          </a:ln>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fontAlgn="auto" hangingPunct="1">
              <a:spcBef>
                <a:spcPts val="0"/>
              </a:spcBef>
              <a:spcAft>
                <a:spcPts val="0"/>
              </a:spcAft>
              <a:defRPr/>
            </a:pPr>
            <a:r>
              <a:rPr lang="en-US" altLang="zh-CN" sz="1800" kern="0" dirty="0" err="1">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fputs</a:t>
            </a:r>
            <a:r>
              <a:rPr lang="zh-CN"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把</a:t>
            </a:r>
            <a:r>
              <a:rPr lang="en-US"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s</a:t>
            </a:r>
            <a:r>
              <a:rPr lang="zh-CN"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指向的字符串写入</a:t>
            </a:r>
            <a:r>
              <a:rPr lang="en-US" altLang="zh-CN" sz="1800" kern="0" dirty="0" err="1">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fp</a:t>
            </a:r>
            <a:r>
              <a:rPr lang="zh-CN" altLang="zh-CN" sz="1800" kern="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指向的文件</a:t>
            </a:r>
          </a:p>
        </p:txBody>
      </p:sp>
      <p:sp>
        <p:nvSpPr>
          <p:cNvPr id="17" name="Rectangle 3"/>
          <p:cNvSpPr>
            <a:spLocks noChangeArrowheads="1"/>
          </p:cNvSpPr>
          <p:nvPr/>
        </p:nvSpPr>
        <p:spPr bwMode="auto">
          <a:xfrm>
            <a:off x="1862138" y="1579455"/>
            <a:ext cx="8466137" cy="410691"/>
          </a:xfrm>
          <a:prstGeom prst="rect">
            <a:avLst/>
          </a:prstGeom>
          <a:solidFill>
            <a:srgbClr val="5B9BD5">
              <a:lumMod val="40000"/>
              <a:lumOff val="60000"/>
            </a:srgbClr>
          </a:solidFill>
          <a:ln>
            <a:noFill/>
          </a:ln>
        </p:spPr>
        <p:txBody>
          <a:bodyPr/>
          <a:lstStyle>
            <a:lvl1pPr marL="342900" indent="-342900">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lvl="1" eaLnBrk="1" fontAlgn="auto" hangingPunct="1">
              <a:lnSpc>
                <a:spcPct val="110000"/>
              </a:lnSpc>
              <a:spcBef>
                <a:spcPct val="20000"/>
              </a:spcBef>
              <a:spcAft>
                <a:spcPts val="0"/>
              </a:spcAft>
              <a:buClr>
                <a:srgbClr val="954F72"/>
              </a:buClr>
              <a:buSzPct val="45000"/>
              <a:defRPr/>
            </a:pPr>
            <a:r>
              <a:rPr lang="en-US" altLang="zh-CN" sz="1800" b="1" kern="0" dirty="0">
                <a:solidFill>
                  <a:srgbClr val="41418C"/>
                </a:solidFill>
                <a:latin typeface="Times New Roman" panose="02020603050405020304" pitchFamily="18" charset="0"/>
                <a:cs typeface="Times New Roman" panose="02020603050405020304" pitchFamily="18" charset="0"/>
              </a:rPr>
              <a:t>char  *</a:t>
            </a:r>
            <a:r>
              <a:rPr lang="en-US" altLang="zh-CN" sz="1800" b="1" kern="0" dirty="0" err="1">
                <a:solidFill>
                  <a:srgbClr val="41418C"/>
                </a:solidFill>
                <a:latin typeface="Times New Roman" panose="02020603050405020304" pitchFamily="18" charset="0"/>
                <a:cs typeface="Times New Roman" panose="02020603050405020304" pitchFamily="18" charset="0"/>
              </a:rPr>
              <a:t>fgets</a:t>
            </a:r>
            <a:r>
              <a:rPr lang="en-US" altLang="zh-CN" sz="1800" b="1" kern="0" dirty="0">
                <a:solidFill>
                  <a:srgbClr val="41418C"/>
                </a:solidFill>
                <a:latin typeface="Times New Roman" panose="02020603050405020304" pitchFamily="18" charset="0"/>
                <a:cs typeface="Times New Roman" panose="02020603050405020304" pitchFamily="18" charset="0"/>
              </a:rPr>
              <a:t>(char  *s, int n, FILE  *</a:t>
            </a:r>
            <a:r>
              <a:rPr lang="en-US" altLang="zh-CN" sz="1800" b="1" kern="0" dirty="0" err="1">
                <a:solidFill>
                  <a:srgbClr val="41418C"/>
                </a:solidFill>
                <a:latin typeface="Times New Roman" panose="02020603050405020304" pitchFamily="18" charset="0"/>
                <a:cs typeface="Times New Roman" panose="02020603050405020304" pitchFamily="18" charset="0"/>
              </a:rPr>
              <a:t>fp</a:t>
            </a:r>
            <a:r>
              <a:rPr lang="en-US" altLang="zh-CN" sz="1800" b="1" kern="0" dirty="0">
                <a:solidFill>
                  <a:srgbClr val="41418C"/>
                </a:solidFill>
                <a:latin typeface="Times New Roman" panose="02020603050405020304" pitchFamily="18" charset="0"/>
                <a:cs typeface="Times New Roman" panose="02020603050405020304" pitchFamily="18" charset="0"/>
              </a:rPr>
              <a:t>)</a:t>
            </a:r>
          </a:p>
          <a:p>
            <a:pPr lvl="1" eaLnBrk="1" fontAlgn="auto" hangingPunct="1">
              <a:lnSpc>
                <a:spcPct val="110000"/>
              </a:lnSpc>
              <a:spcBef>
                <a:spcPct val="20000"/>
              </a:spcBef>
              <a:spcAft>
                <a:spcPts val="0"/>
              </a:spcAft>
              <a:buClr>
                <a:srgbClr val="954F72"/>
              </a:buClr>
              <a:buSzPct val="45000"/>
              <a:defRPr/>
            </a:pPr>
            <a:endParaRPr lang="en-US" altLang="zh-CN" sz="1800" b="1" kern="0" dirty="0">
              <a:solidFill>
                <a:srgbClr val="41418C"/>
              </a:solidFill>
              <a:latin typeface="Times New Roman" panose="02020603050405020304" pitchFamily="18" charset="0"/>
              <a:cs typeface="Times New Roman" panose="02020603050405020304" pitchFamily="18" charset="0"/>
            </a:endParaRPr>
          </a:p>
        </p:txBody>
      </p:sp>
      <p:sp>
        <p:nvSpPr>
          <p:cNvPr id="18" name="Rectangle 3"/>
          <p:cNvSpPr>
            <a:spLocks noChangeArrowheads="1"/>
          </p:cNvSpPr>
          <p:nvPr/>
        </p:nvSpPr>
        <p:spPr bwMode="auto">
          <a:xfrm>
            <a:off x="1862138" y="3027255"/>
            <a:ext cx="8466136" cy="368300"/>
          </a:xfrm>
          <a:prstGeom prst="rect">
            <a:avLst/>
          </a:prstGeom>
          <a:solidFill>
            <a:srgbClr val="5B9BD5">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lvl="1" eaLnBrk="1" fontAlgn="auto" hangingPunct="1">
              <a:lnSpc>
                <a:spcPct val="110000"/>
              </a:lnSpc>
              <a:spcBef>
                <a:spcPct val="20000"/>
              </a:spcBef>
              <a:spcAft>
                <a:spcPts val="0"/>
              </a:spcAft>
              <a:buClr>
                <a:srgbClr val="954F72"/>
              </a:buClr>
              <a:buSzPct val="45000"/>
              <a:defRPr/>
            </a:pPr>
            <a:r>
              <a:rPr lang="en-US" altLang="zh-CN" sz="1800" b="1" kern="0" dirty="0">
                <a:solidFill>
                  <a:srgbClr val="41418C"/>
                </a:solidFill>
                <a:latin typeface="Times New Roman" panose="02020603050405020304" pitchFamily="18" charset="0"/>
                <a:cs typeface="Times New Roman" panose="02020603050405020304" pitchFamily="18" charset="0"/>
              </a:rPr>
              <a:t>int   </a:t>
            </a:r>
            <a:r>
              <a:rPr lang="en-US" altLang="zh-CN" sz="1800" b="1" kern="0" dirty="0" err="1">
                <a:solidFill>
                  <a:srgbClr val="41418C"/>
                </a:solidFill>
                <a:latin typeface="Times New Roman" panose="02020603050405020304" pitchFamily="18" charset="0"/>
                <a:cs typeface="Times New Roman" panose="02020603050405020304" pitchFamily="18" charset="0"/>
              </a:rPr>
              <a:t>fputs</a:t>
            </a:r>
            <a:r>
              <a:rPr lang="en-US" altLang="zh-CN" sz="1800" b="1" kern="0" dirty="0">
                <a:solidFill>
                  <a:srgbClr val="41418C"/>
                </a:solidFill>
                <a:latin typeface="Times New Roman" panose="02020603050405020304" pitchFamily="18" charset="0"/>
                <a:cs typeface="Times New Roman" panose="02020603050405020304" pitchFamily="18" charset="0"/>
              </a:rPr>
              <a:t>(char  *s, FILE  *</a:t>
            </a:r>
            <a:r>
              <a:rPr lang="en-US" altLang="zh-CN" sz="1800" b="1" kern="0" dirty="0" err="1">
                <a:solidFill>
                  <a:srgbClr val="41418C"/>
                </a:solidFill>
                <a:latin typeface="Times New Roman" panose="02020603050405020304" pitchFamily="18" charset="0"/>
                <a:cs typeface="Times New Roman" panose="02020603050405020304" pitchFamily="18" charset="0"/>
              </a:rPr>
              <a:t>fp</a:t>
            </a:r>
            <a:r>
              <a:rPr lang="en-US" altLang="zh-CN" sz="1800" b="1" kern="0" dirty="0">
                <a:solidFill>
                  <a:srgbClr val="41418C"/>
                </a:solidFill>
                <a:latin typeface="Times New Roman" panose="02020603050405020304" pitchFamily="18" charset="0"/>
                <a:cs typeface="Times New Roman" panose="02020603050405020304" pitchFamily="18" charset="0"/>
              </a:rPr>
              <a:t>)</a:t>
            </a:r>
          </a:p>
          <a:p>
            <a:pPr lvl="1" eaLnBrk="1" fontAlgn="auto" hangingPunct="1">
              <a:lnSpc>
                <a:spcPct val="110000"/>
              </a:lnSpc>
              <a:spcBef>
                <a:spcPct val="20000"/>
              </a:spcBef>
              <a:spcAft>
                <a:spcPts val="0"/>
              </a:spcAft>
              <a:buClr>
                <a:srgbClr val="954F72"/>
              </a:buClr>
              <a:buSzPct val="45000"/>
              <a:defRPr/>
            </a:pPr>
            <a:endParaRPr lang="en-US" altLang="zh-CN" sz="1800" kern="0" dirty="0">
              <a:solidFill>
                <a:srgbClr val="41418C"/>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16" grpId="0" animBg="1"/>
      <p:bldP spid="1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txBox="1">
            <a:spLocks noChangeArrowheads="1"/>
          </p:cNvSpPr>
          <p:nvPr/>
        </p:nvSpPr>
        <p:spPr>
          <a:xfrm>
            <a:off x="4038600" y="6356350"/>
            <a:ext cx="41148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defRPr sz="2400" kern="1200">
                <a:solidFill>
                  <a:schemeClr val="tx1"/>
                </a:solidFill>
                <a:latin typeface="Tahoma" panose="020B0604030504040204" pitchFamily="34" charset="0"/>
                <a:ea typeface="宋体" panose="02010600030101010101" pitchFamily="2" charset="-122"/>
                <a:cs typeface="+mn-cs"/>
              </a:defRPr>
            </a:lvl1pPr>
            <a:lvl2pPr marL="742950" indent="-285750" algn="l" defTabSz="457200" rtl="0" eaLnBrk="1" latinLnBrk="0" hangingPunct="1">
              <a:defRPr sz="2400" kern="1200">
                <a:solidFill>
                  <a:schemeClr val="tx1"/>
                </a:solidFill>
                <a:latin typeface="Tahoma" panose="020B0604030504040204" pitchFamily="34" charset="0"/>
                <a:ea typeface="宋体" panose="02010600030101010101" pitchFamily="2" charset="-122"/>
                <a:cs typeface="+mn-cs"/>
              </a:defRPr>
            </a:lvl2pPr>
            <a:lvl3pPr marL="1143000" indent="-228600" algn="l" defTabSz="457200" rtl="0" eaLnBrk="1" latinLnBrk="0" hangingPunct="1">
              <a:defRPr sz="2400" kern="1200">
                <a:solidFill>
                  <a:schemeClr val="tx1"/>
                </a:solidFill>
                <a:latin typeface="Tahoma" panose="020B0604030504040204" pitchFamily="34" charset="0"/>
                <a:ea typeface="宋体" panose="02010600030101010101" pitchFamily="2" charset="-122"/>
                <a:cs typeface="+mn-cs"/>
              </a:defRPr>
            </a:lvl3pPr>
            <a:lvl4pPr marL="1600200" indent="-228600" algn="l" defTabSz="457200" rtl="0" eaLnBrk="1" latinLnBrk="0" hangingPunct="1">
              <a:defRPr sz="2400" kern="1200">
                <a:solidFill>
                  <a:schemeClr val="tx1"/>
                </a:solidFill>
                <a:latin typeface="Tahoma" panose="020B0604030504040204" pitchFamily="34" charset="0"/>
                <a:ea typeface="宋体" panose="02010600030101010101" pitchFamily="2" charset="-122"/>
                <a:cs typeface="+mn-cs"/>
              </a:defRPr>
            </a:lvl4pPr>
            <a:lvl5pPr marL="2057400" indent="-228600" algn="l" defTabSz="457200" rtl="0" eaLnBrk="1" latinLnBrk="0" hangingPunct="1">
              <a:defRPr sz="2400" kern="1200">
                <a:solidFill>
                  <a:schemeClr val="tx1"/>
                </a:solidFill>
                <a:latin typeface="Tahoma" panose="020B0604030504040204" pitchFamily="34" charset="0"/>
                <a:ea typeface="宋体" panose="02010600030101010101" pitchFamily="2" charset="-122"/>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9pPr>
          </a:lstStyle>
          <a:p>
            <a:fld id="{6A5E7591-30FF-4E2E-BA50-5BD53E19EE07}" type="slidenum">
              <a:rPr lang="en-US" altLang="zh-CN" sz="1100" smtClean="0">
                <a:solidFill>
                  <a:schemeClr val="accent2"/>
                </a:solidFill>
                <a:latin typeface="Times New Roman" panose="02020603050405020304" pitchFamily="18" charset="0"/>
              </a:rPr>
              <a:t>37</a:t>
            </a:fld>
            <a:endParaRPr lang="zh-CN" altLang="en-US" sz="1100">
              <a:solidFill>
                <a:schemeClr val="accent2"/>
              </a:solidFill>
              <a:latin typeface="Times New Roman" panose="02020603050405020304" pitchFamily="18" charset="0"/>
            </a:endParaRPr>
          </a:p>
        </p:txBody>
      </p:sp>
      <p:sp>
        <p:nvSpPr>
          <p:cNvPr id="4" name="Rectangle 3"/>
          <p:cNvSpPr>
            <a:spLocks noChangeArrowheads="1"/>
          </p:cNvSpPr>
          <p:nvPr/>
        </p:nvSpPr>
        <p:spPr bwMode="auto">
          <a:xfrm>
            <a:off x="609601" y="285751"/>
            <a:ext cx="9667876"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D32D17"/>
                </a:solidFill>
                <a:latin typeface="Times New Roman" panose="02020603050405020304" pitchFamily="18" charset="0"/>
                <a:ea typeface="华文新魏" panose="02010800040101010101" pitchFamily="2" charset="-122"/>
              </a:rPr>
              <a:t>范例：统计文件每行字符的个数</a:t>
            </a:r>
            <a:endParaRPr lang="en-US" altLang="zh-CN" sz="3600" b="1" dirty="0">
              <a:solidFill>
                <a:srgbClr val="D32D17"/>
              </a:solidFill>
              <a:latin typeface="Times New Roman" panose="02020603050405020304" pitchFamily="18" charset="0"/>
              <a:ea typeface="华文新魏" panose="02010800040101010101" pitchFamily="2" charset="-122"/>
            </a:endParaRPr>
          </a:p>
        </p:txBody>
      </p:sp>
      <p:sp>
        <p:nvSpPr>
          <p:cNvPr id="5" name="Rectangle 3"/>
          <p:cNvSpPr>
            <a:spLocks noChangeArrowheads="1"/>
          </p:cNvSpPr>
          <p:nvPr/>
        </p:nvSpPr>
        <p:spPr bwMode="auto">
          <a:xfrm>
            <a:off x="84221" y="866205"/>
            <a:ext cx="12107779"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fontAlgn="auto" hangingPunct="1">
              <a:lnSpc>
                <a:spcPct val="125000"/>
              </a:lnSpc>
              <a:spcBef>
                <a:spcPts val="0"/>
              </a:spcBef>
              <a:spcAft>
                <a:spcPts val="0"/>
              </a:spcAft>
              <a:defRPr/>
            </a:pPr>
            <a:r>
              <a:rPr lang="en-US" altLang="zh-CN" kern="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file"/>
              </a:rPr>
              <a:t>例</a:t>
            </a:r>
            <a:r>
              <a:rPr lang="en-US" altLang="zh-CN" kern="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file"/>
              </a:rPr>
              <a:t>10-</a:t>
            </a:r>
            <a:r>
              <a:rPr lang="en-US" altLang="zh-CN" kern="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7】</a:t>
            </a:r>
            <a:r>
              <a:rPr lang="zh-CN" altLang="en-US" kern="0" dirty="0">
                <a:solidFill>
                  <a:srgbClr val="105638"/>
                </a:solidFill>
                <a:latin typeface="微软雅黑" panose="020B0503020204020204" pitchFamily="34" charset="-122"/>
                <a:ea typeface="微软雅黑" panose="020B0503020204020204" pitchFamily="34" charset="-122"/>
              </a:rPr>
              <a:t>统计文件中每行字符数，输出最长行的长度和内容。（跟</a:t>
            </a:r>
            <a:r>
              <a:rPr lang="en-US" altLang="zh-CN" kern="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file"/>
              </a:rPr>
              <a:t>例</a:t>
            </a:r>
            <a:r>
              <a:rPr lang="en-US" altLang="zh-CN" kern="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file"/>
              </a:rPr>
              <a:t>6-24</a:t>
            </a:r>
            <a:r>
              <a:rPr lang="en-US" altLang="zh-CN" kern="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0" dirty="0">
                <a:solidFill>
                  <a:srgbClr val="105638"/>
                </a:solidFill>
                <a:latin typeface="微软雅黑" panose="020B0503020204020204" pitchFamily="34" charset="-122"/>
                <a:ea typeface="微软雅黑" panose="020B0503020204020204" pitchFamily="34" charset="-122"/>
              </a:rPr>
              <a:t>对比！）</a:t>
            </a:r>
            <a:endParaRPr lang="en-US" altLang="zh-CN" kern="0" dirty="0">
              <a:solidFill>
                <a:srgbClr val="105638"/>
              </a:solidFill>
              <a:latin typeface="微软雅黑" panose="020B0503020204020204" pitchFamily="34" charset="-122"/>
              <a:ea typeface="微软雅黑" panose="020B0503020204020204" pitchFamily="34" charset="-122"/>
            </a:endParaRPr>
          </a:p>
        </p:txBody>
      </p:sp>
      <p:sp>
        <p:nvSpPr>
          <p:cNvPr id="7" name="Text Box 4"/>
          <p:cNvSpPr txBox="1">
            <a:spLocks noChangeArrowheads="1"/>
          </p:cNvSpPr>
          <p:nvPr/>
        </p:nvSpPr>
        <p:spPr bwMode="auto">
          <a:xfrm>
            <a:off x="7364875" y="1673733"/>
            <a:ext cx="4597400" cy="4524315"/>
          </a:xfrm>
          <a:prstGeom prst="rect">
            <a:avLst/>
          </a:prstGeom>
          <a:solidFill>
            <a:sysClr val="window" lastClr="FFFFFF">
              <a:lumMod val="95000"/>
            </a:sysClr>
          </a:solidFill>
          <a:ln w="12700" cap="sq">
            <a:solidFill>
              <a:srgbClr val="FF0000"/>
            </a:solidFill>
            <a:miter lim="800000"/>
            <a:headEnd type="none" w="sm" len="sm"/>
            <a:tailEnd type="none" w="sm" len="sm"/>
          </a:ln>
        </p:spPr>
        <p:txBody>
          <a:bodyPr wrap="square">
            <a:spAutoFit/>
          </a:bodyPr>
          <a:lstStyle/>
          <a:p>
            <a:pPr eaLnBrk="1" fontAlgn="auto" hangingPunct="1">
              <a:lnSpc>
                <a:spcPct val="150000"/>
              </a:lnSpc>
              <a:spcBef>
                <a:spcPts val="0"/>
              </a:spcBef>
              <a:spcAft>
                <a:spcPts val="0"/>
              </a:spcAft>
              <a:defRPr/>
            </a:pPr>
            <a:r>
              <a:rPr kumimoji="1" lang="zh-CN" altLang="en-US"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本程序需要包括：</a:t>
            </a:r>
            <a:endParaRPr kumimoji="1"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endParaRPr>
          </a:p>
          <a:p>
            <a:pPr eaLnBrk="1" fontAlgn="auto" hangingPunct="1">
              <a:lnSpc>
                <a:spcPct val="150000"/>
              </a:lnSpc>
              <a:spcBef>
                <a:spcPts val="0"/>
              </a:spcBef>
              <a:spcAft>
                <a:spcPts val="0"/>
              </a:spcAft>
              <a:defRPr/>
            </a:pPr>
            <a:r>
              <a:rPr kumimoji="1"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#include &lt;</a:t>
            </a:r>
            <a:r>
              <a:rPr kumimoji="1" lang="en-US" altLang="zh-CN" sz="1800" kern="0" dirty="0" err="1">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stdio.h</a:t>
            </a:r>
            <a:r>
              <a:rPr kumimoji="1"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&gt;</a:t>
            </a:r>
          </a:p>
          <a:p>
            <a:pPr eaLnBrk="1" fontAlgn="auto" hangingPunct="1">
              <a:lnSpc>
                <a:spcPct val="150000"/>
              </a:lnSpc>
              <a:spcBef>
                <a:spcPts val="0"/>
              </a:spcBef>
              <a:spcAft>
                <a:spcPts val="0"/>
              </a:spcAft>
              <a:defRPr/>
            </a:pPr>
            <a:r>
              <a:rPr kumimoji="1"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#include &lt;</a:t>
            </a:r>
            <a:r>
              <a:rPr kumimoji="1" lang="en-US" altLang="zh-CN" sz="1800" kern="0" dirty="0" err="1">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string.h</a:t>
            </a:r>
            <a:r>
              <a:rPr kumimoji="1"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&gt;</a:t>
            </a:r>
          </a:p>
          <a:p>
            <a:pPr eaLnBrk="1" fontAlgn="auto" hangingPunct="1">
              <a:lnSpc>
                <a:spcPct val="150000"/>
              </a:lnSpc>
              <a:spcBef>
                <a:spcPts val="0"/>
              </a:spcBef>
              <a:spcAft>
                <a:spcPts val="0"/>
              </a:spcAft>
              <a:defRPr/>
            </a:pPr>
            <a:r>
              <a:rPr kumimoji="1"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#include &lt;</a:t>
            </a:r>
            <a:r>
              <a:rPr kumimoji="1" lang="en-US" altLang="zh-CN" sz="1800" kern="0" dirty="0" err="1">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stdlib.h</a:t>
            </a:r>
            <a:r>
              <a:rPr kumimoji="1"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&gt;</a:t>
            </a:r>
          </a:p>
          <a:p>
            <a:pPr eaLnBrk="1" fontAlgn="auto" hangingPunct="1">
              <a:spcBef>
                <a:spcPts val="0"/>
              </a:spcBef>
              <a:spcAft>
                <a:spcPts val="0"/>
              </a:spcAft>
              <a:defRPr/>
            </a:pPr>
            <a:r>
              <a:rPr kumimoji="1" lang="zh-CN" altLang="en-US"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本程序跟</a:t>
            </a:r>
            <a:r>
              <a:rPr kumimoji="1" lang="en-US" altLang="zh-CN" sz="18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18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file"/>
              </a:rPr>
              <a:t>例</a:t>
            </a:r>
            <a:r>
              <a:rPr kumimoji="1" lang="en-US" altLang="zh-CN" sz="18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file"/>
              </a:rPr>
              <a:t>6-24</a:t>
            </a:r>
            <a:r>
              <a:rPr kumimoji="1" lang="en-US" altLang="zh-CN" sz="18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18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（程序中注释的代码）</a:t>
            </a:r>
            <a:r>
              <a:rPr kumimoji="1" lang="zh-CN" altLang="en-US"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相比，本程序的输入是从文本文件中获得字符串，而不是标准输入（键盘）。处理部分完全相同！</a:t>
            </a:r>
            <a:endParaRPr kumimoji="1"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endParaRPr>
          </a:p>
          <a:p>
            <a:pPr eaLnBrk="1" fontAlgn="auto" hangingPunct="1">
              <a:spcBef>
                <a:spcPts val="0"/>
              </a:spcBef>
              <a:spcAft>
                <a:spcPts val="0"/>
              </a:spcAft>
              <a:defRPr/>
            </a:pPr>
            <a:endParaRPr kumimoji="1"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endParaRPr>
          </a:p>
          <a:p>
            <a:pPr>
              <a:defRPr/>
            </a:pPr>
            <a:r>
              <a:rPr kumimoji="1" lang="zh-CN" altLang="en-US"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注意：跟</a:t>
            </a:r>
            <a:r>
              <a:rPr kumimoji="1" lang="en-US" altLang="zh-CN" sz="18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18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file"/>
              </a:rPr>
              <a:t>例</a:t>
            </a:r>
            <a:r>
              <a:rPr kumimoji="1" lang="en-US" altLang="zh-CN" sz="18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file"/>
              </a:rPr>
              <a:t>6-24</a:t>
            </a:r>
            <a:r>
              <a:rPr kumimoji="1" lang="en-US" altLang="zh-CN" sz="18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相比，本程序输出中字符串长度多</a:t>
            </a:r>
            <a:r>
              <a:rPr kumimoji="1"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，因为对</a:t>
            </a:r>
            <a:r>
              <a:rPr kumimoji="1"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fgets(s, n, fp)</a:t>
            </a:r>
            <a:r>
              <a:rPr kumimoji="1" lang="zh-CN" altLang="en-US"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，当</a:t>
            </a:r>
            <a:r>
              <a:rPr kumimoji="1"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比</a:t>
            </a:r>
            <a:r>
              <a:rPr kumimoji="1"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s</a:t>
            </a:r>
            <a:r>
              <a:rPr kumimoji="1" lang="zh-CN" altLang="en-US"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的实际长度多</a:t>
            </a:r>
            <a:r>
              <a:rPr kumimoji="1"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2</a:t>
            </a:r>
            <a:r>
              <a:rPr kumimoji="1" lang="zh-CN" altLang="en-US"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个字符以上时，</a:t>
            </a:r>
            <a:r>
              <a:rPr kumimoji="1" lang="en-US" altLang="zh-CN" sz="18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fgets</a:t>
            </a:r>
            <a:r>
              <a:rPr kumimoji="1" lang="zh-CN" altLang="en-US" sz="18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会把</a:t>
            </a:r>
            <a:r>
              <a:rPr kumimoji="1" lang="en-US" altLang="zh-CN" sz="18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18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也读入，再读入</a:t>
            </a:r>
            <a:r>
              <a:rPr kumimoji="1" lang="en-US" altLang="zh-CN" sz="18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a:t>
            </a:r>
            <a:r>
              <a:rPr kumimoji="1" lang="zh-CN" altLang="en-US"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1800" kern="0" dirty="0" err="1">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strlen</a:t>
            </a:r>
            <a:r>
              <a:rPr kumimoji="1"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(s)</a:t>
            </a:r>
            <a:r>
              <a:rPr kumimoji="1" lang="zh-CN" altLang="en-US"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就包括了</a:t>
            </a:r>
            <a:r>
              <a:rPr kumimoji="1"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 （注意可能还有</a:t>
            </a:r>
            <a:r>
              <a:rPr kumimoji="1"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'\r</a:t>
            </a:r>
            <a:r>
              <a:rPr kumimoji="1" lang="en-US" altLang="zh-CN"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1"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BB0A9DEA-2C14-4DBC-8FBC-2E81EC45D212}"/>
              </a:ext>
            </a:extLst>
          </p:cNvPr>
          <p:cNvSpPr/>
          <p:nvPr/>
        </p:nvSpPr>
        <p:spPr>
          <a:xfrm>
            <a:off x="229725" y="1356917"/>
            <a:ext cx="7050641" cy="5355312"/>
          </a:xfrm>
          <a:prstGeom prst="rect">
            <a:avLst/>
          </a:prstGeom>
          <a:solidFill>
            <a:schemeClr val="tx1"/>
          </a:solidFill>
        </p:spPr>
        <p:txBody>
          <a:bodyPr wrap="square">
            <a:spAutoFit/>
          </a:bodyPr>
          <a:lstStyle/>
          <a:p>
            <a:r>
              <a:rPr lang="en-US" altLang="zh-CN" dirty="0">
                <a:solidFill>
                  <a:srgbClr val="C586C0"/>
                </a:solidFill>
                <a:latin typeface="Consolas" panose="020B0609020204030204" pitchFamily="49" charset="0"/>
              </a:rPr>
              <a:t>#define</a:t>
            </a:r>
            <a:r>
              <a:rPr lang="en-US" altLang="zh-CN" dirty="0">
                <a:solidFill>
                  <a:srgbClr val="569CD6"/>
                </a:solidFill>
                <a:latin typeface="Consolas" panose="020B0609020204030204" pitchFamily="49" charset="0"/>
              </a:rPr>
              <a:t> MAX_N </a:t>
            </a:r>
            <a:r>
              <a:rPr lang="en-US" altLang="zh-CN" dirty="0">
                <a:solidFill>
                  <a:srgbClr val="B5CEA8"/>
                </a:solidFill>
                <a:latin typeface="Consolas" panose="020B0609020204030204" pitchFamily="49" charset="0"/>
              </a:rPr>
              <a:t>100</a:t>
            </a:r>
            <a:endParaRPr lang="en-US" altLang="zh-CN" dirty="0">
              <a:solidFill>
                <a:srgbClr val="D4D4D4"/>
              </a:solidFill>
              <a:latin typeface="Consolas" panose="020B0609020204030204" pitchFamily="49" charset="0"/>
            </a:endParaRPr>
          </a:p>
          <a:p>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main</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FILE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a:t>
            </a:r>
            <a:r>
              <a:rPr lang="en-US" altLang="zh-CN" dirty="0">
                <a:solidFill>
                  <a:srgbClr val="6A9955"/>
                </a:solidFill>
                <a:latin typeface="Consolas" panose="020B0609020204030204" pitchFamily="49" charset="0"/>
              </a:rPr>
              <a:t>//</a:t>
            </a:r>
            <a:endParaRPr lang="en-US" altLang="zh-CN" dirty="0">
              <a:solidFill>
                <a:srgbClr val="D4D4D4"/>
              </a:solidFill>
              <a:latin typeface="Consolas" panose="020B0609020204030204" pitchFamily="49" charset="0"/>
            </a:endParaRP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char</a:t>
            </a:r>
            <a:r>
              <a:rPr lang="en-US" altLang="zh-CN" dirty="0">
                <a:solidFill>
                  <a:srgbClr val="D4D4D4"/>
                </a:solidFill>
                <a:latin typeface="Consolas" panose="020B0609020204030204" pitchFamily="49" charset="0"/>
              </a:rPr>
              <a:t> *filename=</a:t>
            </a:r>
            <a:r>
              <a:rPr lang="en-US" altLang="zh-CN" dirty="0">
                <a:solidFill>
                  <a:srgbClr val="CE9178"/>
                </a:solidFill>
                <a:latin typeface="Consolas" panose="020B0609020204030204" pitchFamily="49" charset="0"/>
              </a:rPr>
              <a:t>"a10-7_OutputMaxLine.c"</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char</a:t>
            </a:r>
            <a:r>
              <a:rPr lang="en-US" altLang="zh-CN" dirty="0">
                <a:solidFill>
                  <a:srgbClr val="D4D4D4"/>
                </a:solidFill>
                <a:latin typeface="Consolas" panose="020B0609020204030204" pitchFamily="49" charset="0"/>
              </a:rPr>
              <a:t> </a:t>
            </a:r>
            <a:r>
              <a:rPr lang="en-US" altLang="zh-CN" dirty="0" err="1">
                <a:solidFill>
                  <a:srgbClr val="9CDCFE"/>
                </a:solidFill>
                <a:latin typeface="Consolas" panose="020B0609020204030204" pitchFamily="49" charset="0"/>
              </a:rPr>
              <a:t>arr</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2</a:t>
            </a:r>
            <a:r>
              <a:rPr lang="en-US" altLang="zh-CN" dirty="0">
                <a:solidFill>
                  <a:srgbClr val="D4D4D4"/>
                </a:solidFill>
                <a:latin typeface="Consolas" panose="020B0609020204030204" pitchFamily="49" charset="0"/>
              </a:rPr>
              <a:t>][MAX_N]= {{</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in = </a:t>
            </a:r>
            <a:r>
              <a:rPr lang="en-US" altLang="zh-CN" dirty="0">
                <a:solidFill>
                  <a:srgbClr val="B5CEA8"/>
                </a:solidFill>
                <a:latin typeface="Consolas" panose="020B0609020204030204" pitchFamily="49" charset="0"/>
              </a:rPr>
              <a:t>1</a:t>
            </a:r>
            <a:r>
              <a:rPr lang="en-US" altLang="zh-CN" dirty="0">
                <a:solidFill>
                  <a:srgbClr val="D4D4D4"/>
                </a:solidFill>
                <a:latin typeface="Consolas" panose="020B0609020204030204" pitchFamily="49" charset="0"/>
              </a:rPr>
              <a:t>, longest = </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max_len</a:t>
            </a:r>
            <a:r>
              <a:rPr lang="en-US" altLang="zh-CN" dirty="0">
                <a:solidFill>
                  <a:srgbClr val="D4D4D4"/>
                </a:solidFill>
                <a:latin typeface="Consolas" panose="020B0609020204030204" pitchFamily="49" charset="0"/>
              </a:rPr>
              <a:t> = </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len</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tmp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r>
              <a:rPr lang="en-US" altLang="zh-CN" dirty="0" err="1">
                <a:solidFill>
                  <a:srgbClr val="DCDCAA"/>
                </a:solidFill>
                <a:latin typeface="Consolas" panose="020B0609020204030204" pitchFamily="49" charset="0"/>
              </a:rPr>
              <a:t>fopen</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filename,</a:t>
            </a:r>
            <a:r>
              <a:rPr lang="en-US" altLang="zh-CN" dirty="0" err="1">
                <a:solidFill>
                  <a:srgbClr val="CE9178"/>
                </a:solidFill>
                <a:latin typeface="Consolas" panose="020B0609020204030204" pitchFamily="49" charset="0"/>
              </a:rPr>
              <a:t>"r</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NULL</a:t>
            </a:r>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printf</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"can not open file</a:t>
            </a:r>
            <a:r>
              <a:rPr lang="en-US" altLang="zh-CN" dirty="0">
                <a:solidFill>
                  <a:srgbClr val="D7BA7D"/>
                </a:solidFill>
                <a:latin typeface="Consolas" panose="020B0609020204030204" pitchFamily="49" charset="0"/>
              </a:rPr>
              <a:t>\n</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exit</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    }</a:t>
            </a:r>
          </a:p>
          <a:p>
            <a:r>
              <a:rPr lang="en-US" altLang="zh-CN" dirty="0">
                <a:solidFill>
                  <a:srgbClr val="6A9955"/>
                </a:solidFill>
                <a:latin typeface="Consolas" panose="020B0609020204030204" pitchFamily="49" charset="0"/>
              </a:rPr>
              <a:t>	//while(gets(</a:t>
            </a:r>
            <a:r>
              <a:rPr lang="en-US" altLang="zh-CN" dirty="0" err="1">
                <a:solidFill>
                  <a:srgbClr val="6A9955"/>
                </a:solidFill>
                <a:latin typeface="Consolas" panose="020B0609020204030204" pitchFamily="49" charset="0"/>
              </a:rPr>
              <a:t>arr</a:t>
            </a:r>
            <a:r>
              <a:rPr lang="en-US" altLang="zh-CN" dirty="0">
                <a:solidFill>
                  <a:srgbClr val="6A9955"/>
                </a:solidFill>
                <a:latin typeface="Consolas" panose="020B0609020204030204" pitchFamily="49" charset="0"/>
              </a:rPr>
              <a:t>[in]) != NULL)</a:t>
            </a:r>
            <a:endParaRPr lang="en-US" altLang="zh-CN" dirty="0">
              <a:solidFill>
                <a:srgbClr val="D4D4D4"/>
              </a:solidFill>
              <a:latin typeface="Consolas" panose="020B0609020204030204" pitchFamily="49" charset="0"/>
            </a:endParaRP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while</a:t>
            </a:r>
            <a:r>
              <a:rPr lang="en-US" altLang="zh-CN" dirty="0">
                <a:solidFill>
                  <a:srgbClr val="D4D4D4"/>
                </a:solidFill>
                <a:latin typeface="Consolas" panose="020B0609020204030204" pitchFamily="49" charset="0"/>
              </a:rPr>
              <a:t>(</a:t>
            </a:r>
            <a:r>
              <a:rPr lang="en-US" altLang="zh-CN" dirty="0" err="1">
                <a:solidFill>
                  <a:srgbClr val="DCDCAA"/>
                </a:solidFill>
                <a:latin typeface="Consolas" panose="020B0609020204030204" pitchFamily="49" charset="0"/>
              </a:rPr>
              <a:t>fgets</a:t>
            </a:r>
            <a:r>
              <a:rPr lang="en-US" altLang="zh-CN" dirty="0">
                <a:solidFill>
                  <a:srgbClr val="D4D4D4"/>
                </a:solidFill>
                <a:latin typeface="Consolas" panose="020B0609020204030204" pitchFamily="49" charset="0"/>
              </a:rPr>
              <a:t>(</a:t>
            </a:r>
            <a:r>
              <a:rPr lang="en-US" altLang="zh-CN" dirty="0" err="1">
                <a:solidFill>
                  <a:srgbClr val="9CDCFE"/>
                </a:solidFill>
                <a:latin typeface="Consolas" panose="020B0609020204030204" pitchFamily="49" charset="0"/>
              </a:rPr>
              <a:t>arr</a:t>
            </a:r>
            <a:r>
              <a:rPr lang="en-US" altLang="zh-CN" dirty="0">
                <a:solidFill>
                  <a:srgbClr val="D4D4D4"/>
                </a:solidFill>
                <a:latin typeface="Consolas" panose="020B0609020204030204" pitchFamily="49" charset="0"/>
              </a:rPr>
              <a:t>[in], MAX_N,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 </a:t>
            </a:r>
            <a:r>
              <a:rPr lang="en-US" altLang="zh-CN" dirty="0">
                <a:solidFill>
                  <a:srgbClr val="569CD6"/>
                </a:solidFill>
                <a:latin typeface="Consolas" panose="020B0609020204030204" pitchFamily="49" charset="0"/>
              </a:rPr>
              <a:t>NULL</a:t>
            </a:r>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len</a:t>
            </a:r>
            <a:r>
              <a:rPr lang="en-US" altLang="zh-CN" dirty="0">
                <a:solidFill>
                  <a:srgbClr val="D4D4D4"/>
                </a:solidFill>
                <a:latin typeface="Consolas" panose="020B0609020204030204" pitchFamily="49" charset="0"/>
              </a:rPr>
              <a:t> = </a:t>
            </a:r>
            <a:r>
              <a:rPr lang="en-US" altLang="zh-CN" dirty="0" err="1">
                <a:solidFill>
                  <a:srgbClr val="DCDCAA"/>
                </a:solidFill>
                <a:latin typeface="Consolas" panose="020B0609020204030204" pitchFamily="49" charset="0"/>
              </a:rPr>
              <a:t>strlen</a:t>
            </a:r>
            <a:r>
              <a:rPr lang="en-US" altLang="zh-CN" dirty="0">
                <a:solidFill>
                  <a:srgbClr val="D4D4D4"/>
                </a:solidFill>
                <a:latin typeface="Consolas" panose="020B0609020204030204" pitchFamily="49" charset="0"/>
              </a:rPr>
              <a:t>(</a:t>
            </a:r>
            <a:r>
              <a:rPr lang="en-US" altLang="zh-CN" dirty="0" err="1">
                <a:solidFill>
                  <a:srgbClr val="9CDCFE"/>
                </a:solidFill>
                <a:latin typeface="Consolas" panose="020B0609020204030204" pitchFamily="49" charset="0"/>
              </a:rPr>
              <a:t>arr</a:t>
            </a:r>
            <a:r>
              <a:rPr lang="en-US" altLang="zh-CN" dirty="0">
                <a:solidFill>
                  <a:srgbClr val="D4D4D4"/>
                </a:solidFill>
                <a:latin typeface="Consolas" panose="020B0609020204030204" pitchFamily="49" charset="0"/>
              </a:rPr>
              <a:t>[in]);</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len</a:t>
            </a:r>
            <a:r>
              <a:rPr lang="en-US" altLang="zh-CN" dirty="0">
                <a:solidFill>
                  <a:srgbClr val="D4D4D4"/>
                </a:solidFill>
                <a:latin typeface="Consolas" panose="020B0609020204030204" pitchFamily="49" charset="0"/>
              </a:rPr>
              <a:t> &gt; </a:t>
            </a:r>
            <a:r>
              <a:rPr lang="en-US" altLang="zh-CN" dirty="0" err="1">
                <a:solidFill>
                  <a:srgbClr val="D4D4D4"/>
                </a:solidFill>
                <a:latin typeface="Consolas" panose="020B0609020204030204" pitchFamily="49" charset="0"/>
              </a:rPr>
              <a:t>max_len</a:t>
            </a:r>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max_len</a:t>
            </a:r>
            <a:r>
              <a:rPr lang="en-US" altLang="zh-CN" dirty="0">
                <a:solidFill>
                  <a:srgbClr val="D4D4D4"/>
                </a:solidFill>
                <a:latin typeface="Consolas" panose="020B0609020204030204" pitchFamily="49" charset="0"/>
              </a:rPr>
              <a:t> = </a:t>
            </a:r>
            <a:r>
              <a:rPr lang="en-US" altLang="zh-CN" dirty="0" err="1">
                <a:solidFill>
                  <a:srgbClr val="D4D4D4"/>
                </a:solidFill>
                <a:latin typeface="Consolas" panose="020B0609020204030204" pitchFamily="49" charset="0"/>
              </a:rPr>
              <a:t>len</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tmp</a:t>
            </a:r>
            <a:r>
              <a:rPr lang="en-US" altLang="zh-CN" dirty="0">
                <a:solidFill>
                  <a:srgbClr val="D4D4D4"/>
                </a:solidFill>
                <a:latin typeface="Consolas" panose="020B0609020204030204" pitchFamily="49" charset="0"/>
              </a:rPr>
              <a:t> = in;  in = longest; longest = </a:t>
            </a:r>
            <a:r>
              <a:rPr lang="en-US" altLang="zh-CN" dirty="0" err="1">
                <a:solidFill>
                  <a:srgbClr val="D4D4D4"/>
                </a:solidFill>
                <a:latin typeface="Consolas" panose="020B0609020204030204" pitchFamily="49" charset="0"/>
              </a:rPr>
              <a:t>tmp</a:t>
            </a:r>
            <a:r>
              <a:rPr lang="en-US" altLang="zh-CN" dirty="0">
                <a:solidFill>
                  <a:srgbClr val="D4D4D4"/>
                </a:solidFill>
                <a:latin typeface="Consolas" panose="020B0609020204030204" pitchFamily="49" charset="0"/>
              </a:rPr>
              <a:t>; } }</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printf</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"%d: %s</a:t>
            </a:r>
            <a:r>
              <a:rPr lang="en-US" altLang="zh-CN" dirty="0">
                <a:solidFill>
                  <a:srgbClr val="D7BA7D"/>
                </a:solidFill>
                <a:latin typeface="Consolas" panose="020B0609020204030204" pitchFamily="49" charset="0"/>
              </a:rPr>
              <a:t>\n</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 max_len-</a:t>
            </a:r>
            <a:r>
              <a:rPr lang="en-US" altLang="zh-CN" dirty="0">
                <a:solidFill>
                  <a:srgbClr val="B5CEA8"/>
                </a:solidFill>
                <a:latin typeface="Consolas" panose="020B0609020204030204" pitchFamily="49" charset="0"/>
              </a:rPr>
              <a:t>1</a:t>
            </a:r>
            <a:r>
              <a:rPr lang="en-US" altLang="zh-CN" dirty="0">
                <a:solidFill>
                  <a:srgbClr val="D4D4D4"/>
                </a:solidFill>
                <a:latin typeface="Consolas" panose="020B0609020204030204" pitchFamily="49" charset="0"/>
              </a:rPr>
              <a:t>, </a:t>
            </a:r>
            <a:r>
              <a:rPr lang="en-US" altLang="zh-CN" dirty="0" err="1">
                <a:solidFill>
                  <a:srgbClr val="9CDCFE"/>
                </a:solidFill>
                <a:latin typeface="Consolas" panose="020B0609020204030204" pitchFamily="49" charset="0"/>
              </a:rPr>
              <a:t>arr</a:t>
            </a:r>
            <a:r>
              <a:rPr lang="en-US" altLang="zh-CN" dirty="0">
                <a:solidFill>
                  <a:srgbClr val="D4D4D4"/>
                </a:solidFill>
                <a:latin typeface="Consolas" panose="020B0609020204030204" pitchFamily="49" charset="0"/>
              </a:rPr>
              <a:t>[longest]);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fclose</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endParaRPr lang="en-US" altLang="zh-CN"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503591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ChangeArrowheads="1"/>
          </p:cNvSpPr>
          <p:nvPr/>
        </p:nvSpPr>
        <p:spPr bwMode="auto">
          <a:xfrm>
            <a:off x="609601" y="285751"/>
            <a:ext cx="9667876"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D32D17"/>
                </a:solidFill>
                <a:latin typeface="Times New Roman" panose="02020603050405020304" pitchFamily="18" charset="0"/>
                <a:ea typeface="华文新魏" panose="02010800040101010101" pitchFamily="2" charset="-122"/>
              </a:rPr>
              <a:t>实例：日程列表</a:t>
            </a:r>
            <a:endParaRPr lang="en-US" altLang="zh-CN" sz="3600" b="1" dirty="0">
              <a:solidFill>
                <a:srgbClr val="D32D17"/>
              </a:solidFill>
              <a:latin typeface="Times New Roman" panose="02020603050405020304" pitchFamily="18" charset="0"/>
              <a:ea typeface="华文新魏" panose="02010800040101010101" pitchFamily="2" charset="-122"/>
            </a:endParaRPr>
          </a:p>
        </p:txBody>
      </p:sp>
      <p:sp>
        <p:nvSpPr>
          <p:cNvPr id="7" name="文本占位符 2"/>
          <p:cNvSpPr txBox="1"/>
          <p:nvPr/>
        </p:nvSpPr>
        <p:spPr bwMode="auto">
          <a:xfrm>
            <a:off x="400594" y="1046916"/>
            <a:ext cx="8290560" cy="496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265" indent="-342265" algn="l" defTabSz="685800" rtl="0" eaLnBrk="0" fontAlgn="base" hangingPunct="0">
              <a:lnSpc>
                <a:spcPct val="150000"/>
              </a:lnSpc>
              <a:spcBef>
                <a:spcPts val="600"/>
              </a:spcBef>
              <a:spcAft>
                <a:spcPts val="600"/>
              </a:spcAft>
              <a:buClr>
                <a:schemeClr val="accent2"/>
              </a:buClr>
              <a:buFont typeface="Wingdings" panose="05000000000000000000" pitchFamily="2" charset="2"/>
              <a:buChar char="p"/>
              <a:defRPr lang="zh-CN" altLang="en-US" sz="1800" kern="1200" dirty="0" smtClean="0">
                <a:solidFill>
                  <a:schemeClr val="tx1">
                    <a:lumMod val="75000"/>
                    <a:lumOff val="25000"/>
                  </a:schemeClr>
                </a:solidFill>
                <a:latin typeface="+mn-lt"/>
                <a:ea typeface="+mn-ea"/>
                <a:cs typeface="+mn-cs"/>
              </a:defRPr>
            </a:lvl1pPr>
            <a:lvl2pPr marL="514350" indent="-171450" algn="l" defTabSz="685800" rtl="0" eaLnBrk="0" fontAlgn="base" hangingPunct="0">
              <a:lnSpc>
                <a:spcPct val="130000"/>
              </a:lnSpc>
              <a:spcBef>
                <a:spcPts val="600"/>
              </a:spcBef>
              <a:spcAft>
                <a:spcPts val="600"/>
              </a:spcAft>
              <a:buClr>
                <a:schemeClr val="accent2"/>
              </a:buClr>
              <a:buFont typeface="Wingdings" panose="05000000000000000000" pitchFamily="2" charset="2"/>
              <a:buChar char="n"/>
              <a:defRPr sz="1600" kern="1200">
                <a:solidFill>
                  <a:schemeClr val="tx1"/>
                </a:solidFill>
                <a:latin typeface="+mn-lt"/>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Clr>
                <a:schemeClr val="accent2"/>
              </a:buClr>
              <a:buFont typeface="Wingdings" panose="05000000000000000000" pitchFamily="2" charset="2"/>
              <a:buChar char="Ø"/>
              <a:defRPr sz="1400" kern="1200">
                <a:solidFill>
                  <a:schemeClr val="tx1">
                    <a:lumMod val="65000"/>
                    <a:lumOff val="35000"/>
                  </a:schemeClr>
                </a:solidFill>
                <a:latin typeface="+mn-lt"/>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spcAft>
                <a:spcPts val="0"/>
              </a:spcAft>
              <a:buClrTx/>
              <a:buFont typeface="Wingdings" panose="05000000000000000000" pitchFamily="2" charset="2"/>
              <a:buChar char="u"/>
              <a:defRPr/>
            </a:pPr>
            <a:r>
              <a:rPr lang="zh-CN" altLang="en-US" sz="2400" dirty="0">
                <a:solidFill>
                  <a:sysClr val="windowText" lastClr="000000">
                    <a:lumMod val="75000"/>
                    <a:lumOff val="25000"/>
                  </a:sysClr>
                </a:solidFill>
                <a:latin typeface="微软雅黑" panose="020B0503020204020204" pitchFamily="34" charset="-122"/>
                <a:ea typeface="微软雅黑" panose="020B0503020204020204" pitchFamily="34" charset="-122"/>
              </a:rPr>
              <a:t>建立两个程序，分别用于创建日程列表和显示日程列表</a:t>
            </a:r>
            <a:endParaRPr lang="en-US" altLang="zh-CN" sz="240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lvl="1">
              <a:lnSpc>
                <a:spcPct val="150000"/>
              </a:lnSpc>
              <a:spcBef>
                <a:spcPts val="0"/>
              </a:spcBef>
              <a:spcAft>
                <a:spcPts val="0"/>
              </a:spcAft>
              <a:buClrTx/>
              <a:defRPr/>
            </a:pPr>
            <a:r>
              <a:rPr lang="zh-CN" altLang="en-US" sz="2200" dirty="0">
                <a:solidFill>
                  <a:sysClr val="windowText" lastClr="000000">
                    <a:lumMod val="75000"/>
                    <a:lumOff val="25000"/>
                  </a:sysClr>
                </a:solidFill>
                <a:latin typeface="微软雅黑" panose="020B0503020204020204" pitchFamily="34" charset="-122"/>
                <a:ea typeface="微软雅黑" panose="020B0503020204020204" pitchFamily="34" charset="-122"/>
              </a:rPr>
              <a:t>日程创建程序时，在标准输入上输入一个或多个日程项，以空白行结束。</a:t>
            </a:r>
            <a:r>
              <a:rPr lang="zh-CN" altLang="en-US" sz="2200" b="1" dirty="0">
                <a:solidFill>
                  <a:sysClr val="windowText" lastClr="000000">
                    <a:lumMod val="75000"/>
                    <a:lumOff val="25000"/>
                  </a:sysClr>
                </a:solidFill>
                <a:latin typeface="微软雅黑" panose="020B0503020204020204" pitchFamily="34" charset="-122"/>
                <a:ea typeface="微软雅黑" panose="020B0503020204020204" pitchFamily="34" charset="-122"/>
              </a:rPr>
              <a:t>每个日程项占一行</a:t>
            </a:r>
            <a:r>
              <a:rPr lang="zh-CN" altLang="en-US" sz="2200" dirty="0">
                <a:solidFill>
                  <a:sysClr val="windowText" lastClr="000000">
                    <a:lumMod val="75000"/>
                    <a:lumOff val="25000"/>
                  </a:sysClr>
                </a:solidFill>
                <a:latin typeface="微软雅黑" panose="020B0503020204020204" pitchFamily="34" charset="-122"/>
                <a:ea typeface="微软雅黑" panose="020B0503020204020204" pitchFamily="34" charset="-122"/>
              </a:rPr>
              <a:t>，由日期和事项两部分组成，由空格分隔。日期的格式为</a:t>
            </a:r>
            <a:r>
              <a:rPr lang="en-US" altLang="zh-CN" sz="2200" dirty="0">
                <a:solidFill>
                  <a:sysClr val="windowText" lastClr="000000">
                    <a:lumMod val="75000"/>
                    <a:lumOff val="25000"/>
                  </a:sysClr>
                </a:solidFill>
                <a:latin typeface="微软雅黑" panose="020B0503020204020204" pitchFamily="34" charset="-122"/>
                <a:ea typeface="微软雅黑" panose="020B0503020204020204" pitchFamily="34" charset="-122"/>
              </a:rPr>
              <a:t>M.D</a:t>
            </a:r>
            <a:r>
              <a:rPr lang="zh-CN" altLang="en-US" sz="2200" dirty="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2200" dirty="0">
                <a:solidFill>
                  <a:sysClr val="windowText" lastClr="000000">
                    <a:lumMod val="75000"/>
                    <a:lumOff val="25000"/>
                  </a:sysClr>
                </a:solidFill>
                <a:latin typeface="微软雅黑" panose="020B0503020204020204" pitchFamily="34" charset="-122"/>
                <a:ea typeface="微软雅黑" panose="020B0503020204020204" pitchFamily="34" charset="-122"/>
              </a:rPr>
              <a:t>M</a:t>
            </a:r>
            <a:r>
              <a:rPr lang="zh-CN" altLang="en-US" sz="2200" dirty="0">
                <a:solidFill>
                  <a:sysClr val="windowText" lastClr="000000">
                    <a:lumMod val="75000"/>
                    <a:lumOff val="25000"/>
                  </a:sysClr>
                </a:solidFill>
                <a:latin typeface="微软雅黑" panose="020B0503020204020204" pitchFamily="34" charset="-122"/>
                <a:ea typeface="微软雅黑" panose="020B0503020204020204" pitchFamily="34" charset="-122"/>
              </a:rPr>
              <a:t>和</a:t>
            </a:r>
            <a:r>
              <a:rPr lang="en-US" altLang="zh-CN" sz="2200" dirty="0">
                <a:solidFill>
                  <a:sysClr val="windowText" lastClr="000000">
                    <a:lumMod val="75000"/>
                    <a:lumOff val="25000"/>
                  </a:sysClr>
                </a:solidFill>
                <a:latin typeface="微软雅黑" panose="020B0503020204020204" pitchFamily="34" charset="-122"/>
                <a:ea typeface="微软雅黑" panose="020B0503020204020204" pitchFamily="34" charset="-122"/>
              </a:rPr>
              <a:t>D</a:t>
            </a:r>
            <a:r>
              <a:rPr lang="zh-CN" altLang="en-US" sz="2200" dirty="0">
                <a:solidFill>
                  <a:sysClr val="windowText" lastClr="000000">
                    <a:lumMod val="75000"/>
                    <a:lumOff val="25000"/>
                  </a:sysClr>
                </a:solidFill>
                <a:latin typeface="微软雅黑" panose="020B0503020204020204" pitchFamily="34" charset="-122"/>
                <a:ea typeface="微软雅黑" panose="020B0503020204020204" pitchFamily="34" charset="-122"/>
              </a:rPr>
              <a:t>分别代表月和日；事项由日期后</a:t>
            </a:r>
            <a:r>
              <a:rPr lang="zh-CN" altLang="en-US" sz="2200" b="1" dirty="0">
                <a:solidFill>
                  <a:sysClr val="windowText" lastClr="000000">
                    <a:lumMod val="75000"/>
                    <a:lumOff val="25000"/>
                  </a:sysClr>
                </a:solidFill>
                <a:latin typeface="微软雅黑" panose="020B0503020204020204" pitchFamily="34" charset="-122"/>
                <a:ea typeface="微软雅黑" panose="020B0503020204020204" pitchFamily="34" charset="-122"/>
              </a:rPr>
              <a:t>第一个非空白符至换行符之间的所有字符</a:t>
            </a:r>
            <a:r>
              <a:rPr lang="zh-CN" altLang="en-US" sz="2200" dirty="0">
                <a:solidFill>
                  <a:sysClr val="windowText" lastClr="000000">
                    <a:lumMod val="75000"/>
                    <a:lumOff val="25000"/>
                  </a:sysClr>
                </a:solidFill>
                <a:latin typeface="微软雅黑" panose="020B0503020204020204" pitchFamily="34" charset="-122"/>
                <a:ea typeface="微软雅黑" panose="020B0503020204020204" pitchFamily="34" charset="-122"/>
              </a:rPr>
              <a:t>构成。日期创建程序可以</a:t>
            </a:r>
            <a:r>
              <a:rPr lang="zh-CN" altLang="en-US" sz="2200" b="1" dirty="0">
                <a:solidFill>
                  <a:sysClr val="windowText" lastClr="000000">
                    <a:lumMod val="75000"/>
                    <a:lumOff val="25000"/>
                  </a:sysClr>
                </a:solidFill>
                <a:latin typeface="微软雅黑" panose="020B0503020204020204" pitchFamily="34" charset="-122"/>
                <a:ea typeface="微软雅黑" panose="020B0503020204020204" pitchFamily="34" charset="-122"/>
              </a:rPr>
              <a:t>多次调用，追加</a:t>
            </a:r>
            <a:r>
              <a:rPr lang="zh-CN" altLang="en-US" sz="2200" dirty="0">
                <a:solidFill>
                  <a:sysClr val="windowText" lastClr="000000">
                    <a:lumMod val="75000"/>
                    <a:lumOff val="25000"/>
                  </a:sysClr>
                </a:solidFill>
                <a:latin typeface="微软雅黑" panose="020B0503020204020204" pitchFamily="34" charset="-122"/>
                <a:ea typeface="微软雅黑" panose="020B0503020204020204" pitchFamily="34" charset="-122"/>
              </a:rPr>
              <a:t>新的日程项。</a:t>
            </a:r>
          </a:p>
          <a:p>
            <a:pPr lvl="1">
              <a:lnSpc>
                <a:spcPct val="150000"/>
              </a:lnSpc>
              <a:spcBef>
                <a:spcPts val="0"/>
              </a:spcBef>
              <a:spcAft>
                <a:spcPts val="0"/>
              </a:spcAft>
              <a:buClrTx/>
              <a:defRPr/>
            </a:pPr>
            <a:r>
              <a:rPr lang="zh-CN" altLang="en-US" sz="2200" dirty="0">
                <a:solidFill>
                  <a:sysClr val="windowText" lastClr="000000">
                    <a:lumMod val="75000"/>
                    <a:lumOff val="25000"/>
                  </a:sysClr>
                </a:solidFill>
                <a:latin typeface="微软雅黑" panose="020B0503020204020204" pitchFamily="34" charset="-122"/>
              </a:rPr>
              <a:t>日程显示程序以用户输入的顺序在标准输出上</a:t>
            </a:r>
            <a:r>
              <a:rPr lang="zh-CN" altLang="en-US" sz="2200" b="1" dirty="0">
                <a:solidFill>
                  <a:sysClr val="windowText" lastClr="000000">
                    <a:lumMod val="75000"/>
                    <a:lumOff val="25000"/>
                  </a:sysClr>
                </a:solidFill>
                <a:latin typeface="微软雅黑" panose="020B0503020204020204" pitchFamily="34" charset="-122"/>
              </a:rPr>
              <a:t>列出当日及此后的日程</a:t>
            </a:r>
            <a:r>
              <a:rPr lang="zh-CN" altLang="en-US" sz="2200" dirty="0">
                <a:solidFill>
                  <a:sysClr val="windowText" lastClr="000000">
                    <a:lumMod val="75000"/>
                    <a:lumOff val="25000"/>
                  </a:sysClr>
                </a:solidFill>
                <a:latin typeface="微软雅黑" panose="020B0503020204020204" pitchFamily="34" charset="-122"/>
              </a:rPr>
              <a:t>，</a:t>
            </a:r>
            <a:r>
              <a:rPr lang="zh-CN" altLang="en-US" sz="2200" b="1" dirty="0">
                <a:solidFill>
                  <a:sysClr val="windowText" lastClr="000000">
                    <a:lumMod val="75000"/>
                    <a:lumOff val="25000"/>
                  </a:sysClr>
                </a:solidFill>
                <a:latin typeface="微软雅黑" panose="020B0503020204020204" pitchFamily="34" charset="-122"/>
              </a:rPr>
              <a:t>每个日程占一行</a:t>
            </a:r>
            <a:r>
              <a:rPr lang="zh-CN" altLang="en-US" sz="2200" dirty="0">
                <a:solidFill>
                  <a:sysClr val="windowText" lastClr="000000">
                    <a:lumMod val="75000"/>
                    <a:lumOff val="25000"/>
                  </a:sysClr>
                </a:solidFill>
                <a:latin typeface="微软雅黑" panose="020B0503020204020204" pitchFamily="34" charset="-122"/>
              </a:rPr>
              <a:t>，格式为</a:t>
            </a:r>
            <a:r>
              <a:rPr lang="en-US" altLang="zh-CN" sz="2200" dirty="0">
                <a:solidFill>
                  <a:sysClr val="windowText" lastClr="000000">
                    <a:lumMod val="75000"/>
                    <a:lumOff val="25000"/>
                  </a:sysClr>
                </a:solidFill>
                <a:latin typeface="微软雅黑" panose="020B0503020204020204" pitchFamily="34" charset="-122"/>
              </a:rPr>
              <a:t>M.</a:t>
            </a:r>
            <a:r>
              <a:rPr lang="zh-CN" altLang="en-US" sz="2200" dirty="0">
                <a:solidFill>
                  <a:sysClr val="windowText" lastClr="000000">
                    <a:lumMod val="75000"/>
                    <a:lumOff val="25000"/>
                  </a:sysClr>
                </a:solidFill>
                <a:latin typeface="微软雅黑" panose="020B0503020204020204" pitchFamily="34" charset="-122"/>
              </a:rPr>
              <a:t> </a:t>
            </a:r>
            <a:r>
              <a:rPr lang="en-US" altLang="zh-CN" sz="2200" dirty="0">
                <a:solidFill>
                  <a:sysClr val="windowText" lastClr="000000">
                    <a:lumMod val="75000"/>
                    <a:lumOff val="25000"/>
                  </a:sysClr>
                </a:solidFill>
                <a:latin typeface="微软雅黑" panose="020B0503020204020204" pitchFamily="34" charset="-122"/>
              </a:rPr>
              <a:t>D</a:t>
            </a:r>
            <a:r>
              <a:rPr lang="zh-CN" altLang="en-US" sz="2200" dirty="0">
                <a:solidFill>
                  <a:sysClr val="windowText" lastClr="000000">
                    <a:lumMod val="75000"/>
                    <a:lumOff val="25000"/>
                  </a:sysClr>
                </a:solidFill>
                <a:latin typeface="微软雅黑" panose="020B0503020204020204" pitchFamily="34" charset="-122"/>
              </a:rPr>
              <a:t> </a:t>
            </a:r>
            <a:r>
              <a:rPr lang="en-US" altLang="zh-CN" sz="2200" dirty="0">
                <a:solidFill>
                  <a:sysClr val="windowText" lastClr="000000">
                    <a:lumMod val="75000"/>
                    <a:lumOff val="25000"/>
                  </a:sysClr>
                </a:solidFill>
                <a:latin typeface="微软雅黑" panose="020B0503020204020204" pitchFamily="34" charset="-122"/>
              </a:rPr>
              <a:t>&lt;message&gt;</a:t>
            </a:r>
            <a:r>
              <a:rPr lang="zh-CN" altLang="en-US" sz="2200" dirty="0">
                <a:solidFill>
                  <a:sysClr val="windowText" lastClr="000000">
                    <a:lumMod val="75000"/>
                    <a:lumOff val="25000"/>
                  </a:sysClr>
                </a:solidFill>
                <a:latin typeface="微软雅黑" panose="020B0503020204020204" pitchFamily="34" charset="-122"/>
              </a:rPr>
              <a:t>，各行日期中的”</a:t>
            </a:r>
            <a:r>
              <a:rPr lang="en-US" altLang="zh-CN" sz="2200" dirty="0">
                <a:solidFill>
                  <a:sysClr val="windowText" lastClr="000000">
                    <a:lumMod val="75000"/>
                    <a:lumOff val="25000"/>
                  </a:sysClr>
                </a:solidFill>
                <a:latin typeface="微软雅黑" panose="020B0503020204020204" pitchFamily="34" charset="-122"/>
              </a:rPr>
              <a:t>.”</a:t>
            </a:r>
            <a:r>
              <a:rPr lang="zh-CN" altLang="en-US" sz="2200" dirty="0">
                <a:solidFill>
                  <a:sysClr val="windowText" lastClr="000000">
                    <a:lumMod val="75000"/>
                    <a:lumOff val="25000"/>
                  </a:sysClr>
                </a:solidFill>
                <a:latin typeface="微软雅黑" panose="020B0503020204020204" pitchFamily="34" charset="-122"/>
              </a:rPr>
              <a:t>以及</a:t>
            </a:r>
            <a:r>
              <a:rPr lang="en-US" altLang="zh-CN" sz="2200" dirty="0">
                <a:solidFill>
                  <a:sysClr val="windowText" lastClr="000000">
                    <a:lumMod val="75000"/>
                    <a:lumOff val="25000"/>
                  </a:sysClr>
                </a:solidFill>
                <a:latin typeface="微软雅黑" panose="020B0503020204020204" pitchFamily="34" charset="-122"/>
              </a:rPr>
              <a:t>&lt;message&gt;</a:t>
            </a:r>
            <a:r>
              <a:rPr lang="zh-CN" altLang="en-US" sz="2200" dirty="0">
                <a:solidFill>
                  <a:sysClr val="windowText" lastClr="000000">
                    <a:lumMod val="75000"/>
                    <a:lumOff val="25000"/>
                  </a:sysClr>
                </a:solidFill>
                <a:latin typeface="微软雅黑" panose="020B0503020204020204" pitchFamily="34" charset="-122"/>
              </a:rPr>
              <a:t>的开头对齐。</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67521" y="1311987"/>
            <a:ext cx="2819912" cy="501317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D88FCBA-9C25-4AD2-8C94-AD040D7DBFE2}"/>
              </a:ext>
            </a:extLst>
          </p:cNvPr>
          <p:cNvSpPr/>
          <p:nvPr/>
        </p:nvSpPr>
        <p:spPr>
          <a:xfrm>
            <a:off x="525219" y="856576"/>
            <a:ext cx="7454537" cy="5909310"/>
          </a:xfrm>
          <a:prstGeom prst="rect">
            <a:avLst/>
          </a:prstGeom>
          <a:solidFill>
            <a:schemeClr val="tx1"/>
          </a:solidFill>
        </p:spPr>
        <p:txBody>
          <a:bodyPr wrap="square">
            <a:spAutoFit/>
          </a:bodyPr>
          <a:lstStyle/>
          <a:p>
            <a:r>
              <a:rPr lang="en-US" altLang="zh-CN" dirty="0">
                <a:solidFill>
                  <a:srgbClr val="C586C0"/>
                </a:solidFill>
                <a:latin typeface="Consolas" panose="020B0609020204030204" pitchFamily="49" charset="0"/>
              </a:rPr>
              <a:t>#include</a:t>
            </a:r>
            <a:r>
              <a:rPr lang="en-US" altLang="zh-CN" dirty="0">
                <a:solidFill>
                  <a:srgbClr val="569CD6"/>
                </a:solidFill>
                <a:latin typeface="Consolas" panose="020B0609020204030204" pitchFamily="49" charset="0"/>
              </a:rPr>
              <a:t> </a:t>
            </a:r>
            <a:r>
              <a:rPr lang="en-US" altLang="zh-CN" dirty="0">
                <a:solidFill>
                  <a:srgbClr val="CE9178"/>
                </a:solidFill>
                <a:latin typeface="Consolas" panose="020B0609020204030204" pitchFamily="49" charset="0"/>
              </a:rPr>
              <a:t>&lt;</a:t>
            </a:r>
            <a:r>
              <a:rPr lang="en-US" altLang="zh-CN" dirty="0" err="1">
                <a:solidFill>
                  <a:srgbClr val="CE9178"/>
                </a:solidFill>
                <a:latin typeface="Consolas" panose="020B0609020204030204" pitchFamily="49" charset="0"/>
              </a:rPr>
              <a:t>stdio.h</a:t>
            </a:r>
            <a:r>
              <a:rPr lang="en-US" altLang="zh-CN" dirty="0">
                <a:solidFill>
                  <a:srgbClr val="CE9178"/>
                </a:solidFill>
                <a:latin typeface="Consolas" panose="020B0609020204030204" pitchFamily="49" charset="0"/>
              </a:rPr>
              <a:t>&gt;</a:t>
            </a:r>
            <a:endParaRPr lang="en-US" altLang="zh-CN" dirty="0">
              <a:solidFill>
                <a:srgbClr val="D4D4D4"/>
              </a:solidFill>
              <a:latin typeface="Consolas" panose="020B0609020204030204" pitchFamily="49" charset="0"/>
            </a:endParaRPr>
          </a:p>
          <a:p>
            <a:r>
              <a:rPr lang="en-US" altLang="zh-CN" dirty="0">
                <a:solidFill>
                  <a:srgbClr val="C586C0"/>
                </a:solidFill>
                <a:latin typeface="Consolas" panose="020B0609020204030204" pitchFamily="49" charset="0"/>
              </a:rPr>
              <a:t>#include</a:t>
            </a:r>
            <a:r>
              <a:rPr lang="en-US" altLang="zh-CN" dirty="0">
                <a:solidFill>
                  <a:srgbClr val="569CD6"/>
                </a:solidFill>
                <a:latin typeface="Consolas" panose="020B0609020204030204" pitchFamily="49" charset="0"/>
              </a:rPr>
              <a:t> </a:t>
            </a:r>
            <a:r>
              <a:rPr lang="en-US" altLang="zh-CN" dirty="0">
                <a:solidFill>
                  <a:srgbClr val="CE9178"/>
                </a:solidFill>
                <a:latin typeface="Consolas" panose="020B0609020204030204" pitchFamily="49" charset="0"/>
              </a:rPr>
              <a:t>&lt;</a:t>
            </a:r>
            <a:r>
              <a:rPr lang="en-US" altLang="zh-CN" dirty="0" err="1">
                <a:solidFill>
                  <a:srgbClr val="CE9178"/>
                </a:solidFill>
                <a:latin typeface="Consolas" panose="020B0609020204030204" pitchFamily="49" charset="0"/>
              </a:rPr>
              <a:t>ctype.h</a:t>
            </a:r>
            <a:r>
              <a:rPr lang="en-US" altLang="zh-CN" dirty="0">
                <a:solidFill>
                  <a:srgbClr val="CE9178"/>
                </a:solidFill>
                <a:latin typeface="Consolas" panose="020B0609020204030204" pitchFamily="49" charset="0"/>
              </a:rPr>
              <a:t>&gt;</a:t>
            </a:r>
            <a:endParaRPr lang="en-US" altLang="zh-CN" dirty="0">
              <a:solidFill>
                <a:srgbClr val="D4D4D4"/>
              </a:solidFill>
              <a:latin typeface="Consolas" panose="020B0609020204030204" pitchFamily="49" charset="0"/>
            </a:endParaRPr>
          </a:p>
          <a:p>
            <a:r>
              <a:rPr lang="en-US" altLang="zh-CN" dirty="0">
                <a:solidFill>
                  <a:srgbClr val="C586C0"/>
                </a:solidFill>
                <a:latin typeface="Consolas" panose="020B0609020204030204" pitchFamily="49" charset="0"/>
              </a:rPr>
              <a:t>#define</a:t>
            </a:r>
            <a:r>
              <a:rPr lang="en-US" altLang="zh-CN" dirty="0">
                <a:solidFill>
                  <a:srgbClr val="569CD6"/>
                </a:solidFill>
                <a:latin typeface="Consolas" panose="020B0609020204030204" pitchFamily="49" charset="0"/>
              </a:rPr>
              <a:t> F_NAME </a:t>
            </a:r>
            <a:r>
              <a:rPr lang="en-US" altLang="zh-CN" dirty="0">
                <a:solidFill>
                  <a:srgbClr val="CE9178"/>
                </a:solidFill>
                <a:latin typeface="Consolas" panose="020B0609020204030204" pitchFamily="49" charset="0"/>
              </a:rPr>
              <a:t>"reminder.txt"</a:t>
            </a:r>
            <a:endParaRPr lang="en-US" altLang="zh-CN" dirty="0">
              <a:solidFill>
                <a:srgbClr val="D4D4D4"/>
              </a:solidFill>
              <a:latin typeface="Consolas" panose="020B0609020204030204" pitchFamily="49" charset="0"/>
            </a:endParaRPr>
          </a:p>
          <a:p>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main</a:t>
            </a:r>
            <a:r>
              <a:rPr lang="en-US" altLang="zh-CN" dirty="0">
                <a:solidFill>
                  <a:srgbClr val="D4D4D4"/>
                </a:solidFill>
                <a:latin typeface="Consolas" panose="020B0609020204030204" pitchFamily="49" charset="0"/>
              </a:rPr>
              <a:t>(){ FILE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m, d;   </a:t>
            </a:r>
            <a:r>
              <a:rPr lang="en-US" altLang="zh-CN" dirty="0">
                <a:solidFill>
                  <a:srgbClr val="569CD6"/>
                </a:solidFill>
                <a:latin typeface="Consolas" panose="020B0609020204030204" pitchFamily="49" charset="0"/>
              </a:rPr>
              <a:t>char</a:t>
            </a:r>
            <a:r>
              <a:rPr lang="en-US" altLang="zh-CN" dirty="0">
                <a:solidFill>
                  <a:srgbClr val="D4D4D4"/>
                </a:solidFill>
                <a:latin typeface="Consolas" panose="020B0609020204030204" pitchFamily="49" charset="0"/>
              </a:rPr>
              <a:t> </a:t>
            </a:r>
            <a:r>
              <a:rPr lang="en-US" altLang="zh-CN" dirty="0" err="1">
                <a:solidFill>
                  <a:srgbClr val="9CDCFE"/>
                </a:solidFill>
                <a:latin typeface="Consolas" panose="020B0609020204030204" pitchFamily="49" charset="0"/>
              </a:rPr>
              <a:t>buf</a:t>
            </a:r>
            <a:r>
              <a:rPr lang="en-US" altLang="zh-CN" dirty="0">
                <a:solidFill>
                  <a:srgbClr val="D4D4D4"/>
                </a:solidFill>
                <a:latin typeface="Consolas" panose="020B0609020204030204" pitchFamily="49" charset="0"/>
              </a:rPr>
              <a:t>[BUFSIZ];</a:t>
            </a:r>
          </a:p>
          <a:p>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 </a:t>
            </a:r>
            <a:r>
              <a:rPr lang="en-US" altLang="zh-CN" dirty="0" err="1">
                <a:solidFill>
                  <a:srgbClr val="DCDCAA"/>
                </a:solidFill>
                <a:latin typeface="Consolas" panose="020B0609020204030204" pitchFamily="49" charset="0"/>
              </a:rPr>
              <a:t>fopen</a:t>
            </a:r>
            <a:r>
              <a:rPr lang="en-US" altLang="zh-CN" dirty="0">
                <a:solidFill>
                  <a:srgbClr val="D4D4D4"/>
                </a:solidFill>
                <a:latin typeface="Consolas" panose="020B0609020204030204" pitchFamily="49" charset="0"/>
              </a:rPr>
              <a:t>(F_NAME, </a:t>
            </a:r>
            <a:r>
              <a:rPr lang="en-US" altLang="zh-CN" dirty="0">
                <a:solidFill>
                  <a:srgbClr val="CE9178"/>
                </a:solidFill>
                <a:latin typeface="Consolas" panose="020B0609020204030204" pitchFamily="49" charset="0"/>
              </a:rPr>
              <a:t>"a"</a:t>
            </a:r>
            <a:r>
              <a:rPr lang="en-US" altLang="zh-CN" dirty="0">
                <a:solidFill>
                  <a:srgbClr val="D4D4D4"/>
                </a:solidFill>
                <a:latin typeface="Consolas" panose="020B0609020204030204" pitchFamily="49" charset="0"/>
              </a:rPr>
              <a:t>);  </a:t>
            </a:r>
            <a:r>
              <a:rPr lang="en-US" altLang="zh-CN" dirty="0">
                <a:solidFill>
                  <a:srgbClr val="6A9955"/>
                </a:solidFill>
                <a:latin typeface="Consolas" panose="020B0609020204030204" pitchFamily="49" charset="0"/>
              </a:rPr>
              <a:t>//</a:t>
            </a:r>
            <a:r>
              <a:rPr lang="zh-CN" altLang="en-US" dirty="0">
                <a:solidFill>
                  <a:srgbClr val="6A9955"/>
                </a:solidFill>
                <a:latin typeface="Consolas" panose="020B0609020204030204" pitchFamily="49" charset="0"/>
              </a:rPr>
              <a:t>追加模式打开文件</a:t>
            </a:r>
            <a:endParaRPr lang="zh-CN" altLang="en-US" dirty="0">
              <a:solidFill>
                <a:srgbClr val="D4D4D4"/>
              </a:solidFill>
              <a:latin typeface="Consolas" panose="020B0609020204030204" pitchFamily="49" charset="0"/>
            </a:endParaRPr>
          </a:p>
          <a:p>
            <a:r>
              <a:rPr lang="zh-CN" altLang="en-US"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NULL</a:t>
            </a:r>
            <a:r>
              <a:rPr lang="en-US" altLang="zh-CN" dirty="0">
                <a:solidFill>
                  <a:srgbClr val="D4D4D4"/>
                </a:solidFill>
                <a:latin typeface="Consolas" panose="020B0609020204030204" pitchFamily="49" charset="0"/>
              </a:rPr>
              <a:t>){ </a:t>
            </a:r>
            <a:r>
              <a:rPr lang="en-US" altLang="zh-CN" dirty="0">
                <a:solidFill>
                  <a:srgbClr val="6A9955"/>
                </a:solidFill>
                <a:latin typeface="Consolas" panose="020B0609020204030204" pitchFamily="49" charset="0"/>
              </a:rPr>
              <a:t>//</a:t>
            </a:r>
            <a:r>
              <a:rPr lang="zh-CN" altLang="en-US" dirty="0">
                <a:solidFill>
                  <a:srgbClr val="6A9955"/>
                </a:solidFill>
                <a:latin typeface="Consolas" panose="020B0609020204030204" pitchFamily="49" charset="0"/>
              </a:rPr>
              <a:t>输出文件名到</a:t>
            </a:r>
            <a:r>
              <a:rPr lang="en-US" altLang="zh-CN" dirty="0" err="1">
                <a:solidFill>
                  <a:srgbClr val="6A9955"/>
                </a:solidFill>
                <a:latin typeface="Consolas" panose="020B0609020204030204" pitchFamily="49" charset="0"/>
              </a:rPr>
              <a:t>buf</a:t>
            </a:r>
            <a:endParaRPr lang="en-US" altLang="zh-CN" dirty="0">
              <a:solidFill>
                <a:srgbClr val="D4D4D4"/>
              </a:solidFill>
              <a:latin typeface="Consolas" panose="020B0609020204030204" pitchFamily="49" charset="0"/>
            </a:endParaRP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sprintf</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buf</a:t>
            </a:r>
            <a:r>
              <a:rPr lang="en-US" altLang="zh-CN" dirty="0">
                <a:solidFill>
                  <a:srgbClr val="D4D4D4"/>
                </a:solidFill>
                <a:latin typeface="Consolas" panose="020B0609020204030204" pitchFamily="49" charset="0"/>
              </a:rPr>
              <a:t>, </a:t>
            </a:r>
            <a:r>
              <a:rPr lang="en-US" altLang="zh-CN" dirty="0">
                <a:solidFill>
                  <a:srgbClr val="CE9178"/>
                </a:solidFill>
                <a:latin typeface="Consolas" panose="020B0609020204030204" pitchFamily="49" charset="0"/>
              </a:rPr>
              <a:t>"Can't open file %s"</a:t>
            </a:r>
            <a:r>
              <a:rPr lang="en-US" altLang="zh-CN" dirty="0">
                <a:solidFill>
                  <a:srgbClr val="D4D4D4"/>
                </a:solidFill>
                <a:latin typeface="Consolas" panose="020B0609020204030204" pitchFamily="49" charset="0"/>
              </a:rPr>
              <a:t>, F_NAME);</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perror</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buf</a:t>
            </a:r>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1</a:t>
            </a:r>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while</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1</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fgets</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buf</a:t>
            </a:r>
            <a:r>
              <a:rPr lang="en-US" altLang="zh-CN" dirty="0">
                <a:solidFill>
                  <a:srgbClr val="D4D4D4"/>
                </a:solidFill>
                <a:latin typeface="Consolas" panose="020B0609020204030204" pitchFamily="49" charset="0"/>
              </a:rPr>
              <a:t>, BUFSIZ, stdin); </a:t>
            </a:r>
            <a:r>
              <a:rPr lang="en-US" altLang="zh-CN" dirty="0">
                <a:solidFill>
                  <a:srgbClr val="6A9955"/>
                </a:solidFill>
                <a:latin typeface="Consolas" panose="020B0609020204030204" pitchFamily="49" charset="0"/>
              </a:rPr>
              <a:t>// </a:t>
            </a:r>
            <a:r>
              <a:rPr lang="zh-CN" altLang="en-US" dirty="0">
                <a:solidFill>
                  <a:srgbClr val="6A9955"/>
                </a:solidFill>
                <a:latin typeface="Consolas" panose="020B0609020204030204" pitchFamily="49" charset="0"/>
              </a:rPr>
              <a:t>从键盘读入字符串到 </a:t>
            </a:r>
            <a:r>
              <a:rPr lang="en-US" altLang="zh-CN" dirty="0" err="1">
                <a:solidFill>
                  <a:srgbClr val="6A9955"/>
                </a:solidFill>
                <a:latin typeface="Consolas" panose="020B0609020204030204" pitchFamily="49" charset="0"/>
              </a:rPr>
              <a:t>buf</a:t>
            </a:r>
            <a:endParaRPr lang="en-US" altLang="zh-CN" dirty="0">
              <a:solidFill>
                <a:srgbClr val="D4D4D4"/>
              </a:solidFill>
              <a:latin typeface="Consolas" panose="020B0609020204030204" pitchFamily="49" charset="0"/>
            </a:endParaRP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a:t>
            </a:r>
            <a:r>
              <a:rPr lang="en-US" altLang="zh-CN" dirty="0" err="1">
                <a:solidFill>
                  <a:srgbClr val="DCDCAA"/>
                </a:solidFill>
                <a:latin typeface="Consolas" panose="020B0609020204030204" pitchFamily="49" charset="0"/>
              </a:rPr>
              <a:t>is_empty_line</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buf</a:t>
            </a:r>
            <a:r>
              <a:rPr lang="en-US" altLang="zh-CN" dirty="0">
                <a:solidFill>
                  <a:srgbClr val="D4D4D4"/>
                </a:solidFill>
                <a:latin typeface="Consolas" panose="020B0609020204030204" pitchFamily="49" charset="0"/>
              </a:rPr>
              <a:t>)){  </a:t>
            </a:r>
            <a:r>
              <a:rPr lang="en-US" altLang="zh-CN" dirty="0">
                <a:solidFill>
                  <a:srgbClr val="6A9955"/>
                </a:solidFill>
                <a:latin typeface="Consolas" panose="020B0609020204030204" pitchFamily="49" charset="0"/>
              </a:rPr>
              <a:t>// </a:t>
            </a:r>
            <a:r>
              <a:rPr lang="zh-CN" altLang="en-US" dirty="0">
                <a:solidFill>
                  <a:srgbClr val="6A9955"/>
                </a:solidFill>
                <a:latin typeface="Consolas" panose="020B0609020204030204" pitchFamily="49" charset="0"/>
              </a:rPr>
              <a:t>输入空行结束输入</a:t>
            </a:r>
            <a:endParaRPr lang="zh-CN" altLang="en-US" dirty="0">
              <a:solidFill>
                <a:srgbClr val="D4D4D4"/>
              </a:solidFill>
              <a:latin typeface="Consolas" panose="020B0609020204030204" pitchFamily="49" charset="0"/>
            </a:endParaRPr>
          </a:p>
          <a:p>
            <a:r>
              <a:rPr lang="zh-CN" altLang="en-US" dirty="0">
                <a:solidFill>
                  <a:srgbClr val="D4D4D4"/>
                </a:solidFill>
                <a:latin typeface="Consolas" panose="020B0609020204030204" pitchFamily="49" charset="0"/>
              </a:rPr>
              <a:t>   </a:t>
            </a:r>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fclose</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a:t>
            </a:r>
            <a:r>
              <a:rPr lang="en-US" altLang="zh-CN" dirty="0" err="1">
                <a:solidFill>
                  <a:srgbClr val="DCDCAA"/>
                </a:solidFill>
                <a:latin typeface="Consolas" panose="020B0609020204030204" pitchFamily="49" charset="0"/>
              </a:rPr>
              <a:t>sscanf</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buf</a:t>
            </a:r>
            <a:r>
              <a:rPr lang="en-US" altLang="zh-CN" dirty="0">
                <a:solidFill>
                  <a:srgbClr val="D4D4D4"/>
                </a:solidFill>
                <a:latin typeface="Consolas" panose="020B0609020204030204" pitchFamily="49" charset="0"/>
              </a:rPr>
              <a:t>, </a:t>
            </a:r>
            <a:r>
              <a:rPr lang="en-US" altLang="zh-CN" dirty="0">
                <a:solidFill>
                  <a:srgbClr val="CE9178"/>
                </a:solidFill>
                <a:latin typeface="Consolas" panose="020B0609020204030204" pitchFamily="49" charset="0"/>
              </a:rPr>
              <a:t>"%</a:t>
            </a:r>
            <a:r>
              <a:rPr lang="en-US" altLang="zh-CN" dirty="0" err="1">
                <a:solidFill>
                  <a:srgbClr val="CE9178"/>
                </a:solidFill>
                <a:latin typeface="Consolas" panose="020B0609020204030204" pitchFamily="49" charset="0"/>
              </a:rPr>
              <a:t>d.%d</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 &amp;m, &amp;d)!=</a:t>
            </a:r>
            <a:r>
              <a:rPr lang="en-US" altLang="zh-CN" dirty="0">
                <a:solidFill>
                  <a:srgbClr val="B5CEA8"/>
                </a:solidFill>
                <a:latin typeface="Consolas" panose="020B0609020204030204" pitchFamily="49" charset="0"/>
              </a:rPr>
              <a:t>2</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fputs</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"Input format:&lt;month&gt;.&lt;day&gt; &lt;message&gt;</a:t>
            </a:r>
            <a:r>
              <a:rPr lang="en-US" altLang="zh-CN" dirty="0">
                <a:solidFill>
                  <a:srgbClr val="D7BA7D"/>
                </a:solidFill>
                <a:latin typeface="Consolas" panose="020B0609020204030204" pitchFamily="49" charset="0"/>
              </a:rPr>
              <a:t>\n</a:t>
            </a:r>
            <a:r>
              <a:rPr lang="en-US" altLang="zh-CN" dirty="0">
                <a:solidFill>
                  <a:srgbClr val="CE9178"/>
                </a:solidFill>
                <a:latin typeface="Consolas" panose="020B0609020204030204" pitchFamily="49" charset="0"/>
              </a:rPr>
              <a:t>"					</a:t>
            </a:r>
            <a:r>
              <a:rPr lang="en-US" altLang="zh-CN" dirty="0">
                <a:solidFill>
                  <a:srgbClr val="D4D4D4"/>
                </a:solidFill>
                <a:latin typeface="Consolas" panose="020B0609020204030204" pitchFamily="49" charset="0"/>
              </a:rPr>
              <a:t>, stderr);</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continue</a:t>
            </a:r>
            <a:r>
              <a:rPr lang="en-US" altLang="zh-CN" dirty="0">
                <a:solidFill>
                  <a:srgbClr val="D4D4D4"/>
                </a:solidFill>
                <a:latin typeface="Consolas" panose="020B0609020204030204" pitchFamily="49" charset="0"/>
              </a:rPr>
              <a:t>; </a:t>
            </a:r>
            <a:r>
              <a:rPr lang="en-US" altLang="zh-CN" dirty="0">
                <a:solidFill>
                  <a:srgbClr val="6A9955"/>
                </a:solidFill>
                <a:latin typeface="Consolas" panose="020B0609020204030204" pitchFamily="49" charset="0"/>
              </a:rPr>
              <a:t>// </a:t>
            </a:r>
            <a:r>
              <a:rPr lang="zh-CN" altLang="en-US" dirty="0">
                <a:solidFill>
                  <a:srgbClr val="6A9955"/>
                </a:solidFill>
                <a:latin typeface="Consolas" panose="020B0609020204030204" pitchFamily="49" charset="0"/>
              </a:rPr>
              <a:t>输入日期有误时重新输入</a:t>
            </a:r>
            <a:endParaRPr lang="zh-CN" altLang="en-US" dirty="0">
              <a:solidFill>
                <a:srgbClr val="D4D4D4"/>
              </a:solidFill>
              <a:latin typeface="Consolas" panose="020B0609020204030204" pitchFamily="49" charset="0"/>
            </a:endParaRPr>
          </a:p>
          <a:p>
            <a:r>
              <a:rPr lang="zh-CN" altLang="en-US" dirty="0">
                <a:solidFill>
                  <a:srgbClr val="D4D4D4"/>
                </a:solidFill>
                <a:latin typeface="Consolas" panose="020B0609020204030204" pitchFamily="49" charset="0"/>
              </a:rPr>
              <a:t>       </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fputs</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buf</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a:t>
            </a:r>
            <a:r>
              <a:rPr lang="en-US" altLang="zh-CN" dirty="0">
                <a:solidFill>
                  <a:srgbClr val="6A9955"/>
                </a:solidFill>
                <a:latin typeface="Consolas" panose="020B0609020204030204" pitchFamily="49" charset="0"/>
              </a:rPr>
              <a:t>// </a:t>
            </a:r>
            <a:r>
              <a:rPr lang="zh-CN" altLang="en-US" dirty="0">
                <a:solidFill>
                  <a:srgbClr val="6A9955"/>
                </a:solidFill>
                <a:latin typeface="Consolas" panose="020B0609020204030204" pitchFamily="49" charset="0"/>
              </a:rPr>
              <a:t>把</a:t>
            </a:r>
            <a:r>
              <a:rPr lang="en-US" altLang="zh-CN" dirty="0" err="1">
                <a:solidFill>
                  <a:srgbClr val="6A9955"/>
                </a:solidFill>
                <a:latin typeface="Consolas" panose="020B0609020204030204" pitchFamily="49" charset="0"/>
              </a:rPr>
              <a:t>buf</a:t>
            </a:r>
            <a:r>
              <a:rPr lang="zh-CN" altLang="en-US" dirty="0">
                <a:solidFill>
                  <a:srgbClr val="6A9955"/>
                </a:solidFill>
                <a:latin typeface="Consolas" panose="020B0609020204030204" pitchFamily="49" charset="0"/>
              </a:rPr>
              <a:t>里的内容输入文件</a:t>
            </a:r>
            <a:r>
              <a:rPr lang="en-US" altLang="zh-CN" dirty="0" err="1">
                <a:solidFill>
                  <a:srgbClr val="6A9955"/>
                </a:solidFill>
                <a:latin typeface="Consolas" panose="020B0609020204030204" pitchFamily="49" charset="0"/>
              </a:rPr>
              <a:t>fp</a:t>
            </a:r>
            <a:endParaRPr lang="en-US" altLang="zh-CN" dirty="0">
              <a:solidFill>
                <a:srgbClr val="D4D4D4"/>
              </a:solidFill>
              <a:latin typeface="Consolas" panose="020B0609020204030204" pitchFamily="49" charset="0"/>
            </a:endParaRPr>
          </a:p>
          <a:p>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a:t>
            </a:r>
            <a:endParaRPr lang="en-US" altLang="zh-CN" b="0" dirty="0">
              <a:solidFill>
                <a:srgbClr val="D4D4D4"/>
              </a:solidFill>
              <a:effectLst/>
              <a:latin typeface="Consolas" panose="020B0609020204030204" pitchFamily="49" charset="0"/>
            </a:endParaRPr>
          </a:p>
        </p:txBody>
      </p:sp>
      <p:sp>
        <p:nvSpPr>
          <p:cNvPr id="3" name="Rectangle 3"/>
          <p:cNvSpPr>
            <a:spLocks noChangeArrowheads="1"/>
          </p:cNvSpPr>
          <p:nvPr/>
        </p:nvSpPr>
        <p:spPr bwMode="auto">
          <a:xfrm>
            <a:off x="627017" y="285751"/>
            <a:ext cx="9650459"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D32D17"/>
                </a:solidFill>
                <a:latin typeface="Times New Roman" panose="02020603050405020304" pitchFamily="18" charset="0"/>
                <a:ea typeface="华文新魏" panose="02010800040101010101" pitchFamily="2" charset="-122"/>
              </a:rPr>
              <a:t>实例：日程列表</a:t>
            </a:r>
            <a:endParaRPr lang="en-US" altLang="zh-CN" sz="3600" b="1" dirty="0">
              <a:solidFill>
                <a:srgbClr val="D32D17"/>
              </a:solidFill>
              <a:latin typeface="Times New Roman" panose="02020603050405020304" pitchFamily="18" charset="0"/>
              <a:ea typeface="华文新魏" panose="02010800040101010101" pitchFamily="2" charset="-122"/>
            </a:endParaRPr>
          </a:p>
        </p:txBody>
      </p:sp>
      <p:sp>
        <p:nvSpPr>
          <p:cNvPr id="4" name="文本框 8"/>
          <p:cNvSpPr txBox="1">
            <a:spLocks noChangeArrowheads="1"/>
          </p:cNvSpPr>
          <p:nvPr/>
        </p:nvSpPr>
        <p:spPr bwMode="auto">
          <a:xfrm>
            <a:off x="7979756" y="877970"/>
            <a:ext cx="39674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fontAlgn="auto" hangingPunct="1">
              <a:spcBef>
                <a:spcPts val="0"/>
              </a:spcBef>
              <a:spcAft>
                <a:spcPts val="0"/>
              </a:spcAft>
              <a:defRPr/>
            </a:pPr>
            <a:r>
              <a:rPr lang="en-US" altLang="zh-CN" kern="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kern="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10-8】</a:t>
            </a:r>
            <a:r>
              <a:rPr lang="zh-CN" altLang="en-US" kern="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创建日程列表</a:t>
            </a:r>
            <a:endParaRPr lang="zh-CN" altLang="en-US" kern="0" dirty="0">
              <a:solidFill>
                <a:srgbClr val="105638"/>
              </a:solidFill>
              <a:latin typeface="微软雅黑" panose="020B0503020204020204" pitchFamily="34" charset="-122"/>
              <a:ea typeface="微软雅黑" panose="020B0503020204020204" pitchFamily="34" charset="-122"/>
            </a:endParaRPr>
          </a:p>
        </p:txBody>
      </p:sp>
      <p:sp>
        <p:nvSpPr>
          <p:cNvPr id="7" name="Text Box 6"/>
          <p:cNvSpPr txBox="1">
            <a:spLocks noChangeArrowheads="1"/>
          </p:cNvSpPr>
          <p:nvPr/>
        </p:nvSpPr>
        <p:spPr bwMode="auto">
          <a:xfrm>
            <a:off x="8248675" y="5349922"/>
            <a:ext cx="3259874" cy="954107"/>
          </a:xfrm>
          <a:prstGeom prst="rect">
            <a:avLst/>
          </a:prstGeom>
          <a:solidFill>
            <a:srgbClr val="FFC000"/>
          </a:solidFill>
          <a:ln w="9525">
            <a:noFill/>
            <a:miter lim="800000"/>
          </a:ln>
          <a:effectLst>
            <a:outerShdw blurRad="44450" dist="27940" dir="5400000" algn="ctr">
              <a:srgbClr val="000000">
                <a:alpha val="32000"/>
              </a:srgbClr>
            </a:outerShdw>
          </a:effectLst>
        </p:spPr>
        <p:txBody>
          <a:bodyPr wrap="square">
            <a:spAutoFit/>
          </a:bodyPr>
          <a:lstStyle/>
          <a:p>
            <a:pPr algn="just">
              <a:defRPr/>
            </a:pPr>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屏幕上输入如上文字，存入文本文件</a:t>
            </a:r>
            <a:endPar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8153400" y="3780155"/>
            <a:ext cx="3450424" cy="1236767"/>
          </a:xfrm>
          <a:prstGeom prst="rect">
            <a:avLst/>
          </a:prstGeom>
        </p:spPr>
      </p:pic>
      <p:sp>
        <p:nvSpPr>
          <p:cNvPr id="10" name="矩形 9">
            <a:extLst>
              <a:ext uri="{FF2B5EF4-FFF2-40B4-BE49-F238E27FC236}">
                <a16:creationId xmlns:a16="http://schemas.microsoft.com/office/drawing/2014/main" id="{C025E3A2-D280-4A0E-97F0-EA9844B943FA}"/>
              </a:ext>
            </a:extLst>
          </p:cNvPr>
          <p:cNvSpPr/>
          <p:nvPr/>
        </p:nvSpPr>
        <p:spPr>
          <a:xfrm>
            <a:off x="8153400" y="1405296"/>
            <a:ext cx="3450424" cy="2031325"/>
          </a:xfrm>
          <a:prstGeom prst="rect">
            <a:avLst/>
          </a:prstGeom>
          <a:solidFill>
            <a:schemeClr val="tx1"/>
          </a:solidFill>
        </p:spPr>
        <p:txBody>
          <a:bodyPr wrap="square">
            <a:spAutoFit/>
          </a:bodyPr>
          <a:lstStyle/>
          <a:p>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is_empty_line</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char</a:t>
            </a:r>
            <a:r>
              <a:rPr lang="en-US" altLang="zh-CN" dirty="0">
                <a:solidFill>
                  <a:srgbClr val="D4D4D4"/>
                </a:solidFill>
                <a:latin typeface="Consolas" panose="020B0609020204030204" pitchFamily="49" charset="0"/>
              </a:rPr>
              <a:t> *</a:t>
            </a:r>
            <a:r>
              <a:rPr lang="en-US" altLang="zh-CN" dirty="0">
                <a:solidFill>
                  <a:srgbClr val="9CDCFE"/>
                </a:solidFill>
                <a:latin typeface="Consolas" panose="020B0609020204030204" pitchFamily="49" charset="0"/>
              </a:rPr>
              <a:t>s</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for</a:t>
            </a:r>
            <a:r>
              <a:rPr lang="en-US" altLang="zh-CN" dirty="0">
                <a:solidFill>
                  <a:srgbClr val="D4D4D4"/>
                </a:solidFill>
                <a:latin typeface="Consolas" panose="020B0609020204030204" pitchFamily="49" charset="0"/>
              </a:rPr>
              <a:t>(; *s!=</a:t>
            </a:r>
            <a:r>
              <a:rPr lang="en-US" altLang="zh-CN" dirty="0">
                <a:solidFill>
                  <a:srgbClr val="CE9178"/>
                </a:solidFill>
                <a:latin typeface="Consolas" panose="020B0609020204030204" pitchFamily="49" charset="0"/>
              </a:rPr>
              <a:t>'</a:t>
            </a:r>
            <a:r>
              <a:rPr lang="en-US" altLang="zh-CN" dirty="0">
                <a:solidFill>
                  <a:srgbClr val="D7BA7D"/>
                </a:solidFill>
                <a:latin typeface="Consolas" panose="020B0609020204030204" pitchFamily="49" charset="0"/>
              </a:rPr>
              <a:t>\0</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 s++)</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a:t>
            </a:r>
            <a:r>
              <a:rPr lang="en-US" altLang="zh-CN" dirty="0" err="1">
                <a:solidFill>
                  <a:srgbClr val="DCDCAA"/>
                </a:solidFill>
                <a:latin typeface="Consolas" panose="020B0609020204030204" pitchFamily="49" charset="0"/>
              </a:rPr>
              <a:t>isspace</a:t>
            </a:r>
            <a:r>
              <a:rPr lang="en-US" altLang="zh-CN" dirty="0">
                <a:solidFill>
                  <a:srgbClr val="D4D4D4"/>
                </a:solidFill>
                <a:latin typeface="Consolas" panose="020B0609020204030204" pitchFamily="49" charset="0"/>
              </a:rPr>
              <a:t>(*s))</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1</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endParaRPr lang="en-US" altLang="zh-CN" b="0" dirty="0">
              <a:solidFill>
                <a:srgbClr val="D4D4D4"/>
              </a:solidFill>
              <a:effectLst/>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044701" y="285751"/>
            <a:ext cx="82327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40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rPr>
              <a:t>10.1 </a:t>
            </a:r>
            <a:r>
              <a:rPr kumimoji="0" lang="zh-CN" altLang="en-US" sz="40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rPr>
              <a:t>从内存到外部文件</a:t>
            </a:r>
            <a:endParaRPr kumimoji="0" lang="en-US" altLang="zh-CN" sz="4000" b="1" i="0" u="none" strike="noStrike" kern="1200" cap="none" spc="0" normalizeH="0" baseline="0" noProof="0" dirty="0">
              <a:ln>
                <a:noFill/>
              </a:ln>
              <a:solidFill>
                <a:srgbClr val="D32D17"/>
              </a:solidFill>
              <a:effectLst/>
              <a:uLnTx/>
              <a:uFillTx/>
              <a:latin typeface="Times New Roman" panose="02020603050405020304" pitchFamily="18" charset="0"/>
              <a:ea typeface="华文新魏" panose="02010800040101010101" pitchFamily="2" charset="-122"/>
              <a:cs typeface="+mn-cs"/>
            </a:endParaRPr>
          </a:p>
        </p:txBody>
      </p:sp>
      <p:grpSp>
        <p:nvGrpSpPr>
          <p:cNvPr id="5" name="组合 4"/>
          <p:cNvGrpSpPr/>
          <p:nvPr/>
        </p:nvGrpSpPr>
        <p:grpSpPr>
          <a:xfrm>
            <a:off x="-1486069" y="1714753"/>
            <a:ext cx="8348604" cy="4696089"/>
            <a:chOff x="539552" y="1700808"/>
            <a:chExt cx="8348604" cy="4696089"/>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1700808"/>
              <a:ext cx="8348604" cy="4696089"/>
            </a:xfrm>
            <a:prstGeom prst="rect">
              <a:avLst/>
            </a:prstGeom>
            <a:noFill/>
          </p:spPr>
        </p:pic>
        <p:grpSp>
          <p:nvGrpSpPr>
            <p:cNvPr id="7" name="组合 6"/>
            <p:cNvGrpSpPr/>
            <p:nvPr/>
          </p:nvGrpSpPr>
          <p:grpSpPr>
            <a:xfrm>
              <a:off x="2841871" y="2629232"/>
              <a:ext cx="3789786" cy="2114962"/>
              <a:chOff x="2743225" y="2629232"/>
              <a:chExt cx="3789786" cy="2114962"/>
            </a:xfrm>
          </p:grpSpPr>
          <p:pic>
            <p:nvPicPr>
              <p:cNvPr id="8" name="图片 7" descr="图片包含 建筑物&#10;&#10;已生成极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b="10383"/>
              <a:stretch>
                <a:fillRect/>
              </a:stretch>
            </p:blipFill>
            <p:spPr>
              <a:xfrm>
                <a:off x="2743225" y="2629232"/>
                <a:ext cx="2205610" cy="2114962"/>
              </a:xfrm>
              <a:prstGeom prst="rect">
                <a:avLst/>
              </a:prstGeom>
              <a:noFill/>
            </p:spPr>
          </p:pic>
          <p:pic>
            <p:nvPicPr>
              <p:cNvPr id="9" name="图片 8" descr="图片包含 建筑物&#10;&#10;已生成极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b="10383"/>
              <a:stretch>
                <a:fillRect/>
              </a:stretch>
            </p:blipFill>
            <p:spPr>
              <a:xfrm>
                <a:off x="4327401" y="2629232"/>
                <a:ext cx="2205610" cy="2114962"/>
              </a:xfrm>
              <a:prstGeom prst="rect">
                <a:avLst/>
              </a:prstGeom>
              <a:noFill/>
            </p:spPr>
          </p:pic>
        </p:grpSp>
      </p:grpSp>
      <p:sp>
        <p:nvSpPr>
          <p:cNvPr id="10" name="文本框 9"/>
          <p:cNvSpPr txBox="1"/>
          <p:nvPr/>
        </p:nvSpPr>
        <p:spPr>
          <a:xfrm>
            <a:off x="522288" y="961013"/>
            <a:ext cx="11277599" cy="1135054"/>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已编写了大量的程序，然而</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程序运行在内存</a:t>
            </a:r>
            <a:r>
              <a:rPr kumimoji="0" lang="zh-CN" altLang="en-US" sz="24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中，</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数据也存储在内存</a:t>
            </a:r>
            <a:r>
              <a:rPr kumimoji="0" lang="zh-CN" altLang="en-US" sz="24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中，程序每次运行都需要重新读取（从键盘）数据，当输出屏幕关闭后计算的结果也没有了</a:t>
            </a:r>
            <a:endParaRPr kumimoji="0" lang="en-US" altLang="zh-CN" sz="24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p:nvSpPr>
        <p:spPr>
          <a:xfrm>
            <a:off x="5009482" y="3567467"/>
            <a:ext cx="6296069" cy="1308884"/>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文件</a:t>
            </a:r>
            <a:r>
              <a:rPr kumimoji="0" lang="zh-CN" altLang="en-US" sz="2800" b="1"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是计算机系统提供的将数据与硬盘等外部存储设备关联的技术</a:t>
            </a:r>
          </a:p>
        </p:txBody>
      </p:sp>
      <p:sp>
        <p:nvSpPr>
          <p:cNvPr id="12" name="文本框 11"/>
          <p:cNvSpPr txBox="1"/>
          <p:nvPr/>
        </p:nvSpPr>
        <p:spPr>
          <a:xfrm>
            <a:off x="5007006" y="2643177"/>
            <a:ext cx="6862439" cy="581057"/>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如何长期保存和访问数据？（硬盘、</a:t>
            </a: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U</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盘、光盘）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ChangeArrowheads="1"/>
          </p:cNvSpPr>
          <p:nvPr/>
        </p:nvSpPr>
        <p:spPr bwMode="auto">
          <a:xfrm>
            <a:off x="551599" y="876300"/>
            <a:ext cx="10866268"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457200" indent="-457200" eaLnBrk="1" hangingPunct="1">
              <a:lnSpc>
                <a:spcPct val="110000"/>
              </a:lnSpc>
              <a:spcBef>
                <a:spcPct val="20000"/>
              </a:spcBef>
              <a:buClr>
                <a:schemeClr val="folHlink"/>
              </a:buClr>
              <a:buSzPct val="60000"/>
              <a:buFont typeface="Wingdings" panose="05000000000000000000" pitchFamily="2" charset="2"/>
              <a:buChar char="u"/>
            </a:pPr>
            <a:r>
              <a:rPr lang="zh-CN" altLang="en-US" sz="2800" dirty="0">
                <a:solidFill>
                  <a:srgbClr val="41418C"/>
                </a:solidFill>
                <a:latin typeface="微软雅黑" panose="020B0503020204020204" pitchFamily="34" charset="-122"/>
                <a:ea typeface="微软雅黑" panose="020B0503020204020204" pitchFamily="34" charset="-122"/>
              </a:rPr>
              <a:t>顺序读写</a:t>
            </a:r>
          </a:p>
          <a:p>
            <a:pPr marL="800100" lvl="1" indent="-342900" eaLnBrk="1" hangingPunct="1">
              <a:lnSpc>
                <a:spcPct val="110000"/>
              </a:lnSpc>
              <a:spcBef>
                <a:spcPct val="20000"/>
              </a:spcBef>
              <a:buClr>
                <a:schemeClr val="folHlink"/>
              </a:buClr>
              <a:buSzPct val="60000"/>
              <a:buFont typeface="Wingdings" panose="05000000000000000000" pitchFamily="2" charset="2"/>
              <a:buChar char="p"/>
            </a:pPr>
            <a:r>
              <a:rPr lang="zh-CN" altLang="en-US" dirty="0">
                <a:solidFill>
                  <a:srgbClr val="41418C"/>
                </a:solidFill>
                <a:latin typeface="微软雅黑" panose="020B0503020204020204" pitchFamily="34" charset="-122"/>
                <a:ea typeface="微软雅黑" panose="020B0503020204020204" pitchFamily="34" charset="-122"/>
              </a:rPr>
              <a:t>新读入的数据时文件中紧跟在前一次读入数据后面的数据</a:t>
            </a:r>
          </a:p>
          <a:p>
            <a:pPr marL="800100" lvl="1" indent="-342900" eaLnBrk="1" hangingPunct="1">
              <a:lnSpc>
                <a:spcPct val="110000"/>
              </a:lnSpc>
              <a:spcBef>
                <a:spcPct val="20000"/>
              </a:spcBef>
              <a:buClr>
                <a:schemeClr val="folHlink"/>
              </a:buClr>
              <a:buSzPct val="60000"/>
              <a:buFont typeface="Wingdings" panose="05000000000000000000" pitchFamily="2" charset="2"/>
              <a:buChar char="p"/>
            </a:pPr>
            <a:r>
              <a:rPr lang="zh-CN" altLang="en-US" dirty="0">
                <a:solidFill>
                  <a:srgbClr val="41418C"/>
                </a:solidFill>
                <a:latin typeface="微软雅黑" panose="020B0503020204020204" pitchFamily="34" charset="-122"/>
                <a:ea typeface="微软雅黑" panose="020B0503020204020204" pitchFamily="34" charset="-122"/>
              </a:rPr>
              <a:t>新输出的数据紧接在文件前一次写入的数据后面</a:t>
            </a:r>
            <a:endParaRPr lang="en-US" altLang="zh-CN" dirty="0">
              <a:solidFill>
                <a:srgbClr val="41418C"/>
              </a:solidFill>
              <a:latin typeface="微软雅黑" panose="020B0503020204020204" pitchFamily="34" charset="-122"/>
              <a:ea typeface="微软雅黑" panose="020B0503020204020204" pitchFamily="34" charset="-122"/>
            </a:endParaRPr>
          </a:p>
          <a:p>
            <a:pPr marL="800100" lvl="1" indent="-342900" eaLnBrk="1" hangingPunct="1">
              <a:lnSpc>
                <a:spcPct val="110000"/>
              </a:lnSpc>
              <a:spcBef>
                <a:spcPct val="20000"/>
              </a:spcBef>
              <a:buClr>
                <a:schemeClr val="folHlink"/>
              </a:buClr>
              <a:buSzPct val="60000"/>
              <a:buFont typeface="Wingdings" panose="05000000000000000000" pitchFamily="2" charset="2"/>
              <a:buChar char="u"/>
            </a:pPr>
            <a:endParaRPr lang="zh-CN" altLang="en-US" dirty="0">
              <a:solidFill>
                <a:srgbClr val="41418C"/>
              </a:solidFill>
              <a:latin typeface="微软雅黑" panose="020B0503020204020204" pitchFamily="34" charset="-122"/>
              <a:ea typeface="微软雅黑" panose="020B0503020204020204" pitchFamily="34" charset="-122"/>
            </a:endParaRPr>
          </a:p>
          <a:p>
            <a:pPr marL="457200" indent="-457200" eaLnBrk="1" hangingPunct="1">
              <a:lnSpc>
                <a:spcPct val="110000"/>
              </a:lnSpc>
              <a:spcBef>
                <a:spcPct val="20000"/>
              </a:spcBef>
              <a:buClr>
                <a:schemeClr val="folHlink"/>
              </a:buClr>
              <a:buSzPct val="60000"/>
              <a:buFont typeface="Wingdings" panose="05000000000000000000" pitchFamily="2" charset="2"/>
              <a:buChar char="u"/>
            </a:pPr>
            <a:r>
              <a:rPr lang="zh-CN" altLang="en-US" sz="2800" dirty="0">
                <a:solidFill>
                  <a:srgbClr val="41418C"/>
                </a:solidFill>
                <a:latin typeface="微软雅黑" panose="020B0503020204020204" pitchFamily="34" charset="-122"/>
                <a:ea typeface="微软雅黑" panose="020B0503020204020204" pitchFamily="34" charset="-122"/>
              </a:rPr>
              <a:t>非顺序读写（随机读写）</a:t>
            </a:r>
          </a:p>
          <a:p>
            <a:pPr marL="800100" lvl="1" indent="-342900" eaLnBrk="1" hangingPunct="1">
              <a:lnSpc>
                <a:spcPct val="110000"/>
              </a:lnSpc>
              <a:spcBef>
                <a:spcPct val="20000"/>
              </a:spcBef>
              <a:buClr>
                <a:schemeClr val="folHlink"/>
              </a:buClr>
              <a:buSzPct val="60000"/>
              <a:buFont typeface="Wingdings" panose="05000000000000000000" pitchFamily="2" charset="2"/>
              <a:buChar char="p"/>
            </a:pPr>
            <a:r>
              <a:rPr lang="zh-CN" altLang="en-US" dirty="0">
                <a:solidFill>
                  <a:srgbClr val="41418C"/>
                </a:solidFill>
                <a:latin typeface="微软雅黑" panose="020B0503020204020204" pitchFamily="34" charset="-122"/>
                <a:ea typeface="微软雅黑" panose="020B0503020204020204" pitchFamily="34" charset="-122"/>
              </a:rPr>
              <a:t>读完上一个字符后，不一定要读写其后继的字符，可以读写文件中任意所需的字符</a:t>
            </a:r>
          </a:p>
          <a:p>
            <a:pPr marL="457200" indent="-457200" eaLnBrk="1" hangingPunct="1">
              <a:lnSpc>
                <a:spcPct val="110000"/>
              </a:lnSpc>
              <a:spcBef>
                <a:spcPct val="20000"/>
              </a:spcBef>
              <a:buClr>
                <a:schemeClr val="folHlink"/>
              </a:buClr>
              <a:buSzPct val="60000"/>
              <a:buFont typeface="Wingdings" panose="05000000000000000000" pitchFamily="2" charset="2"/>
              <a:buChar char="u"/>
            </a:pPr>
            <a:endParaRPr lang="zh-CN" altLang="en-US" sz="2800" dirty="0">
              <a:solidFill>
                <a:srgbClr val="41418C"/>
              </a:solidFill>
              <a:latin typeface="微软雅黑" panose="020B0503020204020204" pitchFamily="34" charset="-122"/>
              <a:ea typeface="微软雅黑" panose="020B0503020204020204" pitchFamily="34" charset="-122"/>
            </a:endParaRPr>
          </a:p>
        </p:txBody>
      </p:sp>
      <p:sp>
        <p:nvSpPr>
          <p:cNvPr id="9220" name="Rectangle 3"/>
          <p:cNvSpPr>
            <a:spLocks noChangeArrowheads="1"/>
          </p:cNvSpPr>
          <p:nvPr/>
        </p:nvSpPr>
        <p:spPr bwMode="auto">
          <a:xfrm>
            <a:off x="612559" y="285751"/>
            <a:ext cx="966491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3600" b="1" dirty="0">
                <a:solidFill>
                  <a:srgbClr val="D32D17"/>
                </a:solidFill>
                <a:latin typeface="Times New Roman" panose="02020603050405020304" pitchFamily="18" charset="0"/>
                <a:ea typeface="华文新魏" panose="02010800040101010101" pitchFamily="2" charset="-122"/>
              </a:rPr>
              <a:t>10.4 </a:t>
            </a:r>
            <a:r>
              <a:rPr lang="zh-CN" altLang="en-US" sz="3600" b="1" dirty="0">
                <a:solidFill>
                  <a:srgbClr val="D32D17"/>
                </a:solidFill>
                <a:latin typeface="Times New Roman" panose="02020603050405020304" pitchFamily="18" charset="0"/>
                <a:ea typeface="华文新魏" panose="02010800040101010101" pitchFamily="2" charset="-122"/>
              </a:rPr>
              <a:t>读写操作中的定位与二进制文件</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ChangeArrowheads="1"/>
          </p:cNvSpPr>
          <p:nvPr/>
        </p:nvSpPr>
        <p:spPr bwMode="auto">
          <a:xfrm>
            <a:off x="621437" y="285751"/>
            <a:ext cx="9656039"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D32D17"/>
                </a:solidFill>
                <a:latin typeface="Times New Roman" panose="02020603050405020304" pitchFamily="18" charset="0"/>
                <a:ea typeface="华文新魏" panose="02010800040101010101" pitchFamily="2" charset="-122"/>
              </a:rPr>
              <a:t>读写定位函数</a:t>
            </a:r>
            <a:r>
              <a:rPr lang="en-US" altLang="zh-CN" sz="3600" b="1" dirty="0" err="1">
                <a:solidFill>
                  <a:srgbClr val="D32D17"/>
                </a:solidFill>
                <a:latin typeface="Times New Roman" panose="02020603050405020304" pitchFamily="18" charset="0"/>
                <a:ea typeface="华文新魏" panose="02010800040101010101" pitchFamily="2" charset="-122"/>
              </a:rPr>
              <a:t>fseek</a:t>
            </a:r>
            <a:endParaRPr lang="zh-CN" altLang="en-US" sz="3600" b="1" dirty="0">
              <a:solidFill>
                <a:srgbClr val="D32D17"/>
              </a:solidFill>
              <a:latin typeface="Times New Roman" panose="02020603050405020304" pitchFamily="18" charset="0"/>
              <a:ea typeface="华文新魏" panose="02010800040101010101" pitchFamily="2" charset="-122"/>
            </a:endParaRPr>
          </a:p>
        </p:txBody>
      </p:sp>
      <p:sp>
        <p:nvSpPr>
          <p:cNvPr id="6" name="Rectangle 3"/>
          <p:cNvSpPr>
            <a:spLocks noChangeArrowheads="1"/>
          </p:cNvSpPr>
          <p:nvPr/>
        </p:nvSpPr>
        <p:spPr bwMode="auto">
          <a:xfrm>
            <a:off x="1524001" y="1965660"/>
            <a:ext cx="8753476" cy="4082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20000"/>
              </a:spcBef>
              <a:buClr>
                <a:srgbClr val="954F72"/>
              </a:buClr>
              <a:buSzPct val="60000"/>
              <a:buFont typeface="Wingdings" panose="05000000000000000000" pitchFamily="2" charset="2"/>
              <a:buChar char="u"/>
              <a:defRPr/>
            </a:pPr>
            <a:r>
              <a:rPr lang="zh-CN" altLang="en-US" sz="200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作用：</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将</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stream</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所指向文件的位置指针移到以</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whence</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所指的位置为起始点、以</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offset</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为位移量的位置，同时清除文件结束标志</a:t>
            </a:r>
          </a:p>
          <a:p>
            <a:pPr eaLnBrk="1" hangingPunct="1">
              <a:lnSpc>
                <a:spcPct val="150000"/>
              </a:lnSpc>
              <a:spcBef>
                <a:spcPct val="20000"/>
              </a:spcBef>
              <a:buClr>
                <a:srgbClr val="954F72"/>
              </a:buClr>
              <a:buSzPct val="60000"/>
              <a:buFont typeface="Wingdings" panose="05000000000000000000" pitchFamily="2" charset="2"/>
              <a:buChar char="u"/>
              <a:defRPr/>
            </a:pPr>
            <a:r>
              <a:rPr lang="zh-CN" altLang="en-US" sz="200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rPr>
              <a:t>返回值：</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定位成功则返回非</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，否则返回 </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p>
          <a:p>
            <a:pPr marL="800100" lvl="1" indent="-342900" eaLnBrk="1" hangingPunct="1">
              <a:lnSpc>
                <a:spcPct val="150000"/>
              </a:lnSpc>
              <a:spcBef>
                <a:spcPct val="20000"/>
              </a:spcBef>
              <a:buClr>
                <a:srgbClr val="954F72"/>
              </a:buClr>
              <a:buSzPct val="60000"/>
              <a:buFont typeface="Wingdings" panose="05000000000000000000" pitchFamily="2" charset="2"/>
              <a:buChar char="u"/>
              <a:defRPr/>
            </a:pP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20000"/>
              </a:spcBef>
              <a:buClr>
                <a:srgbClr val="954F72"/>
              </a:buClr>
              <a:buSzPct val="60000"/>
              <a:buFont typeface="Wingdings" panose="05000000000000000000" pitchFamily="2" charset="2"/>
              <a:buChar char="u"/>
              <a:defRPr/>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位移量</a:t>
            </a:r>
            <a:r>
              <a:rPr lang="en-US" altLang="zh-CN" sz="200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offset</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表示以起始点为基准，向前或向后移动的字节数（为正表示向文件尾部的方向的移动，为负则表示向文件头部的方向移动）</a:t>
            </a:r>
          </a:p>
          <a:p>
            <a:pPr eaLnBrk="1" hangingPunct="1">
              <a:lnSpc>
                <a:spcPct val="150000"/>
              </a:lnSpc>
              <a:spcBef>
                <a:spcPct val="20000"/>
              </a:spcBef>
              <a:buClr>
                <a:srgbClr val="954F72"/>
              </a:buClr>
              <a:buSzPct val="60000"/>
              <a:buFont typeface="Wingdings" panose="05000000000000000000" pitchFamily="2" charset="2"/>
              <a:buChar char="u"/>
              <a:defRPr/>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起始点</a:t>
            </a:r>
            <a:r>
              <a:rPr lang="en-US" altLang="zh-CN" sz="200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whence</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可以是：</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SEEK_SET, SEEK_CUR, SEEK_END</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三个符号常量，其值分别为</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0, 1, 2</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，分别表示文件开始、文件当前位置、文件末尾</a:t>
            </a:r>
          </a:p>
          <a:p>
            <a:pPr marL="457200" indent="-457200" eaLnBrk="1" hangingPunct="1">
              <a:lnSpc>
                <a:spcPct val="110000"/>
              </a:lnSpc>
              <a:spcBef>
                <a:spcPct val="20000"/>
              </a:spcBef>
              <a:buClr>
                <a:srgbClr val="954F72"/>
              </a:buClr>
              <a:buSzPct val="60000"/>
              <a:buFont typeface="Wingdings" panose="05000000000000000000" pitchFamily="2" charset="2"/>
              <a:buChar char="u"/>
              <a:defRPr/>
            </a:pPr>
            <a:endParaRPr lang="en-US" altLang="zh-CN" sz="2800" dirty="0">
              <a:solidFill>
                <a:srgbClr val="41418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矩形 6"/>
          <p:cNvSpPr/>
          <p:nvPr/>
        </p:nvSpPr>
        <p:spPr>
          <a:xfrm>
            <a:off x="1524000" y="1172731"/>
            <a:ext cx="9144000" cy="532708"/>
          </a:xfrm>
          <a:prstGeom prst="rect">
            <a:avLst/>
          </a:prstGeom>
          <a:solidFill>
            <a:srgbClr val="5B9BD5">
              <a:lumMod val="40000"/>
              <a:lumOff val="60000"/>
            </a:srgbClr>
          </a:solidFill>
          <a:ln>
            <a:solidFill>
              <a:srgbClr val="5B9BD5">
                <a:lumMod val="60000"/>
                <a:lumOff val="40000"/>
              </a:srgbClr>
            </a:solidFill>
          </a:ln>
        </p:spPr>
        <p:txBody>
          <a:bodyPr rtlCol="0" anchor="ctr" anchorCtr="1">
            <a:noAutofit/>
          </a:bodyPr>
          <a:lstStyle/>
          <a:p>
            <a:pPr eaLnBrk="1" fontAlgn="auto" hangingPunct="1">
              <a:spcBef>
                <a:spcPts val="0"/>
              </a:spcBef>
              <a:spcAft>
                <a:spcPts val="0"/>
              </a:spcAft>
              <a:defRPr/>
            </a:pPr>
            <a:r>
              <a:rPr kumimoji="1" lang="en-US" altLang="zh-CN" sz="2000" b="1" kern="0" dirty="0">
                <a:latin typeface="Consolas" panose="020B0609020204030204" pitchFamily="49" charset="0"/>
                <a:ea typeface="隶书" panose="02010509060101010101" pitchFamily="49" charset="-122"/>
              </a:rPr>
              <a:t>int </a:t>
            </a:r>
            <a:r>
              <a:rPr kumimoji="1" lang="en-US" altLang="zh-CN" sz="2000" b="1" kern="0" dirty="0" err="1">
                <a:latin typeface="Consolas" panose="020B0609020204030204" pitchFamily="49" charset="0"/>
                <a:ea typeface="隶书" panose="02010509060101010101" pitchFamily="49" charset="-122"/>
              </a:rPr>
              <a:t>fseek</a:t>
            </a:r>
            <a:r>
              <a:rPr kumimoji="1" lang="en-US" altLang="zh-CN" sz="2000" b="1" kern="0" dirty="0">
                <a:latin typeface="Consolas" panose="020B0609020204030204" pitchFamily="49" charset="0"/>
                <a:ea typeface="隶书" panose="02010509060101010101" pitchFamily="49" charset="-122"/>
              </a:rPr>
              <a:t>(FILE* stream, long offset, int whence)</a:t>
            </a:r>
            <a:endParaRPr kumimoji="1" lang="zh-CN" altLang="en-US" sz="2000" b="1" kern="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ChangeArrowheads="1"/>
          </p:cNvSpPr>
          <p:nvPr/>
        </p:nvSpPr>
        <p:spPr bwMode="auto">
          <a:xfrm>
            <a:off x="609600" y="285751"/>
            <a:ext cx="978774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dirty="0">
                <a:solidFill>
                  <a:srgbClr val="D32D17"/>
                </a:solidFill>
                <a:latin typeface="Times New Roman" panose="02020603050405020304" pitchFamily="18" charset="0"/>
                <a:ea typeface="华文新魏" panose="02010800040101010101" pitchFamily="2" charset="-122"/>
              </a:rPr>
              <a:t>获得文件当前读写位置、重置和判断结束</a:t>
            </a:r>
          </a:p>
        </p:txBody>
      </p:sp>
      <p:sp>
        <p:nvSpPr>
          <p:cNvPr id="7" name="矩形 6"/>
          <p:cNvSpPr/>
          <p:nvPr/>
        </p:nvSpPr>
        <p:spPr>
          <a:xfrm>
            <a:off x="1524000" y="1088298"/>
            <a:ext cx="9144000" cy="532708"/>
          </a:xfrm>
          <a:prstGeom prst="rect">
            <a:avLst/>
          </a:prstGeom>
          <a:solidFill>
            <a:srgbClr val="5B9BD5">
              <a:lumMod val="40000"/>
              <a:lumOff val="60000"/>
            </a:srgbClr>
          </a:solidFill>
          <a:ln>
            <a:solidFill>
              <a:srgbClr val="5B9BD5">
                <a:lumMod val="60000"/>
                <a:lumOff val="40000"/>
              </a:srgbClr>
            </a:solidFill>
          </a:ln>
        </p:spPr>
        <p:txBody>
          <a:bodyPr rtlCol="0" anchor="ctr" anchorCtr="1">
            <a:noAutofit/>
          </a:bodyPr>
          <a:lstStyle/>
          <a:p>
            <a:pPr eaLnBrk="1" fontAlgn="auto" hangingPunct="1">
              <a:spcBef>
                <a:spcPts val="0"/>
              </a:spcBef>
              <a:spcAft>
                <a:spcPts val="0"/>
              </a:spcAft>
              <a:defRPr/>
            </a:pPr>
            <a:r>
              <a:rPr kumimoji="1" lang="en-US" altLang="zh-CN" sz="1800" b="1" kern="0" dirty="0">
                <a:solidFill>
                  <a:srgbClr val="0000FF"/>
                </a:solidFill>
                <a:latin typeface="Consolas" panose="020B0609020204030204" pitchFamily="49" charset="0"/>
                <a:ea typeface="隶书" panose="02010509060101010101" pitchFamily="49" charset="-122"/>
              </a:rPr>
              <a:t>long</a:t>
            </a:r>
            <a:r>
              <a:rPr kumimoji="1" lang="en-US" altLang="zh-CN" sz="1800" b="1" kern="0" dirty="0">
                <a:solidFill>
                  <a:srgbClr val="000000"/>
                </a:solidFill>
                <a:latin typeface="Consolas" panose="020B0609020204030204" pitchFamily="49" charset="0"/>
                <a:ea typeface="隶书" panose="02010509060101010101" pitchFamily="49" charset="-122"/>
              </a:rPr>
              <a:t> </a:t>
            </a:r>
            <a:r>
              <a:rPr kumimoji="1" lang="en-US" altLang="zh-CN" sz="1800" b="1" kern="0" dirty="0" err="1">
                <a:solidFill>
                  <a:srgbClr val="000000"/>
                </a:solidFill>
                <a:latin typeface="Consolas" panose="020B0609020204030204" pitchFamily="49" charset="0"/>
                <a:ea typeface="隶书" panose="02010509060101010101" pitchFamily="49" charset="-122"/>
              </a:rPr>
              <a:t>ftell</a:t>
            </a:r>
            <a:r>
              <a:rPr kumimoji="1" lang="en-US" altLang="zh-CN" sz="1800" b="1" kern="0" dirty="0">
                <a:solidFill>
                  <a:srgbClr val="000000"/>
                </a:solidFill>
                <a:latin typeface="Consolas" panose="020B0609020204030204" pitchFamily="49" charset="0"/>
                <a:ea typeface="隶书" panose="02010509060101010101" pitchFamily="49" charset="-122"/>
              </a:rPr>
              <a:t>(FILE * stream)</a:t>
            </a:r>
            <a:endParaRPr kumimoji="1" lang="zh-CN" altLang="en-US" sz="1800" b="1"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8" name="文本占位符 2"/>
          <p:cNvSpPr txBox="1"/>
          <p:nvPr/>
        </p:nvSpPr>
        <p:spPr bwMode="auto">
          <a:xfrm>
            <a:off x="1931851" y="1568800"/>
            <a:ext cx="8848444" cy="138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265" indent="-342265" algn="l" defTabSz="685800" rtl="0" eaLnBrk="0" fontAlgn="base" hangingPunct="0">
              <a:lnSpc>
                <a:spcPct val="150000"/>
              </a:lnSpc>
              <a:spcBef>
                <a:spcPts val="600"/>
              </a:spcBef>
              <a:spcAft>
                <a:spcPts val="600"/>
              </a:spcAft>
              <a:buClr>
                <a:schemeClr val="accent2"/>
              </a:buClr>
              <a:buFont typeface="Wingdings" panose="05000000000000000000" pitchFamily="2" charset="2"/>
              <a:buChar char="p"/>
              <a:defRPr lang="zh-CN" altLang="en-US" sz="1800" kern="1200" dirty="0" smtClean="0">
                <a:solidFill>
                  <a:schemeClr val="tx1">
                    <a:lumMod val="75000"/>
                    <a:lumOff val="25000"/>
                  </a:schemeClr>
                </a:solidFill>
                <a:latin typeface="+mn-lt"/>
                <a:ea typeface="+mn-ea"/>
                <a:cs typeface="+mn-cs"/>
              </a:defRPr>
            </a:lvl1pPr>
            <a:lvl2pPr marL="514350" indent="-171450" algn="l" defTabSz="685800" rtl="0" eaLnBrk="0" fontAlgn="base" hangingPunct="0">
              <a:lnSpc>
                <a:spcPct val="130000"/>
              </a:lnSpc>
              <a:spcBef>
                <a:spcPts val="600"/>
              </a:spcBef>
              <a:spcAft>
                <a:spcPts val="600"/>
              </a:spcAft>
              <a:buClr>
                <a:schemeClr val="accent2"/>
              </a:buClr>
              <a:buFont typeface="Wingdings" panose="05000000000000000000" pitchFamily="2" charset="2"/>
              <a:buChar char="n"/>
              <a:defRPr sz="1600" kern="1200">
                <a:solidFill>
                  <a:schemeClr val="tx1"/>
                </a:solidFill>
                <a:latin typeface="+mn-lt"/>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Clr>
                <a:schemeClr val="accent2"/>
              </a:buClr>
              <a:buFont typeface="Wingdings" panose="05000000000000000000" pitchFamily="2" charset="2"/>
              <a:buChar char="Ø"/>
              <a:defRPr sz="1400" kern="1200">
                <a:solidFill>
                  <a:schemeClr val="tx1">
                    <a:lumMod val="65000"/>
                    <a:lumOff val="35000"/>
                  </a:schemeClr>
                </a:solidFill>
                <a:latin typeface="+mn-lt"/>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
                <a:srgbClr val="ED7D31"/>
              </a:buClr>
              <a:defRPr/>
            </a:pPr>
            <a:r>
              <a:rPr lang="zh-CN" altLang="en-US" sz="2000" dirty="0">
                <a:solidFill>
                  <a:srgbClr val="ED7D31"/>
                </a:solidFill>
                <a:latin typeface="Arial" panose="020B0604020202020204"/>
                <a:ea typeface="微软雅黑" panose="020B0503020204020204" pitchFamily="34" charset="-122"/>
              </a:rPr>
              <a:t>作用</a:t>
            </a:r>
            <a:r>
              <a:rPr lang="zh-CN" altLang="en-US" sz="2000" dirty="0">
                <a:solidFill>
                  <a:sysClr val="windowText" lastClr="000000">
                    <a:lumMod val="75000"/>
                    <a:lumOff val="25000"/>
                  </a:sysClr>
                </a:solidFill>
                <a:latin typeface="Arial" panose="020B0604020202020204"/>
                <a:ea typeface="微软雅黑" panose="020B0503020204020204" pitchFamily="34" charset="-122"/>
              </a:rPr>
              <a:t>：返回</a:t>
            </a:r>
            <a:r>
              <a:rPr lang="en-US" altLang="zh-CN" sz="2000" dirty="0">
                <a:solidFill>
                  <a:sysClr val="windowText" lastClr="000000">
                    <a:lumMod val="75000"/>
                    <a:lumOff val="25000"/>
                  </a:sysClr>
                </a:solidFill>
                <a:latin typeface="Arial" panose="020B0604020202020204"/>
                <a:ea typeface="微软雅黑" panose="020B0503020204020204" pitchFamily="34" charset="-122"/>
              </a:rPr>
              <a:t>stream</a:t>
            </a:r>
            <a:r>
              <a:rPr lang="zh-CN" altLang="en-US" sz="2000" dirty="0">
                <a:solidFill>
                  <a:sysClr val="windowText" lastClr="000000">
                    <a:lumMod val="75000"/>
                    <a:lumOff val="25000"/>
                  </a:sysClr>
                </a:solidFill>
                <a:latin typeface="Arial" panose="020B0604020202020204"/>
                <a:ea typeface="微软雅黑" panose="020B0503020204020204" pitchFamily="34" charset="-122"/>
              </a:rPr>
              <a:t>所指向的文件的当前位置（相对于文件头部的偏移量）</a:t>
            </a:r>
          </a:p>
          <a:p>
            <a:pPr>
              <a:buClr>
                <a:srgbClr val="ED7D31"/>
              </a:buClr>
              <a:defRPr/>
            </a:pPr>
            <a:r>
              <a:rPr lang="zh-CN" altLang="en-US" sz="2000" dirty="0">
                <a:solidFill>
                  <a:srgbClr val="ED7D31"/>
                </a:solidFill>
                <a:latin typeface="Arial" panose="020B0604020202020204"/>
                <a:ea typeface="微软雅黑" panose="020B0503020204020204" pitchFamily="34" charset="-122"/>
              </a:rPr>
              <a:t>返回值</a:t>
            </a:r>
            <a:r>
              <a:rPr lang="zh-CN" altLang="en-US" sz="2000" dirty="0">
                <a:solidFill>
                  <a:sysClr val="windowText" lastClr="000000">
                    <a:lumMod val="75000"/>
                    <a:lumOff val="25000"/>
                  </a:sysClr>
                </a:solidFill>
                <a:latin typeface="Arial" panose="020B0604020202020204"/>
                <a:ea typeface="微软雅黑" panose="020B0503020204020204" pitchFamily="34" charset="-122"/>
              </a:rPr>
              <a:t>：成功返回相对于文件头部的偏移量，出错则返回</a:t>
            </a:r>
            <a:r>
              <a:rPr lang="en-US" altLang="zh-CN" sz="2000" dirty="0">
                <a:solidFill>
                  <a:sysClr val="windowText" lastClr="000000">
                    <a:lumMod val="75000"/>
                    <a:lumOff val="25000"/>
                  </a:sysClr>
                </a:solidFill>
                <a:latin typeface="Arial" panose="020B0604020202020204"/>
                <a:ea typeface="微软雅黑" panose="020B0503020204020204" pitchFamily="34" charset="-122"/>
              </a:rPr>
              <a:t>-1L</a:t>
            </a:r>
          </a:p>
        </p:txBody>
      </p:sp>
      <p:sp>
        <p:nvSpPr>
          <p:cNvPr id="9" name="矩形 8"/>
          <p:cNvSpPr/>
          <p:nvPr/>
        </p:nvSpPr>
        <p:spPr>
          <a:xfrm>
            <a:off x="1524000" y="2951358"/>
            <a:ext cx="9144000" cy="532708"/>
          </a:xfrm>
          <a:prstGeom prst="rect">
            <a:avLst/>
          </a:prstGeom>
          <a:solidFill>
            <a:srgbClr val="5B9BD5">
              <a:lumMod val="40000"/>
              <a:lumOff val="60000"/>
            </a:srgbClr>
          </a:solidFill>
          <a:ln>
            <a:solidFill>
              <a:srgbClr val="5B9BD5">
                <a:lumMod val="60000"/>
                <a:lumOff val="40000"/>
              </a:srgbClr>
            </a:solidFill>
          </a:ln>
        </p:spPr>
        <p:txBody>
          <a:bodyPr rtlCol="0" anchor="ctr" anchorCtr="1">
            <a:noAutofit/>
          </a:bodyPr>
          <a:lstStyle/>
          <a:p>
            <a:pPr eaLnBrk="1" fontAlgn="auto" hangingPunct="1">
              <a:spcBef>
                <a:spcPts val="0"/>
              </a:spcBef>
              <a:spcAft>
                <a:spcPts val="0"/>
              </a:spcAft>
              <a:defRPr/>
            </a:pPr>
            <a:r>
              <a:rPr kumimoji="1" lang="en-US" altLang="zh-CN" sz="1800" b="1" kern="0" dirty="0">
                <a:solidFill>
                  <a:srgbClr val="0000FF"/>
                </a:solidFill>
                <a:latin typeface="Consolas" panose="020B0609020204030204" pitchFamily="49" charset="0"/>
                <a:ea typeface="隶书" panose="02010509060101010101" pitchFamily="49" charset="-122"/>
              </a:rPr>
              <a:t>void</a:t>
            </a:r>
            <a:r>
              <a:rPr kumimoji="1" lang="en-US" altLang="zh-CN" sz="1800" b="1" kern="0" dirty="0">
                <a:solidFill>
                  <a:srgbClr val="000000"/>
                </a:solidFill>
                <a:latin typeface="Consolas" panose="020B0609020204030204" pitchFamily="49" charset="0"/>
                <a:ea typeface="隶书" panose="02010509060101010101" pitchFamily="49" charset="-122"/>
              </a:rPr>
              <a:t> rewind(FILE * stream)</a:t>
            </a:r>
            <a:endParaRPr kumimoji="1" lang="zh-CN" altLang="en-US" sz="1800" b="1"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0" name="文本占位符 2"/>
          <p:cNvSpPr txBox="1"/>
          <p:nvPr/>
        </p:nvSpPr>
        <p:spPr bwMode="auto">
          <a:xfrm>
            <a:off x="1931852" y="3463235"/>
            <a:ext cx="8736149" cy="889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265" indent="-342265" algn="l" defTabSz="685800" rtl="0" eaLnBrk="0" fontAlgn="base" hangingPunct="0">
              <a:lnSpc>
                <a:spcPct val="150000"/>
              </a:lnSpc>
              <a:spcBef>
                <a:spcPts val="600"/>
              </a:spcBef>
              <a:spcAft>
                <a:spcPts val="600"/>
              </a:spcAft>
              <a:buClr>
                <a:schemeClr val="accent2"/>
              </a:buClr>
              <a:buFont typeface="Wingdings" panose="05000000000000000000" pitchFamily="2" charset="2"/>
              <a:buChar char="p"/>
              <a:defRPr lang="zh-CN" altLang="en-US" sz="1800" kern="1200" dirty="0" smtClean="0">
                <a:solidFill>
                  <a:schemeClr val="tx1">
                    <a:lumMod val="75000"/>
                    <a:lumOff val="25000"/>
                  </a:schemeClr>
                </a:solidFill>
                <a:latin typeface="+mn-lt"/>
                <a:ea typeface="+mn-ea"/>
                <a:cs typeface="+mn-cs"/>
              </a:defRPr>
            </a:lvl1pPr>
            <a:lvl2pPr marL="514350" indent="-171450" algn="l" defTabSz="685800" rtl="0" eaLnBrk="0" fontAlgn="base" hangingPunct="0">
              <a:lnSpc>
                <a:spcPct val="130000"/>
              </a:lnSpc>
              <a:spcBef>
                <a:spcPts val="600"/>
              </a:spcBef>
              <a:spcAft>
                <a:spcPts val="600"/>
              </a:spcAft>
              <a:buClr>
                <a:schemeClr val="accent2"/>
              </a:buClr>
              <a:buFont typeface="Wingdings" panose="05000000000000000000" pitchFamily="2" charset="2"/>
              <a:buChar char="n"/>
              <a:defRPr sz="1600" kern="1200">
                <a:solidFill>
                  <a:schemeClr val="tx1"/>
                </a:solidFill>
                <a:latin typeface="+mn-lt"/>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Clr>
                <a:schemeClr val="accent2"/>
              </a:buClr>
              <a:buFont typeface="Wingdings" panose="05000000000000000000" pitchFamily="2" charset="2"/>
              <a:buChar char="Ø"/>
              <a:defRPr sz="1400" kern="1200">
                <a:solidFill>
                  <a:schemeClr val="tx1">
                    <a:lumMod val="65000"/>
                    <a:lumOff val="35000"/>
                  </a:schemeClr>
                </a:solidFill>
                <a:latin typeface="+mn-lt"/>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buClr>
                <a:srgbClr val="ED7D31"/>
              </a:buClr>
            </a:pPr>
            <a:r>
              <a:rPr lang="zh-CN" altLang="en-US" sz="2000" dirty="0">
                <a:solidFill>
                  <a:srgbClr val="ED7D31"/>
                </a:solidFill>
                <a:latin typeface="Arial" panose="020B0604020202020204"/>
                <a:ea typeface="微软雅黑" panose="020B0503020204020204" pitchFamily="34" charset="-122"/>
              </a:rPr>
              <a:t>作用</a:t>
            </a:r>
            <a:r>
              <a:rPr lang="zh-CN" altLang="en-US" sz="2000" dirty="0">
                <a:solidFill>
                  <a:sysClr val="windowText" lastClr="000000">
                    <a:lumMod val="75000"/>
                    <a:lumOff val="25000"/>
                  </a:sysClr>
                </a:solidFill>
                <a:latin typeface="Arial" panose="020B0604020202020204"/>
                <a:ea typeface="微软雅黑" panose="020B0503020204020204" pitchFamily="34" charset="-122"/>
              </a:rPr>
              <a:t>：移动文件位置指示器到给定文件流的起始，</a:t>
            </a:r>
            <a:br>
              <a:rPr lang="en-US" altLang="zh-CN" sz="2000" dirty="0">
                <a:solidFill>
                  <a:sysClr val="windowText" lastClr="000000">
                    <a:lumMod val="75000"/>
                    <a:lumOff val="25000"/>
                  </a:sysClr>
                </a:solidFill>
                <a:latin typeface="Arial" panose="020B0604020202020204"/>
                <a:ea typeface="微软雅黑" panose="020B0503020204020204" pitchFamily="34" charset="-122"/>
              </a:rPr>
            </a:br>
            <a:r>
              <a:rPr lang="en-US" altLang="zh-CN" sz="2000" dirty="0">
                <a:solidFill>
                  <a:sysClr val="windowText" lastClr="000000">
                    <a:lumMod val="75000"/>
                    <a:lumOff val="25000"/>
                  </a:sysClr>
                </a:solidFill>
                <a:latin typeface="Arial" panose="020B0604020202020204"/>
                <a:ea typeface="微软雅黑" panose="020B0503020204020204" pitchFamily="34" charset="-122"/>
              </a:rPr>
              <a:t>		</a:t>
            </a:r>
            <a:r>
              <a:rPr lang="zh-CN" altLang="en-US" sz="2000" dirty="0">
                <a:solidFill>
                  <a:sysClr val="windowText" lastClr="000000">
                    <a:lumMod val="75000"/>
                    <a:lumOff val="25000"/>
                  </a:sysClr>
                </a:solidFill>
                <a:latin typeface="Arial" panose="020B0604020202020204"/>
                <a:ea typeface="微软雅黑" panose="020B0503020204020204" pitchFamily="34" charset="-122"/>
              </a:rPr>
              <a:t>等价于：</a:t>
            </a:r>
            <a:r>
              <a:rPr lang="en-US" altLang="zh-CN" sz="2000" dirty="0">
                <a:hlinkClick r:id="rId3"/>
              </a:rPr>
              <a:t>fseek</a:t>
            </a:r>
            <a:r>
              <a:rPr lang="en-US" altLang="zh-CN" sz="2000" dirty="0"/>
              <a:t>(stream, 0, </a:t>
            </a:r>
            <a:r>
              <a:rPr lang="en-US" altLang="zh-CN" sz="2000" dirty="0">
                <a:hlinkClick r:id="rId4"/>
              </a:rPr>
              <a:t>SEEK_SET</a:t>
            </a:r>
            <a:r>
              <a:rPr lang="en-US" altLang="zh-CN" sz="2000" dirty="0"/>
              <a:t>);</a:t>
            </a:r>
            <a:endParaRPr lang="zh-CN" altLang="en-US" sz="2000" dirty="0">
              <a:solidFill>
                <a:sysClr val="windowText" lastClr="000000">
                  <a:lumMod val="75000"/>
                  <a:lumOff val="25000"/>
                </a:sysClr>
              </a:solidFill>
              <a:latin typeface="Arial" panose="020B0604020202020204"/>
              <a:ea typeface="微软雅黑" panose="020B0503020204020204" pitchFamily="34" charset="-122"/>
            </a:endParaRPr>
          </a:p>
        </p:txBody>
      </p:sp>
      <p:sp>
        <p:nvSpPr>
          <p:cNvPr id="11" name="矩形 10"/>
          <p:cNvSpPr/>
          <p:nvPr/>
        </p:nvSpPr>
        <p:spPr>
          <a:xfrm>
            <a:off x="1524000" y="4753196"/>
            <a:ext cx="9144000" cy="532708"/>
          </a:xfrm>
          <a:prstGeom prst="rect">
            <a:avLst/>
          </a:prstGeom>
          <a:solidFill>
            <a:srgbClr val="5B9BD5">
              <a:lumMod val="40000"/>
              <a:lumOff val="60000"/>
            </a:srgbClr>
          </a:solidFill>
          <a:ln>
            <a:solidFill>
              <a:srgbClr val="5B9BD5">
                <a:lumMod val="60000"/>
                <a:lumOff val="40000"/>
              </a:srgbClr>
            </a:solidFill>
          </a:ln>
        </p:spPr>
        <p:txBody>
          <a:bodyPr rtlCol="0" anchor="ctr" anchorCtr="1">
            <a:noAutofit/>
          </a:bodyPr>
          <a:lstStyle/>
          <a:p>
            <a:pPr eaLnBrk="1" fontAlgn="auto" hangingPunct="1">
              <a:spcBef>
                <a:spcPts val="0"/>
              </a:spcBef>
              <a:spcAft>
                <a:spcPts val="0"/>
              </a:spcAft>
              <a:defRPr/>
            </a:pPr>
            <a:r>
              <a:rPr kumimoji="1" lang="en-US" altLang="zh-CN" sz="1800" b="1" kern="0" dirty="0">
                <a:solidFill>
                  <a:srgbClr val="0000FF"/>
                </a:solidFill>
                <a:latin typeface="Consolas" panose="020B0609020204030204" pitchFamily="49" charset="0"/>
                <a:ea typeface="隶书" panose="02010509060101010101" pitchFamily="49" charset="-122"/>
              </a:rPr>
              <a:t>int </a:t>
            </a:r>
            <a:r>
              <a:rPr kumimoji="1" lang="en-US" altLang="zh-CN" sz="1800" b="1" kern="0" dirty="0" err="1">
                <a:solidFill>
                  <a:srgbClr val="000000"/>
                </a:solidFill>
                <a:latin typeface="Consolas" panose="020B0609020204030204" pitchFamily="49" charset="0"/>
                <a:ea typeface="隶书" panose="02010509060101010101" pitchFamily="49" charset="-122"/>
              </a:rPr>
              <a:t>feof</a:t>
            </a:r>
            <a:r>
              <a:rPr kumimoji="1" lang="en-US" altLang="zh-CN" sz="1800" b="1" kern="0" dirty="0">
                <a:solidFill>
                  <a:srgbClr val="000000"/>
                </a:solidFill>
                <a:latin typeface="Consolas" panose="020B0609020204030204" pitchFamily="49" charset="0"/>
                <a:ea typeface="隶书" panose="02010509060101010101" pitchFamily="49" charset="-122"/>
              </a:rPr>
              <a:t>(FILE * stream)</a:t>
            </a:r>
            <a:endParaRPr kumimoji="1" lang="zh-CN" altLang="en-US" sz="1800" b="1"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2" name="文本占位符 2"/>
          <p:cNvSpPr txBox="1"/>
          <p:nvPr/>
        </p:nvSpPr>
        <p:spPr bwMode="auto">
          <a:xfrm>
            <a:off x="1931852" y="5253043"/>
            <a:ext cx="8736149" cy="889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265" indent="-342265" algn="l" defTabSz="685800" rtl="0" eaLnBrk="0" fontAlgn="base" hangingPunct="0">
              <a:lnSpc>
                <a:spcPct val="150000"/>
              </a:lnSpc>
              <a:spcBef>
                <a:spcPts val="600"/>
              </a:spcBef>
              <a:spcAft>
                <a:spcPts val="600"/>
              </a:spcAft>
              <a:buClr>
                <a:schemeClr val="accent2"/>
              </a:buClr>
              <a:buFont typeface="Wingdings" panose="05000000000000000000" pitchFamily="2" charset="2"/>
              <a:buChar char="p"/>
              <a:defRPr lang="zh-CN" altLang="en-US" sz="1800" kern="1200" dirty="0" smtClean="0">
                <a:solidFill>
                  <a:schemeClr val="tx1">
                    <a:lumMod val="75000"/>
                    <a:lumOff val="25000"/>
                  </a:schemeClr>
                </a:solidFill>
                <a:latin typeface="+mn-lt"/>
                <a:ea typeface="+mn-ea"/>
                <a:cs typeface="+mn-cs"/>
              </a:defRPr>
            </a:lvl1pPr>
            <a:lvl2pPr marL="514350" indent="-171450" algn="l" defTabSz="685800" rtl="0" eaLnBrk="0" fontAlgn="base" hangingPunct="0">
              <a:lnSpc>
                <a:spcPct val="130000"/>
              </a:lnSpc>
              <a:spcBef>
                <a:spcPts val="600"/>
              </a:spcBef>
              <a:spcAft>
                <a:spcPts val="600"/>
              </a:spcAft>
              <a:buClr>
                <a:schemeClr val="accent2"/>
              </a:buClr>
              <a:buFont typeface="Wingdings" panose="05000000000000000000" pitchFamily="2" charset="2"/>
              <a:buChar char="n"/>
              <a:defRPr sz="1600" kern="1200">
                <a:solidFill>
                  <a:schemeClr val="tx1"/>
                </a:solidFill>
                <a:latin typeface="+mn-lt"/>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Clr>
                <a:schemeClr val="accent2"/>
              </a:buClr>
              <a:buFont typeface="Wingdings" panose="05000000000000000000" pitchFamily="2" charset="2"/>
              <a:buChar char="Ø"/>
              <a:defRPr sz="1400" kern="1200">
                <a:solidFill>
                  <a:schemeClr val="tx1">
                    <a:lumMod val="65000"/>
                    <a:lumOff val="35000"/>
                  </a:schemeClr>
                </a:solidFill>
                <a:latin typeface="+mn-lt"/>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buClr>
                <a:srgbClr val="ED7D31"/>
              </a:buClr>
            </a:pPr>
            <a:r>
              <a:rPr lang="zh-CN" altLang="en-US" sz="2000" dirty="0">
                <a:solidFill>
                  <a:srgbClr val="ED7D31"/>
                </a:solidFill>
                <a:latin typeface="Arial" panose="020B0604020202020204"/>
                <a:ea typeface="微软雅黑" panose="020B0503020204020204" pitchFamily="34" charset="-122"/>
              </a:rPr>
              <a:t>作用</a:t>
            </a:r>
            <a:r>
              <a:rPr lang="zh-CN" altLang="en-US" sz="2000" dirty="0">
                <a:solidFill>
                  <a:sysClr val="windowText" lastClr="000000">
                    <a:lumMod val="75000"/>
                    <a:lumOff val="25000"/>
                  </a:sysClr>
                </a:solidFill>
                <a:latin typeface="Arial" panose="020B0604020202020204"/>
                <a:ea typeface="微软雅黑" panose="020B0503020204020204" pitchFamily="34" charset="-122"/>
              </a:rPr>
              <a:t>：检查是否已抵达给定文件流的结尾</a:t>
            </a:r>
            <a:endParaRPr lang="en-US" altLang="zh-CN" sz="2000" dirty="0">
              <a:solidFill>
                <a:sysClr val="windowText" lastClr="000000">
                  <a:lumMod val="75000"/>
                  <a:lumOff val="25000"/>
                </a:sysClr>
              </a:solidFill>
              <a:latin typeface="Arial" panose="020B0604020202020204"/>
              <a:ea typeface="微软雅黑" panose="020B0503020204020204" pitchFamily="34" charset="-122"/>
            </a:endParaRPr>
          </a:p>
          <a:p>
            <a:pPr>
              <a:buClr>
                <a:srgbClr val="ED7D31"/>
              </a:buClr>
            </a:pPr>
            <a:r>
              <a:rPr lang="zh-CN" altLang="en-US" sz="2000" dirty="0">
                <a:solidFill>
                  <a:srgbClr val="ED7D31"/>
                </a:solidFill>
                <a:latin typeface="Arial" panose="020B0604020202020204"/>
                <a:ea typeface="微软雅黑" panose="020B0503020204020204" pitchFamily="34" charset="-122"/>
              </a:rPr>
              <a:t>返回值</a:t>
            </a:r>
            <a:r>
              <a:rPr lang="zh-CN" altLang="en-US" sz="2000" dirty="0">
                <a:solidFill>
                  <a:sysClr val="windowText" lastClr="000000">
                    <a:lumMod val="75000"/>
                    <a:lumOff val="25000"/>
                  </a:sysClr>
                </a:solidFill>
                <a:latin typeface="Arial" panose="020B0604020202020204"/>
                <a:ea typeface="微软雅黑" panose="020B0503020204020204" pitchFamily="34" charset="-122"/>
              </a:rPr>
              <a:t>：出错则返回</a:t>
            </a:r>
            <a:r>
              <a:rPr lang="en-US" altLang="zh-CN" sz="2000" dirty="0">
                <a:solidFill>
                  <a:sysClr val="windowText" lastClr="000000">
                    <a:lumMod val="75000"/>
                    <a:lumOff val="25000"/>
                  </a:sysClr>
                </a:solidFill>
                <a:latin typeface="Arial" panose="020B0604020202020204"/>
                <a:ea typeface="微软雅黑" panose="020B0503020204020204" pitchFamily="34" charset="-122"/>
              </a:rPr>
              <a:t>-1L</a:t>
            </a:r>
            <a:r>
              <a:rPr lang="zh-CN" altLang="en-US" sz="2000" dirty="0">
                <a:solidFill>
                  <a:srgbClr val="000000"/>
                </a:solidFill>
                <a:latin typeface="Segoe Print" panose="02000600000000000000" charset="0"/>
              </a:rPr>
              <a:t>若已抵达流尾则为非零值，否则为</a:t>
            </a:r>
            <a:r>
              <a:rPr lang="en-US" altLang="zh-CN" sz="2000" dirty="0">
                <a:solidFill>
                  <a:srgbClr val="000000"/>
                </a:solidFill>
                <a:latin typeface="Segoe Print" panose="02000600000000000000" charset="0"/>
              </a:rPr>
              <a:t>0</a:t>
            </a:r>
            <a:r>
              <a:rPr lang="zh-CN" altLang="en-US" sz="2000" dirty="0">
                <a:solidFill>
                  <a:srgbClr val="000000"/>
                </a:solidFill>
                <a:latin typeface="Courier New" panose="02070309020205020404" pitchFamily="49" charset="0"/>
              </a:rPr>
              <a:t>​</a:t>
            </a:r>
            <a:endParaRPr lang="en-US" altLang="zh-CN" sz="2000" dirty="0">
              <a:solidFill>
                <a:sysClr val="windowText" lastClr="000000">
                  <a:lumMod val="75000"/>
                  <a:lumOff val="25000"/>
                </a:sysClr>
              </a:solidFill>
              <a:latin typeface="Arial" panose="020B0604020202020204"/>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P spid="1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146B777-950C-43EE-A891-5E8BC37CA006}"/>
              </a:ext>
            </a:extLst>
          </p:cNvPr>
          <p:cNvSpPr/>
          <p:nvPr/>
        </p:nvSpPr>
        <p:spPr>
          <a:xfrm>
            <a:off x="348751" y="1568748"/>
            <a:ext cx="7750220" cy="4247317"/>
          </a:xfrm>
          <a:prstGeom prst="rect">
            <a:avLst/>
          </a:prstGeom>
          <a:solidFill>
            <a:schemeClr val="tx1"/>
          </a:solidFill>
        </p:spPr>
        <p:txBody>
          <a:bodyPr wrap="square">
            <a:spAutoFit/>
          </a:bodyPr>
          <a:lstStyle/>
          <a:p>
            <a:r>
              <a:rPr lang="en-US" altLang="zh-CN" dirty="0">
                <a:solidFill>
                  <a:srgbClr val="C586C0"/>
                </a:solidFill>
                <a:latin typeface="Consolas" panose="020B0609020204030204" pitchFamily="49" charset="0"/>
              </a:rPr>
              <a:t>#include</a:t>
            </a:r>
            <a:r>
              <a:rPr lang="en-US" altLang="zh-CN" dirty="0">
                <a:solidFill>
                  <a:srgbClr val="569CD6"/>
                </a:solidFill>
                <a:latin typeface="Consolas" panose="020B0609020204030204" pitchFamily="49" charset="0"/>
              </a:rPr>
              <a:t> </a:t>
            </a:r>
            <a:r>
              <a:rPr lang="en-US" altLang="zh-CN" dirty="0">
                <a:solidFill>
                  <a:srgbClr val="CE9178"/>
                </a:solidFill>
                <a:latin typeface="Consolas" panose="020B0609020204030204" pitchFamily="49" charset="0"/>
              </a:rPr>
              <a:t>&lt;</a:t>
            </a:r>
            <a:r>
              <a:rPr lang="en-US" altLang="zh-CN" dirty="0" err="1">
                <a:solidFill>
                  <a:srgbClr val="CE9178"/>
                </a:solidFill>
                <a:latin typeface="Consolas" panose="020B0609020204030204" pitchFamily="49" charset="0"/>
              </a:rPr>
              <a:t>stdio.h</a:t>
            </a:r>
            <a:r>
              <a:rPr lang="en-US" altLang="zh-CN" dirty="0">
                <a:solidFill>
                  <a:srgbClr val="CE9178"/>
                </a:solidFill>
                <a:latin typeface="Consolas" panose="020B0609020204030204" pitchFamily="49" charset="0"/>
              </a:rPr>
              <a:t>&gt;</a:t>
            </a:r>
            <a:endParaRPr lang="en-US" altLang="zh-CN" dirty="0">
              <a:solidFill>
                <a:srgbClr val="D4D4D4"/>
              </a:solidFill>
              <a:latin typeface="Consolas" panose="020B0609020204030204" pitchFamily="49" charset="0"/>
            </a:endParaRPr>
          </a:p>
          <a:p>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main</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 = </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len</a:t>
            </a:r>
            <a:r>
              <a:rPr lang="en-US" altLang="zh-CN" dirty="0">
                <a:solidFill>
                  <a:srgbClr val="D4D4D4"/>
                </a:solidFill>
                <a:latin typeface="Consolas" panose="020B0609020204030204" pitchFamily="49" charset="0"/>
              </a:rPr>
              <a:t>, </a:t>
            </a:r>
            <a:r>
              <a:rPr lang="en-US" altLang="zh-CN" dirty="0" err="1">
                <a:solidFill>
                  <a:srgbClr val="9CDCFE"/>
                </a:solidFill>
                <a:latin typeface="Consolas" panose="020B0609020204030204" pitchFamily="49" charset="0"/>
              </a:rPr>
              <a:t>buf</a:t>
            </a:r>
            <a:r>
              <a:rPr lang="en-US" altLang="zh-CN" dirty="0">
                <a:solidFill>
                  <a:srgbClr val="D4D4D4"/>
                </a:solidFill>
                <a:latin typeface="Consolas" panose="020B0609020204030204" pitchFamily="49" charset="0"/>
              </a:rPr>
              <a:t>[BUFSIZ];</a:t>
            </a:r>
          </a:p>
          <a:p>
            <a:r>
              <a:rPr lang="en-US" altLang="zh-CN" dirty="0">
                <a:solidFill>
                  <a:srgbClr val="D4D4D4"/>
                </a:solidFill>
                <a:latin typeface="Consolas" panose="020B0609020204030204" pitchFamily="49" charset="0"/>
              </a:rPr>
              <a:t>    FILE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 </a:t>
            </a:r>
            <a:r>
              <a:rPr lang="en-US" altLang="zh-CN" dirty="0" err="1">
                <a:solidFill>
                  <a:srgbClr val="DCDCAA"/>
                </a:solidFill>
                <a:latin typeface="Consolas" panose="020B0609020204030204" pitchFamily="49" charset="0"/>
              </a:rPr>
              <a:t>fopen</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"in.txt"</a:t>
            </a:r>
            <a:r>
              <a:rPr lang="en-US" altLang="zh-CN" dirty="0">
                <a:solidFill>
                  <a:srgbClr val="D4D4D4"/>
                </a:solidFill>
                <a:latin typeface="Consolas" panose="020B0609020204030204" pitchFamily="49" charset="0"/>
              </a:rPr>
              <a:t>, </a:t>
            </a:r>
            <a:r>
              <a:rPr lang="en-US" altLang="zh-CN" dirty="0">
                <a:solidFill>
                  <a:srgbClr val="CE9178"/>
                </a:solidFill>
                <a:latin typeface="Consolas" panose="020B0609020204030204" pitchFamily="49" charset="0"/>
              </a:rPr>
              <a:t>"r"</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while</a:t>
            </a:r>
            <a:r>
              <a:rPr lang="en-US" altLang="zh-CN" dirty="0">
                <a:solidFill>
                  <a:srgbClr val="D4D4D4"/>
                </a:solidFill>
                <a:latin typeface="Consolas" panose="020B0609020204030204" pitchFamily="49" charset="0"/>
              </a:rPr>
              <a:t>(!</a:t>
            </a:r>
            <a:r>
              <a:rPr lang="en-US" altLang="zh-CN" dirty="0" err="1">
                <a:solidFill>
                  <a:srgbClr val="DCDCAA"/>
                </a:solidFill>
                <a:latin typeface="Consolas" panose="020B0609020204030204" pitchFamily="49" charset="0"/>
              </a:rPr>
              <a:t>feof</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a:t>
            </a:r>
            <a:r>
              <a:rPr lang="en-US" altLang="zh-CN" dirty="0" err="1">
                <a:solidFill>
                  <a:srgbClr val="DCDCAA"/>
                </a:solidFill>
                <a:latin typeface="Consolas" panose="020B0609020204030204" pitchFamily="49" charset="0"/>
              </a:rPr>
              <a:t>fscanf</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a:t>
            </a:r>
            <a:r>
              <a:rPr lang="en-US" altLang="zh-CN" dirty="0">
                <a:solidFill>
                  <a:srgbClr val="CE9178"/>
                </a:solidFill>
                <a:latin typeface="Consolas" panose="020B0609020204030204" pitchFamily="49" charset="0"/>
              </a:rPr>
              <a:t>"%d"</a:t>
            </a:r>
            <a:r>
              <a:rPr lang="en-US" altLang="zh-CN" dirty="0">
                <a:solidFill>
                  <a:srgbClr val="D4D4D4"/>
                </a:solidFill>
                <a:latin typeface="Consolas" panose="020B0609020204030204" pitchFamily="49" charset="0"/>
              </a:rPr>
              <a:t>, &amp;</a:t>
            </a:r>
            <a:r>
              <a:rPr lang="en-US" altLang="zh-CN" dirty="0" err="1">
                <a:solidFill>
                  <a:srgbClr val="9CDCFE"/>
                </a:solidFill>
                <a:latin typeface="Consolas" panose="020B0609020204030204" pitchFamily="49" charset="0"/>
              </a:rPr>
              <a:t>buf</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 != -</a:t>
            </a:r>
            <a:r>
              <a:rPr lang="en-US" altLang="zh-CN" dirty="0">
                <a:solidFill>
                  <a:srgbClr val="B5CEA8"/>
                </a:solidFill>
                <a:latin typeface="Consolas" panose="020B0609020204030204" pitchFamily="49" charset="0"/>
              </a:rPr>
              <a:t>1</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len</a:t>
            </a:r>
            <a:r>
              <a:rPr lang="en-US" altLang="zh-CN" dirty="0">
                <a:solidFill>
                  <a:srgbClr val="D4D4D4"/>
                </a:solidFill>
                <a:latin typeface="Consolas" panose="020B0609020204030204" pitchFamily="49" charset="0"/>
              </a:rPr>
              <a:t> = </a:t>
            </a:r>
            <a:r>
              <a:rPr lang="en-US" altLang="zh-CN" dirty="0" err="1">
                <a:solidFill>
                  <a:srgbClr val="DCDCAA"/>
                </a:solidFill>
                <a:latin typeface="Consolas" panose="020B0609020204030204" pitchFamily="49" charset="0"/>
              </a:rPr>
              <a:t>ftell</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printf</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"%d int read, current position is:%d</a:t>
            </a:r>
            <a:r>
              <a:rPr lang="en-US" altLang="zh-CN" dirty="0">
                <a:solidFill>
                  <a:srgbClr val="D7BA7D"/>
                </a:solidFill>
                <a:latin typeface="Consolas" panose="020B0609020204030204" pitchFamily="49" charset="0"/>
              </a:rPr>
              <a:t>\n</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len</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endParaRPr lang="en-US" altLang="zh-CN" b="0" dirty="0">
              <a:solidFill>
                <a:srgbClr val="D4D4D4"/>
              </a:solidFill>
              <a:effectLst/>
              <a:latin typeface="Consolas" panose="020B0609020204030204" pitchFamily="49" charset="0"/>
            </a:endParaRPr>
          </a:p>
        </p:txBody>
      </p:sp>
      <p:sp>
        <p:nvSpPr>
          <p:cNvPr id="3" name="Rectangle 2"/>
          <p:cNvSpPr>
            <a:spLocks noChangeArrowheads="1"/>
          </p:cNvSpPr>
          <p:nvPr/>
        </p:nvSpPr>
        <p:spPr bwMode="auto">
          <a:xfrm>
            <a:off x="609600" y="256557"/>
            <a:ext cx="9718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dirty="0">
                <a:solidFill>
                  <a:srgbClr val="D32D17"/>
                </a:solidFill>
                <a:ea typeface="华文新魏" panose="02010800040101010101" pitchFamily="2" charset="-122"/>
              </a:rPr>
              <a:t>实例：统计文件字符数</a:t>
            </a:r>
            <a:endParaRPr lang="en-US" altLang="zh-CN" sz="3200" b="1" dirty="0">
              <a:solidFill>
                <a:srgbClr val="D32D17"/>
              </a:solidFill>
              <a:ea typeface="华文新魏" panose="02010800040101010101" pitchFamily="2" charset="-122"/>
            </a:endParaRPr>
          </a:p>
        </p:txBody>
      </p:sp>
      <p:sp>
        <p:nvSpPr>
          <p:cNvPr id="4" name="Rectangle 3"/>
          <p:cNvSpPr>
            <a:spLocks noChangeArrowheads="1"/>
          </p:cNvSpPr>
          <p:nvPr/>
        </p:nvSpPr>
        <p:spPr bwMode="auto">
          <a:xfrm>
            <a:off x="609601" y="994073"/>
            <a:ext cx="97932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indent="0" eaLnBrk="1" hangingPunct="1">
              <a:lnSpc>
                <a:spcPct val="110000"/>
              </a:lnSpc>
              <a:spcBef>
                <a:spcPct val="20000"/>
              </a:spcBef>
              <a:buClr>
                <a:schemeClr val="folHlink"/>
              </a:buClr>
              <a:buSzPct val="60000"/>
            </a:pPr>
            <a:r>
              <a:rPr lang="en-US" altLang="zh-CN" sz="200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00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10-9】</a:t>
            </a:r>
            <a:r>
              <a:rPr lang="zh-CN" altLang="en-US" sz="2000" dirty="0">
                <a:solidFill>
                  <a:srgbClr val="105638"/>
                </a:solidFill>
                <a:latin typeface="微软雅黑" panose="020B0503020204020204" pitchFamily="34" charset="-122"/>
                <a:ea typeface="微软雅黑" panose="020B0503020204020204" pitchFamily="34" charset="-122"/>
              </a:rPr>
              <a:t>从文件中读出以正文形式表示的整数，并统计文件字符数</a:t>
            </a:r>
            <a:endParaRPr lang="en-US" altLang="zh-CN" sz="2000" dirty="0">
              <a:solidFill>
                <a:srgbClr val="105638"/>
              </a:solidFill>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6435559" y="3447378"/>
            <a:ext cx="1512168" cy="403225"/>
          </a:xfrm>
          <a:prstGeom prst="rect">
            <a:avLst/>
          </a:prstGeom>
          <a:solidFill>
            <a:sysClr val="window" lastClr="FFFFFF"/>
          </a:solidFill>
          <a:ln w="9525">
            <a:solidFill>
              <a:srgbClr val="FF9900"/>
            </a:solidFill>
            <a:miter lim="800000"/>
          </a:ln>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fontAlgn="auto" hangingPunct="1">
              <a:spcBef>
                <a:spcPts val="0"/>
              </a:spcBef>
              <a:spcAft>
                <a:spcPts val="0"/>
              </a:spcAft>
              <a:defRPr/>
            </a:pPr>
            <a:r>
              <a:rPr lang="zh-CN" altLang="en-US" sz="18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读入整数</a:t>
            </a:r>
          </a:p>
          <a:p>
            <a:pPr eaLnBrk="1" fontAlgn="auto" hangingPunct="1">
              <a:spcBef>
                <a:spcPts val="0"/>
              </a:spcBef>
              <a:spcAft>
                <a:spcPts val="0"/>
              </a:spcAft>
              <a:defRPr/>
            </a:pPr>
            <a:endParaRPr lang="en-US" altLang="zh-CN" sz="18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Rectangle 4"/>
          <p:cNvSpPr>
            <a:spLocks noChangeArrowheads="1"/>
          </p:cNvSpPr>
          <p:nvPr/>
        </p:nvSpPr>
        <p:spPr bwMode="auto">
          <a:xfrm>
            <a:off x="7393878" y="5257746"/>
            <a:ext cx="4572000" cy="471487"/>
          </a:xfrm>
          <a:prstGeom prst="rect">
            <a:avLst/>
          </a:prstGeom>
          <a:solidFill>
            <a:sysClr val="window" lastClr="FFFFFF"/>
          </a:solidFill>
          <a:ln w="9525">
            <a:solidFill>
              <a:srgbClr val="FF9900"/>
            </a:solidFill>
            <a:miter lim="800000"/>
          </a:ln>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fontAlgn="auto" hangingPunct="1">
              <a:spcBef>
                <a:spcPts val="0"/>
              </a:spcBef>
              <a:spcAft>
                <a:spcPts val="0"/>
              </a:spcAft>
              <a:defRPr/>
            </a:pPr>
            <a:r>
              <a:rPr lang="zh-CN" altLang="en-US" sz="18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计算字符个数（相对于文件头部的偏移量）</a:t>
            </a:r>
            <a:endParaRPr lang="en-US" altLang="zh-CN" sz="18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Text Box 4"/>
          <p:cNvSpPr txBox="1">
            <a:spLocks noChangeArrowheads="1"/>
          </p:cNvSpPr>
          <p:nvPr/>
        </p:nvSpPr>
        <p:spPr bwMode="auto">
          <a:xfrm>
            <a:off x="2140267" y="5863927"/>
            <a:ext cx="4167187" cy="440955"/>
          </a:xfrm>
          <a:prstGeom prst="rect">
            <a:avLst/>
          </a:prstGeom>
          <a:solidFill>
            <a:sysClr val="window" lastClr="FFFFFF">
              <a:lumMod val="95000"/>
            </a:sysClr>
          </a:solidFill>
          <a:ln w="12700" cap="sq">
            <a:solidFill>
              <a:srgbClr val="FF9900"/>
            </a:solidFill>
            <a:miter lim="800000"/>
            <a:headEnd type="none" w="sm" len="sm"/>
            <a:tailEnd type="none" w="sm" len="sm"/>
          </a:ln>
        </p:spPr>
        <p:txBody>
          <a:bodyPr>
            <a:spAutoFit/>
          </a:bodyPr>
          <a:lstStyle/>
          <a:p>
            <a:pPr eaLnBrk="1" fontAlgn="auto" hangingPunct="1">
              <a:lnSpc>
                <a:spcPct val="125000"/>
              </a:lnSpc>
              <a:spcBef>
                <a:spcPts val="0"/>
              </a:spcBef>
              <a:spcAft>
                <a:spcPts val="0"/>
              </a:spcAft>
              <a:defRPr/>
            </a:pPr>
            <a:r>
              <a:rPr lang="en-US" altLang="zh-CN" sz="2000" kern="0" dirty="0">
                <a:solidFill>
                  <a:srgbClr val="FF0000"/>
                </a:solidFill>
                <a:latin typeface="Times New Roman" panose="02020603050405020304" pitchFamily="18" charset="0"/>
                <a:ea typeface="隶书" panose="02010509060101010101" pitchFamily="49" charset="-122"/>
              </a:rPr>
              <a:t>5 int read, current position is :14</a:t>
            </a:r>
          </a:p>
        </p:txBody>
      </p:sp>
      <p:sp>
        <p:nvSpPr>
          <p:cNvPr id="9" name="文本框 8"/>
          <p:cNvSpPr txBox="1"/>
          <p:nvPr/>
        </p:nvSpPr>
        <p:spPr>
          <a:xfrm>
            <a:off x="8255725" y="1449127"/>
            <a:ext cx="3710153" cy="1705403"/>
          </a:xfrm>
          <a:prstGeom prst="rect">
            <a:avLst/>
          </a:prstGeom>
          <a:solidFill>
            <a:srgbClr val="70AD47">
              <a:lumMod val="20000"/>
              <a:lumOff val="80000"/>
            </a:srgbClr>
          </a:solidFill>
          <a:ln>
            <a:solidFill>
              <a:srgbClr val="FF0000"/>
            </a:solidFill>
          </a:ln>
        </p:spPr>
        <p:txBody>
          <a:bodyPr wrap="square">
            <a:spAutoFit/>
          </a:bodyPr>
          <a:lstStyle/>
          <a:p>
            <a:pPr eaLnBrk="1" fontAlgn="auto" hangingPunct="1">
              <a:lnSpc>
                <a:spcPct val="150000"/>
              </a:lnSpc>
              <a:spcBef>
                <a:spcPts val="0"/>
              </a:spcBef>
              <a:spcAft>
                <a:spcPts val="0"/>
              </a:spcAft>
              <a:defRPr/>
            </a:pPr>
            <a:r>
              <a:rPr lang="zh-CN" altLang="en-US" sz="1800" kern="0" dirty="0">
                <a:solidFill>
                  <a:prstClr val="black">
                    <a:lumMod val="85000"/>
                    <a:lumOff val="15000"/>
                  </a:prstClr>
                </a:solidFill>
                <a:latin typeface="微软雅黑" panose="020B0503020204020204" pitchFamily="34" charset="-122"/>
                <a:ea typeface="微软雅黑" panose="020B0503020204020204" pitchFamily="34" charset="-122"/>
                <a:cs typeface="Times New Roman" panose="02020603050405020304" pitchFamily="18" charset="0"/>
              </a:rPr>
              <a:t>求以字节为单位的文件长度的通用写法：</a:t>
            </a:r>
            <a:endParaRPr lang="en-US" altLang="zh-CN" sz="1800" kern="0" dirty="0">
              <a:solidFill>
                <a:prstClr val="black">
                  <a:lumMod val="85000"/>
                  <a:lumOff val="15000"/>
                </a:prst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fontAlgn="auto" hangingPunct="1">
              <a:lnSpc>
                <a:spcPct val="150000"/>
              </a:lnSpc>
              <a:spcBef>
                <a:spcPts val="0"/>
              </a:spcBef>
              <a:spcAft>
                <a:spcPts val="0"/>
              </a:spcAft>
              <a:defRPr/>
            </a:pPr>
            <a:endParaRPr lang="en-US" altLang="zh-CN" kern="0" dirty="0">
              <a:solidFill>
                <a:prstClr val="black">
                  <a:lumMod val="85000"/>
                  <a:lumOff val="15000"/>
                </a:prst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fontAlgn="auto" hangingPunct="1">
              <a:lnSpc>
                <a:spcPct val="150000"/>
              </a:lnSpc>
              <a:spcBef>
                <a:spcPts val="0"/>
              </a:spcBef>
              <a:spcAft>
                <a:spcPts val="0"/>
              </a:spcAft>
              <a:defRPr/>
            </a:pPr>
            <a:endParaRPr lang="en-US" altLang="zh-CN" sz="1800" kern="0" dirty="0">
              <a:solidFill>
                <a:prstClr val="black">
                  <a:lumMod val="85000"/>
                  <a:lumOff val="15000"/>
                </a:prst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0" name="直接箭头连接符 9"/>
          <p:cNvCxnSpPr>
            <a:stCxn id="6" idx="1"/>
          </p:cNvCxnSpPr>
          <p:nvPr/>
        </p:nvCxnSpPr>
        <p:spPr>
          <a:xfrm flipH="1">
            <a:off x="5651335" y="3648990"/>
            <a:ext cx="784224" cy="201612"/>
          </a:xfrm>
          <a:prstGeom prst="straightConnector1">
            <a:avLst/>
          </a:prstGeom>
          <a:noFill/>
          <a:ln w="6350" cap="flat" cmpd="sng" algn="ctr">
            <a:solidFill>
              <a:srgbClr val="4472C4"/>
            </a:solidFill>
            <a:prstDash val="solid"/>
            <a:miter lim="800000"/>
            <a:tailEnd type="triangle"/>
          </a:ln>
          <a:effectLst/>
        </p:spPr>
      </p:cxnSp>
      <p:cxnSp>
        <p:nvCxnSpPr>
          <p:cNvPr id="11" name="直接箭头连接符 10"/>
          <p:cNvCxnSpPr>
            <a:cxnSpLocks/>
            <a:stCxn id="7" idx="1"/>
          </p:cNvCxnSpPr>
          <p:nvPr/>
        </p:nvCxnSpPr>
        <p:spPr>
          <a:xfrm flipH="1" flipV="1">
            <a:off x="2960914" y="4750110"/>
            <a:ext cx="4432964" cy="743380"/>
          </a:xfrm>
          <a:prstGeom prst="straightConnector1">
            <a:avLst/>
          </a:prstGeom>
          <a:noFill/>
          <a:ln w="6350" cap="flat" cmpd="sng" algn="ctr">
            <a:solidFill>
              <a:srgbClr val="4472C4"/>
            </a:solidFill>
            <a:prstDash val="solid"/>
            <a:miter lim="800000"/>
            <a:tailEnd type="triangle"/>
          </a:ln>
          <a:effectLst/>
        </p:spPr>
      </p:cxn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4373" y="3715532"/>
            <a:ext cx="2562583" cy="981212"/>
          </a:xfrm>
          <a:prstGeom prst="rect">
            <a:avLst/>
          </a:prstGeom>
        </p:spPr>
      </p:pic>
      <p:sp>
        <p:nvSpPr>
          <p:cNvPr id="14" name="矩形 13">
            <a:extLst>
              <a:ext uri="{FF2B5EF4-FFF2-40B4-BE49-F238E27FC236}">
                <a16:creationId xmlns:a16="http://schemas.microsoft.com/office/drawing/2014/main" id="{78C4DB94-A21C-4789-AB83-3E77F4D81015}"/>
              </a:ext>
            </a:extLst>
          </p:cNvPr>
          <p:cNvSpPr/>
          <p:nvPr/>
        </p:nvSpPr>
        <p:spPr>
          <a:xfrm>
            <a:off x="8456172" y="2415970"/>
            <a:ext cx="3309257" cy="646331"/>
          </a:xfrm>
          <a:prstGeom prst="rect">
            <a:avLst/>
          </a:prstGeom>
          <a:solidFill>
            <a:schemeClr val="tx1"/>
          </a:solidFill>
        </p:spPr>
        <p:txBody>
          <a:bodyPr wrap="square">
            <a:spAutoFit/>
          </a:bodyPr>
          <a:lstStyle/>
          <a:p>
            <a:r>
              <a:rPr lang="en-US" altLang="zh-CN" dirty="0" err="1">
                <a:solidFill>
                  <a:srgbClr val="DCDCAA"/>
                </a:solidFill>
                <a:latin typeface="Consolas" panose="020B0609020204030204" pitchFamily="49" charset="0"/>
              </a:rPr>
              <a:t>fseek</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 SEEK_END);</a:t>
            </a:r>
          </a:p>
          <a:p>
            <a:r>
              <a:rPr lang="en-US" altLang="zh-CN" dirty="0" err="1">
                <a:solidFill>
                  <a:srgbClr val="D4D4D4"/>
                </a:solidFill>
                <a:latin typeface="Consolas" panose="020B0609020204030204" pitchFamily="49" charset="0"/>
              </a:rPr>
              <a:t>len</a:t>
            </a:r>
            <a:r>
              <a:rPr lang="en-US" altLang="zh-CN" dirty="0">
                <a:solidFill>
                  <a:srgbClr val="D4D4D4"/>
                </a:solidFill>
                <a:latin typeface="Consolas" panose="020B0609020204030204" pitchFamily="49" charset="0"/>
              </a:rPr>
              <a:t> = </a:t>
            </a:r>
            <a:r>
              <a:rPr lang="en-US" altLang="zh-CN" dirty="0" err="1">
                <a:solidFill>
                  <a:srgbClr val="DCDCAA"/>
                </a:solidFill>
                <a:latin typeface="Consolas" panose="020B0609020204030204" pitchFamily="49" charset="0"/>
              </a:rPr>
              <a:t>ftell</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endParaRPr lang="en-US" altLang="zh-CN" b="0" dirty="0">
              <a:solidFill>
                <a:srgbClr val="D4D4D4"/>
              </a:solidFill>
              <a:effectLst/>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25859B1-C17B-4172-82FB-A180928D4738}"/>
              </a:ext>
            </a:extLst>
          </p:cNvPr>
          <p:cNvSpPr/>
          <p:nvPr/>
        </p:nvSpPr>
        <p:spPr>
          <a:xfrm>
            <a:off x="556835" y="1532995"/>
            <a:ext cx="6757851" cy="5355312"/>
          </a:xfrm>
          <a:prstGeom prst="rect">
            <a:avLst/>
          </a:prstGeom>
          <a:solidFill>
            <a:schemeClr val="tx1"/>
          </a:solidFill>
        </p:spPr>
        <p:txBody>
          <a:bodyPr wrap="square">
            <a:spAutoFit/>
          </a:bodyPr>
          <a:lstStyle/>
          <a:p>
            <a:r>
              <a:rPr lang="en-US" altLang="zh-CN" dirty="0">
                <a:solidFill>
                  <a:srgbClr val="C586C0"/>
                </a:solidFill>
                <a:latin typeface="Consolas" panose="020B0609020204030204" pitchFamily="49" charset="0"/>
              </a:rPr>
              <a:t>#include</a:t>
            </a:r>
            <a:r>
              <a:rPr lang="en-US" altLang="zh-CN" dirty="0">
                <a:solidFill>
                  <a:srgbClr val="569CD6"/>
                </a:solidFill>
                <a:latin typeface="Consolas" panose="020B0609020204030204" pitchFamily="49" charset="0"/>
              </a:rPr>
              <a:t> </a:t>
            </a:r>
            <a:r>
              <a:rPr lang="en-US" altLang="zh-CN" dirty="0">
                <a:solidFill>
                  <a:srgbClr val="CE9178"/>
                </a:solidFill>
                <a:latin typeface="Consolas" panose="020B0609020204030204" pitchFamily="49" charset="0"/>
              </a:rPr>
              <a:t>&lt;</a:t>
            </a:r>
            <a:r>
              <a:rPr lang="en-US" altLang="zh-CN" dirty="0" err="1">
                <a:solidFill>
                  <a:srgbClr val="CE9178"/>
                </a:solidFill>
                <a:latin typeface="Consolas" panose="020B0609020204030204" pitchFamily="49" charset="0"/>
              </a:rPr>
              <a:t>stdio.h</a:t>
            </a:r>
            <a:r>
              <a:rPr lang="en-US" altLang="zh-CN" dirty="0">
                <a:solidFill>
                  <a:srgbClr val="CE9178"/>
                </a:solidFill>
                <a:latin typeface="Consolas" panose="020B0609020204030204" pitchFamily="49" charset="0"/>
              </a:rPr>
              <a:t>&gt;</a:t>
            </a:r>
            <a:endParaRPr lang="en-US" altLang="zh-CN" dirty="0">
              <a:solidFill>
                <a:srgbClr val="D4D4D4"/>
              </a:solidFill>
              <a:latin typeface="Consolas" panose="020B0609020204030204" pitchFamily="49" charset="0"/>
            </a:endParaRPr>
          </a:p>
          <a:p>
            <a:r>
              <a:rPr lang="en-US" altLang="zh-CN" dirty="0">
                <a:solidFill>
                  <a:srgbClr val="C586C0"/>
                </a:solidFill>
                <a:latin typeface="Consolas" panose="020B0609020204030204" pitchFamily="49" charset="0"/>
              </a:rPr>
              <a:t>#define</a:t>
            </a:r>
            <a:r>
              <a:rPr lang="en-US" altLang="zh-CN" dirty="0">
                <a:solidFill>
                  <a:srgbClr val="569CD6"/>
                </a:solidFill>
                <a:latin typeface="Consolas" panose="020B0609020204030204" pitchFamily="49" charset="0"/>
              </a:rPr>
              <a:t> BUF_LEN </a:t>
            </a:r>
            <a:r>
              <a:rPr lang="en-US" altLang="zh-CN" dirty="0">
                <a:solidFill>
                  <a:srgbClr val="B5CEA8"/>
                </a:solidFill>
                <a:latin typeface="Consolas" panose="020B0609020204030204" pitchFamily="49" charset="0"/>
              </a:rPr>
              <a:t>5000</a:t>
            </a:r>
            <a:endParaRPr lang="en-US" altLang="zh-CN" dirty="0">
              <a:solidFill>
                <a:srgbClr val="D4D4D4"/>
              </a:solidFill>
              <a:latin typeface="Consolas" panose="020B0609020204030204" pitchFamily="49" charset="0"/>
            </a:endParaRPr>
          </a:p>
          <a:p>
            <a:r>
              <a:rPr lang="en-US" altLang="zh-CN" dirty="0">
                <a:solidFill>
                  <a:srgbClr val="C586C0"/>
                </a:solidFill>
                <a:latin typeface="Consolas" panose="020B0609020204030204" pitchFamily="49" charset="0"/>
              </a:rPr>
              <a:t>#define</a:t>
            </a:r>
            <a:r>
              <a:rPr lang="en-US" altLang="zh-CN" dirty="0">
                <a:solidFill>
                  <a:srgbClr val="569CD6"/>
                </a:solidFill>
                <a:latin typeface="Consolas" panose="020B0609020204030204" pitchFamily="49" charset="0"/>
              </a:rPr>
              <a:t> MAX_N </a:t>
            </a:r>
            <a:r>
              <a:rPr lang="en-US" altLang="zh-CN" dirty="0">
                <a:solidFill>
                  <a:srgbClr val="B5CEA8"/>
                </a:solidFill>
                <a:latin typeface="Consolas" panose="020B0609020204030204" pitchFamily="49" charset="0"/>
              </a:rPr>
              <a:t>1000</a:t>
            </a:r>
            <a:endParaRPr lang="en-US" altLang="zh-CN" dirty="0">
              <a:solidFill>
                <a:srgbClr val="D4D4D4"/>
              </a:solidFill>
              <a:latin typeface="Consolas" panose="020B0609020204030204" pitchFamily="49" charset="0"/>
            </a:endParaRPr>
          </a:p>
          <a:p>
            <a:r>
              <a:rPr lang="en-US" altLang="zh-CN" dirty="0">
                <a:solidFill>
                  <a:srgbClr val="569CD6"/>
                </a:solidFill>
                <a:latin typeface="Consolas" panose="020B0609020204030204" pitchFamily="49" charset="0"/>
              </a:rPr>
              <a:t>long</a:t>
            </a:r>
            <a:r>
              <a:rPr lang="en-US" altLang="zh-CN" dirty="0">
                <a:solidFill>
                  <a:srgbClr val="D4D4D4"/>
                </a:solidFill>
                <a:latin typeface="Consolas" panose="020B0609020204030204" pitchFamily="49" charset="0"/>
              </a:rPr>
              <a:t> </a:t>
            </a:r>
            <a:r>
              <a:rPr lang="en-US" altLang="zh-CN" dirty="0">
                <a:solidFill>
                  <a:srgbClr val="9CDCFE"/>
                </a:solidFill>
                <a:latin typeface="Consolas" panose="020B0609020204030204" pitchFamily="49" charset="0"/>
              </a:rPr>
              <a:t>offset</a:t>
            </a:r>
            <a:r>
              <a:rPr lang="en-US" altLang="zh-CN" dirty="0">
                <a:solidFill>
                  <a:srgbClr val="D4D4D4"/>
                </a:solidFill>
                <a:latin typeface="Consolas" panose="020B0609020204030204" pitchFamily="49" charset="0"/>
              </a:rPr>
              <a:t>[MAX_N];</a:t>
            </a:r>
          </a:p>
          <a:p>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main</a:t>
            </a:r>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 n;</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char</a:t>
            </a:r>
            <a:r>
              <a:rPr lang="en-US" altLang="zh-CN" dirty="0">
                <a:solidFill>
                  <a:srgbClr val="D4D4D4"/>
                </a:solidFill>
                <a:latin typeface="Consolas" panose="020B0609020204030204" pitchFamily="49" charset="0"/>
              </a:rPr>
              <a:t> </a:t>
            </a:r>
            <a:r>
              <a:rPr lang="en-US" altLang="zh-CN" dirty="0" err="1">
                <a:solidFill>
                  <a:srgbClr val="9CDCFE"/>
                </a:solidFill>
                <a:latin typeface="Consolas" panose="020B0609020204030204" pitchFamily="49" charset="0"/>
              </a:rPr>
              <a:t>buf</a:t>
            </a:r>
            <a:r>
              <a:rPr lang="en-US" altLang="zh-CN" dirty="0">
                <a:solidFill>
                  <a:srgbClr val="D4D4D4"/>
                </a:solidFill>
                <a:latin typeface="Consolas" panose="020B0609020204030204" pitchFamily="49" charset="0"/>
              </a:rPr>
              <a:t>[BUF_LEN], *</a:t>
            </a:r>
            <a:r>
              <a:rPr lang="en-US" altLang="zh-CN" dirty="0" err="1">
                <a:solidFill>
                  <a:srgbClr val="D4D4D4"/>
                </a:solidFill>
                <a:latin typeface="Consolas" panose="020B0609020204030204" pitchFamily="49" charset="0"/>
              </a:rPr>
              <a:t>f_name</a:t>
            </a:r>
            <a:r>
              <a:rPr lang="en-US" altLang="zh-CN" dirty="0">
                <a:solidFill>
                  <a:srgbClr val="D4D4D4"/>
                </a:solidFill>
                <a:latin typeface="Consolas" panose="020B0609020204030204" pitchFamily="49" charset="0"/>
              </a:rPr>
              <a:t> = </a:t>
            </a:r>
            <a:r>
              <a:rPr lang="en-US" altLang="zh-CN" dirty="0">
                <a:solidFill>
                  <a:srgbClr val="CE9178"/>
                </a:solidFill>
                <a:latin typeface="Consolas" panose="020B0609020204030204" pitchFamily="49" charset="0"/>
              </a:rPr>
              <a:t>"invert.in"</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FILE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 </a:t>
            </a:r>
            <a:r>
              <a:rPr lang="en-US" altLang="zh-CN" dirty="0" err="1">
                <a:solidFill>
                  <a:srgbClr val="DCDCAA"/>
                </a:solidFill>
                <a:latin typeface="Consolas" panose="020B0609020204030204" pitchFamily="49" charset="0"/>
              </a:rPr>
              <a:t>fopen</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f_name</a:t>
            </a:r>
            <a:r>
              <a:rPr lang="en-US" altLang="zh-CN" dirty="0">
                <a:solidFill>
                  <a:srgbClr val="D4D4D4"/>
                </a:solidFill>
                <a:latin typeface="Consolas" panose="020B0609020204030204" pitchFamily="49" charset="0"/>
              </a:rPr>
              <a:t>, </a:t>
            </a:r>
            <a:r>
              <a:rPr lang="en-US" altLang="zh-CN" dirty="0">
                <a:solidFill>
                  <a:srgbClr val="CE9178"/>
                </a:solidFill>
                <a:latin typeface="Consolas" panose="020B0609020204030204" pitchFamily="49" charset="0"/>
              </a:rPr>
              <a:t>"r"</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NULL</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fprintf</a:t>
            </a:r>
            <a:r>
              <a:rPr lang="en-US" altLang="zh-CN" dirty="0">
                <a:solidFill>
                  <a:srgbClr val="D4D4D4"/>
                </a:solidFill>
                <a:latin typeface="Consolas" panose="020B0609020204030204" pitchFamily="49" charset="0"/>
              </a:rPr>
              <a:t>(stderr, </a:t>
            </a:r>
            <a:r>
              <a:rPr lang="en-US" altLang="zh-CN" dirty="0">
                <a:solidFill>
                  <a:srgbClr val="CE9178"/>
                </a:solidFill>
                <a:latin typeface="Consolas" panose="020B0609020204030204" pitchFamily="49" charset="0"/>
              </a:rPr>
              <a:t>"Can't open %s</a:t>
            </a:r>
            <a:r>
              <a:rPr lang="en-US" altLang="zh-CN" dirty="0">
                <a:solidFill>
                  <a:srgbClr val="D7BA7D"/>
                </a:solidFill>
                <a:latin typeface="Consolas" panose="020B0609020204030204" pitchFamily="49" charset="0"/>
              </a:rPr>
              <a:t>\n</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f_name</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1</a:t>
            </a:r>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for</a:t>
            </a:r>
            <a:r>
              <a:rPr lang="en-US" altLang="zh-CN" dirty="0">
                <a:solidFill>
                  <a:srgbClr val="D4D4D4"/>
                </a:solidFill>
                <a:latin typeface="Consolas" panose="020B0609020204030204" pitchFamily="49" charset="0"/>
              </a:rPr>
              <a:t>(n=</a:t>
            </a:r>
            <a:r>
              <a:rPr lang="en-US" altLang="zh-CN" dirty="0">
                <a:solidFill>
                  <a:srgbClr val="B5CEA8"/>
                </a:solidFill>
                <a:latin typeface="Consolas" panose="020B0609020204030204" pitchFamily="49" charset="0"/>
              </a:rPr>
              <a:t>1</a:t>
            </a:r>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fgets</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buf</a:t>
            </a:r>
            <a:r>
              <a:rPr lang="en-US" altLang="zh-CN" dirty="0">
                <a:solidFill>
                  <a:srgbClr val="D4D4D4"/>
                </a:solidFill>
                <a:latin typeface="Consolas" panose="020B0609020204030204" pitchFamily="49" charset="0"/>
              </a:rPr>
              <a:t>, BUF_LEN,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 </a:t>
            </a:r>
            <a:r>
              <a:rPr lang="en-US" altLang="zh-CN" dirty="0">
                <a:solidFill>
                  <a:srgbClr val="569CD6"/>
                </a:solidFill>
                <a:latin typeface="Consolas" panose="020B0609020204030204" pitchFamily="49" charset="0"/>
              </a:rPr>
              <a:t>NULL</a:t>
            </a:r>
            <a:r>
              <a:rPr lang="en-US" altLang="zh-CN" dirty="0">
                <a:solidFill>
                  <a:srgbClr val="D4D4D4"/>
                </a:solidFill>
                <a:latin typeface="Consolas" panose="020B0609020204030204" pitchFamily="49" charset="0"/>
              </a:rPr>
              <a:t>; n++)</a:t>
            </a:r>
          </a:p>
          <a:p>
            <a:r>
              <a:rPr lang="en-US" altLang="zh-CN" dirty="0">
                <a:solidFill>
                  <a:srgbClr val="D4D4D4"/>
                </a:solidFill>
                <a:latin typeface="Consolas" panose="020B0609020204030204" pitchFamily="49" charset="0"/>
              </a:rPr>
              <a:t>          </a:t>
            </a:r>
            <a:r>
              <a:rPr lang="en-US" altLang="zh-CN" dirty="0">
                <a:solidFill>
                  <a:srgbClr val="9CDCFE"/>
                </a:solidFill>
                <a:latin typeface="Consolas" panose="020B0609020204030204" pitchFamily="49" charset="0"/>
              </a:rPr>
              <a:t>offset</a:t>
            </a:r>
            <a:r>
              <a:rPr lang="en-US" altLang="zh-CN" dirty="0">
                <a:solidFill>
                  <a:srgbClr val="D4D4D4"/>
                </a:solidFill>
                <a:latin typeface="Consolas" panose="020B0609020204030204" pitchFamily="49" charset="0"/>
              </a:rPr>
              <a:t>[n] = </a:t>
            </a:r>
            <a:r>
              <a:rPr lang="en-US" altLang="zh-CN" dirty="0" err="1">
                <a:solidFill>
                  <a:srgbClr val="DCDCAA"/>
                </a:solidFill>
                <a:latin typeface="Consolas" panose="020B0609020204030204" pitchFamily="49" charset="0"/>
              </a:rPr>
              <a:t>ftell</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for</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=n-</a:t>
            </a:r>
            <a:r>
              <a:rPr lang="en-US" altLang="zh-CN" dirty="0">
                <a:solidFill>
                  <a:srgbClr val="B5CEA8"/>
                </a:solidFill>
                <a:latin typeface="Consolas" panose="020B0609020204030204" pitchFamily="49" charset="0"/>
              </a:rPr>
              <a:t>2</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&gt;=</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fseek</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a:t>
            </a:r>
            <a:r>
              <a:rPr lang="en-US" altLang="zh-CN" dirty="0">
                <a:solidFill>
                  <a:srgbClr val="9CDCFE"/>
                </a:solidFill>
                <a:latin typeface="Consolas" panose="020B0609020204030204" pitchFamily="49" charset="0"/>
              </a:rPr>
              <a:t>offset</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 SEEK_SET);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fgets</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buf</a:t>
            </a:r>
            <a:r>
              <a:rPr lang="en-US" altLang="zh-CN" dirty="0">
                <a:solidFill>
                  <a:srgbClr val="D4D4D4"/>
                </a:solidFill>
                <a:latin typeface="Consolas" panose="020B0609020204030204" pitchFamily="49" charset="0"/>
              </a:rPr>
              <a:t>, BUF_LEN,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fputs</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buf</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stdout</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endParaRPr lang="en-US" altLang="zh-CN" b="0" dirty="0">
              <a:solidFill>
                <a:srgbClr val="D4D4D4"/>
              </a:solidFill>
              <a:effectLst/>
              <a:latin typeface="Consolas" panose="020B0609020204030204" pitchFamily="49" charset="0"/>
            </a:endParaRPr>
          </a:p>
        </p:txBody>
      </p:sp>
      <p:sp>
        <p:nvSpPr>
          <p:cNvPr id="3" name="页脚占位符 2"/>
          <p:cNvSpPr txBox="1">
            <a:spLocks noChangeArrowheads="1"/>
          </p:cNvSpPr>
          <p:nvPr/>
        </p:nvSpPr>
        <p:spPr>
          <a:xfrm>
            <a:off x="5257800" y="6426043"/>
            <a:ext cx="1384300" cy="292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defRPr sz="2400" kern="1200">
                <a:solidFill>
                  <a:schemeClr val="tx1"/>
                </a:solidFill>
                <a:latin typeface="Tahoma" panose="020B0604030504040204" pitchFamily="34" charset="0"/>
                <a:ea typeface="宋体" panose="02010600030101010101" pitchFamily="2" charset="-122"/>
                <a:cs typeface="+mn-cs"/>
              </a:defRPr>
            </a:lvl1pPr>
            <a:lvl2pPr marL="742950" indent="-285750" algn="l" defTabSz="457200" rtl="0" eaLnBrk="1" latinLnBrk="0" hangingPunct="1">
              <a:defRPr sz="2400" kern="1200">
                <a:solidFill>
                  <a:schemeClr val="tx1"/>
                </a:solidFill>
                <a:latin typeface="Tahoma" panose="020B0604030504040204" pitchFamily="34" charset="0"/>
                <a:ea typeface="宋体" panose="02010600030101010101" pitchFamily="2" charset="-122"/>
                <a:cs typeface="+mn-cs"/>
              </a:defRPr>
            </a:lvl2pPr>
            <a:lvl3pPr marL="1143000" indent="-228600" algn="l" defTabSz="457200" rtl="0" eaLnBrk="1" latinLnBrk="0" hangingPunct="1">
              <a:defRPr sz="2400" kern="1200">
                <a:solidFill>
                  <a:schemeClr val="tx1"/>
                </a:solidFill>
                <a:latin typeface="Tahoma" panose="020B0604030504040204" pitchFamily="34" charset="0"/>
                <a:ea typeface="宋体" panose="02010600030101010101" pitchFamily="2" charset="-122"/>
                <a:cs typeface="+mn-cs"/>
              </a:defRPr>
            </a:lvl3pPr>
            <a:lvl4pPr marL="1600200" indent="-228600" algn="l" defTabSz="457200" rtl="0" eaLnBrk="1" latinLnBrk="0" hangingPunct="1">
              <a:defRPr sz="2400" kern="1200">
                <a:solidFill>
                  <a:schemeClr val="tx1"/>
                </a:solidFill>
                <a:latin typeface="Tahoma" panose="020B0604030504040204" pitchFamily="34" charset="0"/>
                <a:ea typeface="宋体" panose="02010600030101010101" pitchFamily="2" charset="-122"/>
                <a:cs typeface="+mn-cs"/>
              </a:defRPr>
            </a:lvl4pPr>
            <a:lvl5pPr marL="2057400" indent="-228600" algn="l" defTabSz="457200" rtl="0" eaLnBrk="1" latinLnBrk="0" hangingPunct="1">
              <a:defRPr sz="2400" kern="1200">
                <a:solidFill>
                  <a:schemeClr val="tx1"/>
                </a:solidFill>
                <a:latin typeface="Tahoma" panose="020B0604030504040204" pitchFamily="34" charset="0"/>
                <a:ea typeface="宋体" panose="02010600030101010101" pitchFamily="2" charset="-122"/>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9pPr>
          </a:lstStyle>
          <a:p>
            <a:fld id="{6A5E7591-30FF-4E2E-BA50-5BD53E19EE07}" type="slidenum">
              <a:rPr lang="en-US" altLang="zh-CN" sz="1100" smtClean="0">
                <a:solidFill>
                  <a:schemeClr val="accent2"/>
                </a:solidFill>
                <a:latin typeface="Times New Roman" panose="02020603050405020304" pitchFamily="18" charset="0"/>
              </a:rPr>
              <a:t>44</a:t>
            </a:fld>
            <a:endParaRPr lang="zh-CN" altLang="en-US" sz="1100">
              <a:solidFill>
                <a:schemeClr val="accent2"/>
              </a:solidFill>
              <a:latin typeface="Times New Roman" panose="02020603050405020304" pitchFamily="18" charset="0"/>
            </a:endParaRPr>
          </a:p>
        </p:txBody>
      </p:sp>
      <p:sp>
        <p:nvSpPr>
          <p:cNvPr id="4" name="Rectangle 3"/>
          <p:cNvSpPr>
            <a:spLocks noChangeArrowheads="1"/>
          </p:cNvSpPr>
          <p:nvPr/>
        </p:nvSpPr>
        <p:spPr bwMode="auto">
          <a:xfrm>
            <a:off x="592184" y="222094"/>
            <a:ext cx="9734364"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D32D17"/>
                </a:solidFill>
                <a:latin typeface="Times New Roman" panose="02020603050405020304" pitchFamily="18" charset="0"/>
                <a:ea typeface="华文新魏" panose="02010800040101010101" pitchFamily="2" charset="-122"/>
              </a:rPr>
              <a:t>实例：文件按行倒置输出（认真体会！）</a:t>
            </a:r>
          </a:p>
        </p:txBody>
      </p:sp>
      <p:sp>
        <p:nvSpPr>
          <p:cNvPr id="6" name="Rectangle 3"/>
          <p:cNvSpPr>
            <a:spLocks noChangeArrowheads="1"/>
          </p:cNvSpPr>
          <p:nvPr/>
        </p:nvSpPr>
        <p:spPr bwMode="auto">
          <a:xfrm>
            <a:off x="592184" y="820810"/>
            <a:ext cx="9580516"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indent="0" eaLnBrk="1" hangingPunct="1">
              <a:lnSpc>
                <a:spcPct val="110000"/>
              </a:lnSpc>
              <a:spcBef>
                <a:spcPct val="20000"/>
              </a:spcBef>
              <a:buClr>
                <a:srgbClr val="954F72"/>
              </a:buClr>
              <a:buSzPct val="60000"/>
            </a:pPr>
            <a:r>
              <a:rPr lang="en-US" altLang="zh-CN" sz="200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00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10-10】</a:t>
            </a:r>
            <a:r>
              <a:rPr lang="zh-CN" altLang="en-US" sz="2000" dirty="0">
                <a:solidFill>
                  <a:srgbClr val="105638"/>
                </a:solidFill>
                <a:latin typeface="微软雅黑" panose="020B0503020204020204" pitchFamily="34" charset="-122"/>
                <a:ea typeface="微软雅黑" panose="020B0503020204020204" pitchFamily="34" charset="-122"/>
              </a:rPr>
              <a:t>将正文文件中的内容按行号逆序输出到标准输出中，即文件的最后一行首先输出，第一行最后输出，各行中内容保持不变 </a:t>
            </a:r>
            <a:endParaRPr lang="en-US" altLang="zh-CN" sz="2000" dirty="0">
              <a:solidFill>
                <a:srgbClr val="105638"/>
              </a:solidFill>
              <a:latin typeface="微软雅黑" panose="020B0503020204020204" pitchFamily="34" charset="-122"/>
              <a:ea typeface="微软雅黑" panose="020B0503020204020204" pitchFamily="34" charset="-122"/>
            </a:endParaRPr>
          </a:p>
        </p:txBody>
      </p:sp>
      <p:sp>
        <p:nvSpPr>
          <p:cNvPr id="7" name="Text Box 6"/>
          <p:cNvSpPr txBox="1">
            <a:spLocks noChangeArrowheads="1"/>
          </p:cNvSpPr>
          <p:nvPr/>
        </p:nvSpPr>
        <p:spPr bwMode="auto">
          <a:xfrm>
            <a:off x="4824120" y="1872451"/>
            <a:ext cx="2119768" cy="830263"/>
          </a:xfrm>
          <a:prstGeom prst="rect">
            <a:avLst/>
          </a:prstGeom>
          <a:solidFill>
            <a:srgbClr val="5B9BD5">
              <a:lumMod val="20000"/>
              <a:lumOff val="80000"/>
            </a:srgbClr>
          </a:solidFill>
          <a:ln w="9525">
            <a:noFill/>
            <a:miter lim="800000"/>
          </a:ln>
          <a:effectLst>
            <a:outerShdw blurRad="44450" dist="27940" dir="5400000" algn="ctr">
              <a:srgbClr val="000000">
                <a:alpha val="32000"/>
              </a:srgbClr>
            </a:outerShdw>
          </a:effectLst>
        </p:spPr>
        <p:txBody>
          <a:bodyPr wrap="square">
            <a:spAutoFit/>
          </a:bodyPr>
          <a:lstStyle/>
          <a:p>
            <a:pPr algn="just" eaLnBrk="1" fontAlgn="auto" hangingPunct="1">
              <a:spcBef>
                <a:spcPts val="0"/>
              </a:spcBef>
              <a:spcAft>
                <a:spcPts val="0"/>
              </a:spcAft>
              <a:defRPr/>
            </a:pPr>
            <a:r>
              <a:rPr kumimoji="1" lang="zh-CN" altLang="en-US" sz="16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建立一个一维数组，保存各行第一个字符在文件中的偏移量</a:t>
            </a:r>
            <a:endParaRPr kumimoji="1" lang="en-US" altLang="zh-CN" sz="16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 name="直接箭头连接符 2"/>
          <p:cNvCxnSpPr>
            <a:cxnSpLocks noChangeShapeType="1"/>
            <a:stCxn id="7" idx="1"/>
          </p:cNvCxnSpPr>
          <p:nvPr/>
        </p:nvCxnSpPr>
        <p:spPr bwMode="auto">
          <a:xfrm flipH="1">
            <a:off x="2413378" y="2287583"/>
            <a:ext cx="2410742" cy="2638813"/>
          </a:xfrm>
          <a:prstGeom prst="straightConnector1">
            <a:avLst/>
          </a:prstGeom>
          <a:noFill/>
          <a:ln w="9525" algn="ctr">
            <a:solidFill>
              <a:srgbClr val="FF0066"/>
            </a:solidFill>
            <a:miter lim="800000"/>
            <a:tailEnd type="triangle" w="med" len="med"/>
          </a:ln>
          <a:extLst>
            <a:ext uri="{909E8E84-426E-40DD-AFC4-6F175D3DCCD1}">
              <a14:hiddenFill xmlns:a14="http://schemas.microsoft.com/office/drawing/2010/main">
                <a:noFill/>
              </a14:hiddenFill>
            </a:ext>
          </a:extLst>
        </p:spPr>
      </p:cxnSp>
      <p:sp>
        <p:nvSpPr>
          <p:cNvPr id="9" name="Text Box 6"/>
          <p:cNvSpPr txBox="1">
            <a:spLocks noChangeArrowheads="1"/>
          </p:cNvSpPr>
          <p:nvPr/>
        </p:nvSpPr>
        <p:spPr bwMode="auto">
          <a:xfrm>
            <a:off x="4816377" y="6112591"/>
            <a:ext cx="1561180" cy="584200"/>
          </a:xfrm>
          <a:prstGeom prst="rect">
            <a:avLst/>
          </a:prstGeom>
          <a:solidFill>
            <a:schemeClr val="accent2"/>
          </a:solidFill>
          <a:ln w="9525">
            <a:noFill/>
            <a:miter lim="800000"/>
          </a:ln>
          <a:effectLst>
            <a:outerShdw blurRad="44450" dist="27940" dir="5400000" algn="ctr">
              <a:srgbClr val="000000">
                <a:alpha val="32000"/>
              </a:srgbClr>
            </a:outerShdw>
          </a:effectLst>
        </p:spPr>
        <p:txBody>
          <a:bodyPr wrap="square">
            <a:spAutoFit/>
          </a:bodyPr>
          <a:lstStyle/>
          <a:p>
            <a:pPr algn="just" eaLnBrk="1" fontAlgn="auto" hangingPunct="1">
              <a:spcBef>
                <a:spcPts val="0"/>
              </a:spcBef>
              <a:spcAft>
                <a:spcPts val="0"/>
              </a:spcAft>
              <a:defRPr/>
            </a:pPr>
            <a:r>
              <a:rPr kumimoji="1" lang="zh-CN" altLang="en-US" sz="16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根据偏移量，逆序输出各行</a:t>
            </a:r>
            <a:endParaRPr kumimoji="1" lang="en-US" altLang="zh-CN" sz="16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0" name="直接箭头连接符 13"/>
          <p:cNvCxnSpPr>
            <a:cxnSpLocks noChangeShapeType="1"/>
            <a:stCxn id="9" idx="1"/>
          </p:cNvCxnSpPr>
          <p:nvPr/>
        </p:nvCxnSpPr>
        <p:spPr bwMode="auto">
          <a:xfrm flipH="1" flipV="1">
            <a:off x="1741714" y="5422877"/>
            <a:ext cx="3074663" cy="981814"/>
          </a:xfrm>
          <a:prstGeom prst="straightConnector1">
            <a:avLst/>
          </a:prstGeom>
          <a:noFill/>
          <a:ln w="9525" algn="ctr">
            <a:solidFill>
              <a:srgbClr val="FF0066"/>
            </a:solidFill>
            <a:miter lim="800000"/>
            <a:tailEnd type="triangle" w="med" len="med"/>
          </a:ln>
          <a:extLst>
            <a:ext uri="{909E8E84-426E-40DD-AFC4-6F175D3DCCD1}">
              <a14:hiddenFill xmlns:a14="http://schemas.microsoft.com/office/drawing/2010/main">
                <a:noFill/>
              </a14:hiddenFill>
            </a:ext>
          </a:extLst>
        </p:spPr>
      </p:cxnSp>
      <p:sp>
        <p:nvSpPr>
          <p:cNvPr id="11" name="矩形 10"/>
          <p:cNvSpPr/>
          <p:nvPr/>
        </p:nvSpPr>
        <p:spPr>
          <a:xfrm>
            <a:off x="1130134" y="3457303"/>
            <a:ext cx="6152330" cy="1146556"/>
          </a:xfrm>
          <a:prstGeom prst="rect">
            <a:avLst/>
          </a:prstGeom>
          <a:solidFill>
            <a:srgbClr val="FFC000">
              <a:alpha val="32000"/>
            </a:srgbClr>
          </a:solidFill>
          <a:ln>
            <a:noFill/>
          </a:ln>
        </p:spPr>
        <p:txBody>
          <a:bodyPr rtlCol="0" anchor="ctr">
            <a:noAutofit/>
          </a:bodyPr>
          <a:lstStyle/>
          <a:p>
            <a:pPr eaLnBrk="1" fontAlgn="auto" hangingPunct="1">
              <a:spcBef>
                <a:spcPts val="0"/>
              </a:spcBef>
              <a:spcAft>
                <a:spcPts val="0"/>
              </a:spcAft>
              <a:defRPr/>
            </a:pPr>
            <a:endParaRPr kumimoji="1"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5257800" y="3637108"/>
            <a:ext cx="1947109" cy="452994"/>
            <a:chOff x="5833020" y="2763234"/>
            <a:chExt cx="1947109" cy="452994"/>
          </a:xfrm>
        </p:grpSpPr>
        <p:sp>
          <p:nvSpPr>
            <p:cNvPr id="13" name="starred-as-favourite_17966"/>
            <p:cNvSpPr>
              <a:spLocks noChangeAspect="1"/>
            </p:cNvSpPr>
            <p:nvPr/>
          </p:nvSpPr>
          <p:spPr bwMode="auto">
            <a:xfrm>
              <a:off x="5833020" y="2763234"/>
              <a:ext cx="434941" cy="434283"/>
            </a:xfrm>
            <a:custGeom>
              <a:avLst/>
              <a:gdLst>
                <a:gd name="T0" fmla="*/ 3856 w 7990"/>
                <a:gd name="T1" fmla="*/ 1504 h 7990"/>
                <a:gd name="T2" fmla="*/ 3860 w 7990"/>
                <a:gd name="T3" fmla="*/ 1507 h 7990"/>
                <a:gd name="T4" fmla="*/ 1774 w 7990"/>
                <a:gd name="T5" fmla="*/ 2332 h 7990"/>
                <a:gd name="T6" fmla="*/ 0 w 7990"/>
                <a:gd name="T7" fmla="*/ 6931 h 7990"/>
                <a:gd name="T8" fmla="*/ 1059 w 7990"/>
                <a:gd name="T9" fmla="*/ 7990 h 7990"/>
                <a:gd name="T10" fmla="*/ 5659 w 7990"/>
                <a:gd name="T11" fmla="*/ 6215 h 7990"/>
                <a:gd name="T12" fmla="*/ 6440 w 7990"/>
                <a:gd name="T13" fmla="*/ 4049 h 7990"/>
                <a:gd name="T14" fmla="*/ 6458 w 7990"/>
                <a:gd name="T15" fmla="*/ 4066 h 7990"/>
                <a:gd name="T16" fmla="*/ 7990 w 7990"/>
                <a:gd name="T17" fmla="*/ 3431 h 7990"/>
                <a:gd name="T18" fmla="*/ 4506 w 7990"/>
                <a:gd name="T19" fmla="*/ 0 h 7990"/>
                <a:gd name="T20" fmla="*/ 3856 w 7990"/>
                <a:gd name="T21" fmla="*/ 1504 h 7990"/>
                <a:gd name="T22" fmla="*/ 5194 w 7990"/>
                <a:gd name="T23" fmla="*/ 5741 h 7990"/>
                <a:gd name="T24" fmla="*/ 1185 w 7990"/>
                <a:gd name="T25" fmla="*/ 7395 h 7990"/>
                <a:gd name="T26" fmla="*/ 1090 w 7990"/>
                <a:gd name="T27" fmla="*/ 7299 h 7990"/>
                <a:gd name="T28" fmla="*/ 3204 w 7990"/>
                <a:gd name="T29" fmla="*/ 5184 h 7990"/>
                <a:gd name="T30" fmla="*/ 3512 w 7990"/>
                <a:gd name="T31" fmla="*/ 5247 h 7990"/>
                <a:gd name="T32" fmla="*/ 4289 w 7990"/>
                <a:gd name="T33" fmla="*/ 4471 h 7990"/>
                <a:gd name="T34" fmla="*/ 3512 w 7990"/>
                <a:gd name="T35" fmla="*/ 3694 h 7990"/>
                <a:gd name="T36" fmla="*/ 2735 w 7990"/>
                <a:gd name="T37" fmla="*/ 4471 h 7990"/>
                <a:gd name="T38" fmla="*/ 2803 w 7990"/>
                <a:gd name="T39" fmla="*/ 4789 h 7990"/>
                <a:gd name="T40" fmla="*/ 692 w 7990"/>
                <a:gd name="T41" fmla="*/ 6901 h 7990"/>
                <a:gd name="T42" fmla="*/ 595 w 7990"/>
                <a:gd name="T43" fmla="*/ 6806 h 7990"/>
                <a:gd name="T44" fmla="*/ 2249 w 7990"/>
                <a:gd name="T45" fmla="*/ 2796 h 7990"/>
                <a:gd name="T46" fmla="*/ 4293 w 7990"/>
                <a:gd name="T47" fmla="*/ 2104 h 7990"/>
                <a:gd name="T48" fmla="*/ 5886 w 7990"/>
                <a:gd name="T49" fmla="*/ 3634 h 7990"/>
                <a:gd name="T50" fmla="*/ 5194 w 7990"/>
                <a:gd name="T51" fmla="*/ 5741 h 7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90" h="7990">
                  <a:moveTo>
                    <a:pt x="3856" y="1504"/>
                  </a:moveTo>
                  <a:lnTo>
                    <a:pt x="3860" y="1507"/>
                  </a:lnTo>
                  <a:lnTo>
                    <a:pt x="1774" y="2332"/>
                  </a:lnTo>
                  <a:lnTo>
                    <a:pt x="0" y="6931"/>
                  </a:lnTo>
                  <a:lnTo>
                    <a:pt x="1059" y="7990"/>
                  </a:lnTo>
                  <a:lnTo>
                    <a:pt x="5659" y="6215"/>
                  </a:lnTo>
                  <a:lnTo>
                    <a:pt x="6440" y="4049"/>
                  </a:lnTo>
                  <a:lnTo>
                    <a:pt x="6458" y="4066"/>
                  </a:lnTo>
                  <a:lnTo>
                    <a:pt x="7990" y="3431"/>
                  </a:lnTo>
                  <a:lnTo>
                    <a:pt x="4506" y="0"/>
                  </a:lnTo>
                  <a:lnTo>
                    <a:pt x="3856" y="1504"/>
                  </a:lnTo>
                  <a:close/>
                  <a:moveTo>
                    <a:pt x="5194" y="5741"/>
                  </a:moveTo>
                  <a:lnTo>
                    <a:pt x="1185" y="7395"/>
                  </a:lnTo>
                  <a:lnTo>
                    <a:pt x="1090" y="7299"/>
                  </a:lnTo>
                  <a:lnTo>
                    <a:pt x="3204" y="5184"/>
                  </a:lnTo>
                  <a:cubicBezTo>
                    <a:pt x="3299" y="5225"/>
                    <a:pt x="3402" y="5247"/>
                    <a:pt x="3512" y="5247"/>
                  </a:cubicBezTo>
                  <a:cubicBezTo>
                    <a:pt x="3941" y="5247"/>
                    <a:pt x="4289" y="4900"/>
                    <a:pt x="4289" y="4471"/>
                  </a:cubicBezTo>
                  <a:cubicBezTo>
                    <a:pt x="4289" y="4041"/>
                    <a:pt x="3941" y="3694"/>
                    <a:pt x="3512" y="3694"/>
                  </a:cubicBezTo>
                  <a:cubicBezTo>
                    <a:pt x="3082" y="3694"/>
                    <a:pt x="2735" y="4041"/>
                    <a:pt x="2735" y="4471"/>
                  </a:cubicBezTo>
                  <a:cubicBezTo>
                    <a:pt x="2735" y="4584"/>
                    <a:pt x="2759" y="4691"/>
                    <a:pt x="2803" y="4789"/>
                  </a:cubicBezTo>
                  <a:lnTo>
                    <a:pt x="692" y="6901"/>
                  </a:lnTo>
                  <a:lnTo>
                    <a:pt x="595" y="6806"/>
                  </a:lnTo>
                  <a:lnTo>
                    <a:pt x="2249" y="2796"/>
                  </a:lnTo>
                  <a:lnTo>
                    <a:pt x="4293" y="2104"/>
                  </a:lnTo>
                  <a:lnTo>
                    <a:pt x="5886" y="3634"/>
                  </a:lnTo>
                  <a:lnTo>
                    <a:pt x="5194" y="5741"/>
                  </a:lnTo>
                  <a:close/>
                </a:path>
              </a:pathLst>
            </a:custGeom>
            <a:solidFill>
              <a:srgbClr val="4472C4"/>
            </a:solidFill>
            <a:ln>
              <a:noFill/>
            </a:ln>
          </p:spPr>
          <p:txBody>
            <a:bodyPr/>
            <a:lstStyle/>
            <a:p>
              <a:pPr eaLnBrk="1" fontAlgn="auto" hangingPunct="1">
                <a:spcBef>
                  <a:spcPts val="0"/>
                </a:spcBef>
                <a:spcAft>
                  <a:spcPts val="0"/>
                </a:spcAft>
                <a:defRPr/>
              </a:pPr>
              <a:endParaRPr kumimoji="1" lang="zh-CN" altLang="en-US" sz="3600" kern="0">
                <a:solidFill>
                  <a:srgbClr val="FF0000"/>
                </a:solidFill>
                <a:latin typeface="Times New Roman" panose="02020603050405020304" pitchFamily="18" charset="0"/>
                <a:ea typeface="隶书" panose="02010509060101010101" pitchFamily="49" charset="-122"/>
              </a:endParaRPr>
            </a:p>
          </p:txBody>
        </p:sp>
        <p:sp>
          <p:nvSpPr>
            <p:cNvPr id="14" name="文本框 13"/>
            <p:cNvSpPr txBox="1"/>
            <p:nvPr/>
          </p:nvSpPr>
          <p:spPr>
            <a:xfrm>
              <a:off x="6267961" y="2898498"/>
              <a:ext cx="1512168" cy="317730"/>
            </a:xfrm>
            <a:prstGeom prst="rect">
              <a:avLst/>
            </a:prstGeom>
            <a:solidFill>
              <a:srgbClr val="4472C4">
                <a:lumMod val="20000"/>
                <a:lumOff val="80000"/>
              </a:srgbClr>
            </a:solidFill>
          </p:spPr>
          <p:txBody>
            <a:bodyPr wrap="square" rtlCol="0">
              <a:noAutofit/>
            </a:bodyPr>
            <a:lstStyle/>
            <a:p>
              <a:pPr algn="just" eaLnBrk="1" fontAlgn="auto" hangingPunct="1">
                <a:spcBef>
                  <a:spcPts val="0"/>
                </a:spcBef>
                <a:spcAft>
                  <a:spcPts val="0"/>
                </a:spcAft>
                <a:defRPr/>
              </a:pPr>
              <a:r>
                <a:rPr kumimoji="1" lang="zh-CN" altLang="en-US" sz="1400" kern="0" dirty="0">
                  <a:solidFill>
                    <a:srgbClr val="FF0000"/>
                  </a:solidFill>
                  <a:latin typeface="微软雅黑" panose="020B0503020204020204" pitchFamily="34" charset="-122"/>
                  <a:ea typeface="微软雅黑" panose="020B0503020204020204" pitchFamily="34" charset="-122"/>
                </a:rPr>
                <a:t>需要记住的套路</a:t>
              </a:r>
            </a:p>
          </p:txBody>
        </p:sp>
      </p:grpSp>
      <p:sp>
        <p:nvSpPr>
          <p:cNvPr id="15" name="文本框 14"/>
          <p:cNvSpPr txBox="1"/>
          <p:nvPr/>
        </p:nvSpPr>
        <p:spPr>
          <a:xfrm>
            <a:off x="8926800" y="1964274"/>
            <a:ext cx="1907872" cy="2212476"/>
          </a:xfrm>
          <a:prstGeom prst="rect">
            <a:avLst/>
          </a:prstGeom>
          <a:solidFill>
            <a:sysClr val="window" lastClr="FFFFFF"/>
          </a:solidFill>
          <a:ln>
            <a:solidFill>
              <a:sysClr val="windowText" lastClr="000000"/>
            </a:solidFill>
          </a:ln>
        </p:spPr>
        <p:txBody>
          <a:bodyPr wrap="none" rtlCol="0">
            <a:noAutofit/>
          </a:bodyPr>
          <a:lstStyle/>
          <a:p>
            <a:pPr algn="just" eaLnBrk="1" fontAlgn="auto" hangingPunct="1">
              <a:spcBef>
                <a:spcPts val="0"/>
              </a:spcBef>
              <a:spcAft>
                <a:spcPts val="0"/>
              </a:spcAft>
              <a:defRPr/>
            </a:pPr>
            <a:r>
              <a:rPr kumimoji="1" lang="en-US" altLang="zh-CN" sz="2300" kern="0" dirty="0" err="1">
                <a:solidFill>
                  <a:prstClr val="black"/>
                </a:solidFill>
                <a:latin typeface="微软雅黑" panose="020B0503020204020204" pitchFamily="34" charset="-122"/>
                <a:ea typeface="微软雅黑" panose="020B0503020204020204" pitchFamily="34" charset="-122"/>
              </a:rPr>
              <a:t>abcd</a:t>
            </a:r>
            <a:r>
              <a:rPr kumimoji="1" lang="en-US" altLang="zh-CN" sz="2300" kern="0" dirty="0">
                <a:solidFill>
                  <a:prstClr val="black"/>
                </a:solidFill>
                <a:latin typeface="微软雅黑" panose="020B0503020204020204" pitchFamily="34" charset="-122"/>
                <a:ea typeface="微软雅黑" panose="020B0503020204020204" pitchFamily="34" charset="-122"/>
              </a:rPr>
              <a:t>\r\n</a:t>
            </a:r>
          </a:p>
          <a:p>
            <a:pPr algn="just" eaLnBrk="1" fontAlgn="auto" hangingPunct="1">
              <a:spcBef>
                <a:spcPts val="0"/>
              </a:spcBef>
              <a:spcAft>
                <a:spcPts val="0"/>
              </a:spcAft>
              <a:defRPr/>
            </a:pPr>
            <a:r>
              <a:rPr kumimoji="1" lang="en-US" altLang="zh-CN" sz="2300" kern="0" dirty="0" err="1">
                <a:solidFill>
                  <a:prstClr val="black"/>
                </a:solidFill>
                <a:latin typeface="微软雅黑" panose="020B0503020204020204" pitchFamily="34" charset="-122"/>
                <a:ea typeface="微软雅黑" panose="020B0503020204020204" pitchFamily="34" charset="-122"/>
              </a:rPr>
              <a:t>efghij</a:t>
            </a:r>
            <a:r>
              <a:rPr kumimoji="1" lang="en-US" altLang="zh-CN" sz="2300" kern="0" dirty="0">
                <a:solidFill>
                  <a:prstClr val="black"/>
                </a:solidFill>
                <a:latin typeface="微软雅黑" panose="020B0503020204020204" pitchFamily="34" charset="-122"/>
                <a:ea typeface="微软雅黑" panose="020B0503020204020204" pitchFamily="34" charset="-122"/>
              </a:rPr>
              <a:t>\r\n</a:t>
            </a:r>
          </a:p>
          <a:p>
            <a:pPr algn="just" eaLnBrk="1" fontAlgn="auto" hangingPunct="1">
              <a:spcBef>
                <a:spcPts val="0"/>
              </a:spcBef>
              <a:spcAft>
                <a:spcPts val="0"/>
              </a:spcAft>
              <a:defRPr/>
            </a:pPr>
            <a:r>
              <a:rPr kumimoji="1" lang="en-US" altLang="zh-CN" sz="2300" kern="0" dirty="0" err="1">
                <a:solidFill>
                  <a:prstClr val="black"/>
                </a:solidFill>
                <a:latin typeface="微软雅黑" panose="020B0503020204020204" pitchFamily="34" charset="-122"/>
                <a:ea typeface="微软雅黑" panose="020B0503020204020204" pitchFamily="34" charset="-122"/>
              </a:rPr>
              <a:t>klmnopq</a:t>
            </a:r>
            <a:r>
              <a:rPr kumimoji="1" lang="en-US" altLang="zh-CN" sz="2300" kern="0" dirty="0">
                <a:solidFill>
                  <a:prstClr val="black"/>
                </a:solidFill>
                <a:latin typeface="微软雅黑" panose="020B0503020204020204" pitchFamily="34" charset="-122"/>
                <a:ea typeface="微软雅黑" panose="020B0503020204020204" pitchFamily="34" charset="-122"/>
              </a:rPr>
              <a:t>\r\n</a:t>
            </a:r>
          </a:p>
          <a:p>
            <a:pPr algn="just" eaLnBrk="1" fontAlgn="auto" hangingPunct="1">
              <a:spcBef>
                <a:spcPts val="0"/>
              </a:spcBef>
              <a:spcAft>
                <a:spcPts val="0"/>
              </a:spcAft>
              <a:defRPr/>
            </a:pPr>
            <a:r>
              <a:rPr kumimoji="1" lang="en-US" altLang="zh-CN" sz="2300" kern="0" dirty="0" err="1">
                <a:solidFill>
                  <a:prstClr val="black"/>
                </a:solidFill>
                <a:latin typeface="微软雅黑" panose="020B0503020204020204" pitchFamily="34" charset="-122"/>
                <a:ea typeface="微软雅黑" panose="020B0503020204020204" pitchFamily="34" charset="-122"/>
              </a:rPr>
              <a:t>rst</a:t>
            </a:r>
            <a:r>
              <a:rPr kumimoji="1" lang="en-US" altLang="zh-CN" sz="2300" kern="0" dirty="0">
                <a:solidFill>
                  <a:prstClr val="black"/>
                </a:solidFill>
                <a:latin typeface="微软雅黑" panose="020B0503020204020204" pitchFamily="34" charset="-122"/>
                <a:ea typeface="微软雅黑" panose="020B0503020204020204" pitchFamily="34" charset="-122"/>
              </a:rPr>
              <a:t>\r\n</a:t>
            </a:r>
          </a:p>
          <a:p>
            <a:pPr algn="just" eaLnBrk="1" fontAlgn="auto" hangingPunct="1">
              <a:spcBef>
                <a:spcPts val="0"/>
              </a:spcBef>
              <a:spcAft>
                <a:spcPts val="0"/>
              </a:spcAft>
              <a:defRPr/>
            </a:pPr>
            <a:r>
              <a:rPr kumimoji="1" lang="en-US" altLang="zh-CN" sz="2300" kern="0" dirty="0">
                <a:solidFill>
                  <a:prstClr val="black"/>
                </a:solidFill>
                <a:latin typeface="微软雅黑" panose="020B0503020204020204" pitchFamily="34" charset="-122"/>
                <a:ea typeface="微软雅黑" panose="020B0503020204020204" pitchFamily="34" charset="-122"/>
              </a:rPr>
              <a:t>EOF</a:t>
            </a:r>
            <a:endParaRPr kumimoji="1" lang="zh-CN" altLang="en-US" sz="2300" kern="0" dirty="0">
              <a:solidFill>
                <a:prstClr val="black"/>
              </a:solidFill>
              <a:latin typeface="微软雅黑" panose="020B0503020204020204" pitchFamily="34" charset="-122"/>
              <a:ea typeface="微软雅黑" panose="020B0503020204020204" pitchFamily="34" charset="-122"/>
            </a:endParaRPr>
          </a:p>
        </p:txBody>
      </p:sp>
      <p:graphicFrame>
        <p:nvGraphicFramePr>
          <p:cNvPr id="16" name="表格 15"/>
          <p:cNvGraphicFramePr>
            <a:graphicFrameLocks noGrp="1"/>
          </p:cNvGraphicFramePr>
          <p:nvPr>
            <p:extLst>
              <p:ext uri="{D42A27DB-BD31-4B8C-83A1-F6EECF244321}">
                <p14:modId xmlns:p14="http://schemas.microsoft.com/office/powerpoint/2010/main" val="2371950333"/>
              </p:ext>
            </p:extLst>
          </p:nvPr>
        </p:nvGraphicFramePr>
        <p:xfrm>
          <a:off x="8094909" y="1982190"/>
          <a:ext cx="751590" cy="2194560"/>
        </p:xfrm>
        <a:graphic>
          <a:graphicData uri="http://schemas.openxmlformats.org/drawingml/2006/table">
            <a:tbl>
              <a:tblPr firstRow="1" bandRow="1"/>
              <a:tblGrid>
                <a:gridCol w="751590">
                  <a:extLst>
                    <a:ext uri="{9D8B030D-6E8A-4147-A177-3AD203B41FA5}">
                      <a16:colId xmlns:a16="http://schemas.microsoft.com/office/drawing/2014/main" val="20000"/>
                    </a:ext>
                  </a:extLst>
                </a:gridCol>
              </a:tblGrid>
              <a:tr h="339720">
                <a:tc>
                  <a:txBody>
                    <a:bodyPr/>
                    <a:lstStyle>
                      <a:lvl1pPr marL="0" algn="l" defTabSz="914400" rtl="0" eaLnBrk="1" latinLnBrk="0" hangingPunct="1">
                        <a:defRPr sz="1800" b="1"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dk1"/>
                          </a:solidFill>
                          <a:latin typeface="Arial" panose="020B0604020202020204"/>
                          <a:ea typeface="微软雅黑" panose="020B0503020204020204" pitchFamily="34" charset="-122"/>
                        </a:defRPr>
                      </a:lvl9pPr>
                    </a:lstStyle>
                    <a:p>
                      <a:r>
                        <a:rPr lang="en-US" altLang="zh-CN" dirty="0"/>
                        <a:t>0</a:t>
                      </a:r>
                      <a:endParaRPr lang="zh-CN"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10000"/>
                  </a:ext>
                </a:extLst>
              </a:tr>
              <a:tr h="33972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dirty="0"/>
                        <a:t>6</a:t>
                      </a:r>
                      <a:endParaRPr lang="zh-CN"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10001"/>
                  </a:ext>
                </a:extLst>
              </a:tr>
              <a:tr h="33972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dirty="0"/>
                        <a:t>14</a:t>
                      </a:r>
                      <a:endParaRPr lang="zh-CN"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10002"/>
                  </a:ext>
                </a:extLst>
              </a:tr>
              <a:tr h="33972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dirty="0"/>
                        <a:t>23</a:t>
                      </a:r>
                      <a:endParaRPr lang="zh-CN"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10003"/>
                  </a:ext>
                </a:extLst>
              </a:tr>
              <a:tr h="33972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dirty="0"/>
                        <a:t>28</a:t>
                      </a:r>
                      <a:endParaRPr lang="zh-CN"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10004"/>
                  </a:ext>
                </a:extLst>
              </a:tr>
              <a:tr h="33972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endParaRPr lang="zh-CN"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10005"/>
                  </a:ext>
                </a:extLst>
              </a:tr>
            </a:tbl>
          </a:graphicData>
        </a:graphic>
      </p:graphicFrame>
      <p:sp>
        <p:nvSpPr>
          <p:cNvPr id="17" name="文本框 16"/>
          <p:cNvSpPr txBox="1"/>
          <p:nvPr/>
        </p:nvSpPr>
        <p:spPr>
          <a:xfrm>
            <a:off x="7650146" y="1592468"/>
            <a:ext cx="1358573" cy="314598"/>
          </a:xfrm>
          <a:prstGeom prst="rect">
            <a:avLst/>
          </a:prstGeom>
          <a:solidFill>
            <a:srgbClr val="44546A"/>
          </a:solidFill>
        </p:spPr>
        <p:txBody>
          <a:bodyPr wrap="none" rtlCol="0">
            <a:noAutofit/>
          </a:bodyPr>
          <a:lstStyle/>
          <a:p>
            <a:pPr algn="just" eaLnBrk="1" fontAlgn="auto" hangingPunct="1">
              <a:spcBef>
                <a:spcPts val="0"/>
              </a:spcBef>
              <a:spcAft>
                <a:spcPts val="0"/>
              </a:spcAft>
              <a:defRPr/>
            </a:pPr>
            <a:r>
              <a:rPr kumimoji="1" lang="en-US" altLang="zh-CN" sz="1600" kern="0" dirty="0">
                <a:solidFill>
                  <a:srgbClr val="ED7D31"/>
                </a:solidFill>
                <a:latin typeface="微软雅黑" panose="020B0503020204020204" pitchFamily="34" charset="-122"/>
                <a:ea typeface="微软雅黑" panose="020B0503020204020204" pitchFamily="34" charset="-122"/>
              </a:rPr>
              <a:t>n   offset[n]</a:t>
            </a:r>
            <a:endParaRPr kumimoji="1" lang="zh-CN" altLang="en-US" sz="1600" kern="0" dirty="0">
              <a:solidFill>
                <a:srgbClr val="ED7D3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7630657" y="1964274"/>
            <a:ext cx="328801" cy="288032"/>
          </a:xfrm>
          <a:prstGeom prst="rect">
            <a:avLst/>
          </a:prstGeom>
          <a:solidFill>
            <a:sysClr val="window" lastClr="FFFFFF"/>
          </a:solidFill>
        </p:spPr>
        <p:txBody>
          <a:bodyPr wrap="none" rtlCol="0">
            <a:noAutofit/>
          </a:bodyPr>
          <a:lstStyle/>
          <a:p>
            <a:pPr algn="ctr" eaLnBrk="1" fontAlgn="auto" hangingPunct="1">
              <a:spcBef>
                <a:spcPts val="0"/>
              </a:spcBef>
              <a:spcAft>
                <a:spcPts val="0"/>
              </a:spcAft>
              <a:defRPr/>
            </a:pPr>
            <a:r>
              <a:rPr kumimoji="1" lang="en-US" altLang="zh-CN" sz="1800" kern="0" dirty="0">
                <a:solidFill>
                  <a:srgbClr val="ED7D31"/>
                </a:solidFill>
                <a:latin typeface="微软雅黑" panose="020B0503020204020204" pitchFamily="34" charset="-122"/>
                <a:ea typeface="微软雅黑" panose="020B0503020204020204" pitchFamily="34" charset="-122"/>
              </a:rPr>
              <a:t>0</a:t>
            </a:r>
            <a:endParaRPr kumimoji="1" lang="zh-CN" altLang="en-US" sz="1800" kern="0" dirty="0">
              <a:solidFill>
                <a:srgbClr val="ED7D3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7630657" y="2333644"/>
            <a:ext cx="328801" cy="288032"/>
          </a:xfrm>
          <a:prstGeom prst="rect">
            <a:avLst/>
          </a:prstGeom>
          <a:solidFill>
            <a:sysClr val="window" lastClr="FFFFFF"/>
          </a:solidFill>
        </p:spPr>
        <p:txBody>
          <a:bodyPr wrap="none" rtlCol="0">
            <a:noAutofit/>
          </a:bodyPr>
          <a:lstStyle/>
          <a:p>
            <a:pPr algn="ctr" eaLnBrk="1" fontAlgn="auto" hangingPunct="1">
              <a:spcBef>
                <a:spcPts val="0"/>
              </a:spcBef>
              <a:spcAft>
                <a:spcPts val="0"/>
              </a:spcAft>
              <a:defRPr/>
            </a:pPr>
            <a:r>
              <a:rPr kumimoji="1" lang="en-US" altLang="zh-CN" sz="1800" kern="0" dirty="0">
                <a:solidFill>
                  <a:srgbClr val="ED7D31"/>
                </a:solidFill>
                <a:latin typeface="微软雅黑" panose="020B0503020204020204" pitchFamily="34" charset="-122"/>
                <a:ea typeface="微软雅黑" panose="020B0503020204020204" pitchFamily="34" charset="-122"/>
              </a:rPr>
              <a:t>1</a:t>
            </a:r>
            <a:endParaRPr kumimoji="1" lang="zh-CN" altLang="en-US" sz="1800" kern="0" dirty="0">
              <a:solidFill>
                <a:srgbClr val="ED7D3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7630657" y="2703014"/>
            <a:ext cx="328801" cy="288032"/>
          </a:xfrm>
          <a:prstGeom prst="rect">
            <a:avLst/>
          </a:prstGeom>
          <a:solidFill>
            <a:sysClr val="window" lastClr="FFFFFF"/>
          </a:solidFill>
        </p:spPr>
        <p:txBody>
          <a:bodyPr wrap="none" rtlCol="0">
            <a:noAutofit/>
          </a:bodyPr>
          <a:lstStyle/>
          <a:p>
            <a:pPr algn="ctr" eaLnBrk="1" fontAlgn="auto" hangingPunct="1">
              <a:spcBef>
                <a:spcPts val="0"/>
              </a:spcBef>
              <a:spcAft>
                <a:spcPts val="0"/>
              </a:spcAft>
              <a:defRPr/>
            </a:pPr>
            <a:r>
              <a:rPr kumimoji="1" lang="en-US" altLang="zh-CN" sz="1800" kern="0" dirty="0">
                <a:solidFill>
                  <a:srgbClr val="ED7D31"/>
                </a:solidFill>
                <a:latin typeface="微软雅黑" panose="020B0503020204020204" pitchFamily="34" charset="-122"/>
                <a:ea typeface="微软雅黑" panose="020B0503020204020204" pitchFamily="34" charset="-122"/>
              </a:rPr>
              <a:t>2</a:t>
            </a:r>
            <a:endParaRPr kumimoji="1" lang="zh-CN" altLang="en-US" sz="1800" kern="0" dirty="0">
              <a:solidFill>
                <a:srgbClr val="ED7D3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7630657" y="3072384"/>
            <a:ext cx="328801" cy="288032"/>
          </a:xfrm>
          <a:prstGeom prst="rect">
            <a:avLst/>
          </a:prstGeom>
          <a:solidFill>
            <a:sysClr val="window" lastClr="FFFFFF"/>
          </a:solidFill>
        </p:spPr>
        <p:txBody>
          <a:bodyPr wrap="none" rtlCol="0">
            <a:noAutofit/>
          </a:bodyPr>
          <a:lstStyle/>
          <a:p>
            <a:pPr algn="ctr" eaLnBrk="1" fontAlgn="auto" hangingPunct="1">
              <a:spcBef>
                <a:spcPts val="0"/>
              </a:spcBef>
              <a:spcAft>
                <a:spcPts val="0"/>
              </a:spcAft>
              <a:defRPr/>
            </a:pPr>
            <a:r>
              <a:rPr kumimoji="1" lang="en-US" altLang="zh-CN" sz="1800" kern="0" dirty="0">
                <a:solidFill>
                  <a:srgbClr val="ED7D31"/>
                </a:solidFill>
                <a:latin typeface="微软雅黑" panose="020B0503020204020204" pitchFamily="34" charset="-122"/>
                <a:ea typeface="微软雅黑" panose="020B0503020204020204" pitchFamily="34" charset="-122"/>
              </a:rPr>
              <a:t>3</a:t>
            </a:r>
            <a:endParaRPr kumimoji="1" lang="zh-CN" altLang="en-US" sz="1800" kern="0" dirty="0">
              <a:solidFill>
                <a:srgbClr val="ED7D3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7630657" y="3441754"/>
            <a:ext cx="328801" cy="288032"/>
          </a:xfrm>
          <a:prstGeom prst="rect">
            <a:avLst/>
          </a:prstGeom>
          <a:solidFill>
            <a:sysClr val="window" lastClr="FFFFFF"/>
          </a:solidFill>
        </p:spPr>
        <p:txBody>
          <a:bodyPr wrap="none" rtlCol="0">
            <a:noAutofit/>
          </a:bodyPr>
          <a:lstStyle/>
          <a:p>
            <a:pPr algn="ctr" eaLnBrk="1" fontAlgn="auto" hangingPunct="1">
              <a:spcBef>
                <a:spcPts val="0"/>
              </a:spcBef>
              <a:spcAft>
                <a:spcPts val="0"/>
              </a:spcAft>
              <a:defRPr/>
            </a:pPr>
            <a:r>
              <a:rPr kumimoji="1" lang="en-US" altLang="zh-CN" sz="1800" kern="0" dirty="0">
                <a:solidFill>
                  <a:srgbClr val="ED7D31"/>
                </a:solidFill>
                <a:latin typeface="微软雅黑" panose="020B0503020204020204" pitchFamily="34" charset="-122"/>
                <a:ea typeface="微软雅黑" panose="020B0503020204020204" pitchFamily="34" charset="-122"/>
              </a:rPr>
              <a:t>4</a:t>
            </a:r>
            <a:endParaRPr kumimoji="1" lang="zh-CN" altLang="en-US" sz="1800" kern="0" dirty="0">
              <a:solidFill>
                <a:srgbClr val="ED7D3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7630657" y="3811125"/>
            <a:ext cx="328801" cy="288032"/>
          </a:xfrm>
          <a:prstGeom prst="rect">
            <a:avLst/>
          </a:prstGeom>
          <a:solidFill>
            <a:sysClr val="window" lastClr="FFFFFF"/>
          </a:solidFill>
        </p:spPr>
        <p:txBody>
          <a:bodyPr wrap="none" rtlCol="0">
            <a:noAutofit/>
          </a:bodyPr>
          <a:lstStyle/>
          <a:p>
            <a:pPr algn="ctr" eaLnBrk="1" fontAlgn="auto" hangingPunct="1">
              <a:spcBef>
                <a:spcPts val="0"/>
              </a:spcBef>
              <a:spcAft>
                <a:spcPts val="0"/>
              </a:spcAft>
              <a:defRPr/>
            </a:pPr>
            <a:r>
              <a:rPr kumimoji="1" lang="en-US" altLang="zh-CN" sz="1800" kern="0" dirty="0">
                <a:solidFill>
                  <a:srgbClr val="ED7D31"/>
                </a:solidFill>
                <a:latin typeface="微软雅黑" panose="020B0503020204020204" pitchFamily="34" charset="-122"/>
                <a:ea typeface="微软雅黑" panose="020B0503020204020204" pitchFamily="34" charset="-122"/>
              </a:rPr>
              <a:t>5</a:t>
            </a:r>
            <a:endParaRPr kumimoji="1" lang="zh-CN" altLang="en-US" sz="1800" kern="0" dirty="0">
              <a:solidFill>
                <a:srgbClr val="ED7D3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7561146" y="5332775"/>
            <a:ext cx="3940056" cy="576064"/>
          </a:xfrm>
          <a:prstGeom prst="rect">
            <a:avLst/>
          </a:prstGeom>
          <a:solidFill>
            <a:srgbClr val="ED7D31">
              <a:lumMod val="20000"/>
              <a:lumOff val="80000"/>
            </a:srgbClr>
          </a:solidFill>
        </p:spPr>
        <p:txBody>
          <a:bodyPr wrap="none" rtlCol="0">
            <a:noAutofit/>
          </a:bodyPr>
          <a:lstStyle/>
          <a:p>
            <a:pPr algn="just" eaLnBrk="1" fontAlgn="auto" hangingPunct="1">
              <a:spcBef>
                <a:spcPts val="0"/>
              </a:spcBef>
              <a:spcAft>
                <a:spcPts val="0"/>
              </a:spcAft>
              <a:defRPr/>
            </a:pPr>
            <a:r>
              <a:rPr kumimoji="1" lang="zh-CN" altLang="en-US" sz="1600" kern="0" dirty="0">
                <a:solidFill>
                  <a:prstClr val="black"/>
                </a:solidFill>
                <a:latin typeface="微软雅黑" panose="020B0503020204020204" pitchFamily="34" charset="-122"/>
                <a:ea typeface="微软雅黑" panose="020B0503020204020204" pitchFamily="34" charset="-122"/>
              </a:rPr>
              <a:t>从</a:t>
            </a:r>
            <a:r>
              <a:rPr kumimoji="1" lang="en-US" altLang="zh-CN" sz="1600" kern="0" dirty="0">
                <a:solidFill>
                  <a:prstClr val="black"/>
                </a:solidFill>
                <a:latin typeface="微软雅黑" panose="020B0503020204020204" pitchFamily="34" charset="-122"/>
                <a:ea typeface="微软雅黑" panose="020B0503020204020204" pitchFamily="34" charset="-122"/>
              </a:rPr>
              <a:t>n-2=3</a:t>
            </a:r>
            <a:r>
              <a:rPr kumimoji="1" lang="zh-CN" altLang="en-US" sz="1600" kern="0" dirty="0">
                <a:solidFill>
                  <a:prstClr val="black"/>
                </a:solidFill>
                <a:latin typeface="微软雅黑" panose="020B0503020204020204" pitchFamily="34" charset="-122"/>
                <a:ea typeface="微软雅黑" panose="020B0503020204020204" pitchFamily="34" charset="-122"/>
              </a:rPr>
              <a:t>开始输出，将文件读取位置定位</a:t>
            </a:r>
            <a:endParaRPr kumimoji="1" lang="en-US" altLang="zh-CN" sz="1600" kern="0" dirty="0">
              <a:solidFill>
                <a:prstClr val="black"/>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kumimoji="1" lang="zh-CN" altLang="en-US" sz="1600" kern="0" dirty="0">
                <a:solidFill>
                  <a:prstClr val="black"/>
                </a:solidFill>
                <a:latin typeface="微软雅黑" panose="020B0503020204020204" pitchFamily="34" charset="-122"/>
                <a:ea typeface="微软雅黑" panose="020B0503020204020204" pitchFamily="34" charset="-122"/>
              </a:rPr>
              <a:t>到最后一行开始处</a:t>
            </a:r>
          </a:p>
        </p:txBody>
      </p:sp>
      <p:sp>
        <p:nvSpPr>
          <p:cNvPr id="25" name="文本框 24"/>
          <p:cNvSpPr txBox="1"/>
          <p:nvPr/>
        </p:nvSpPr>
        <p:spPr>
          <a:xfrm>
            <a:off x="7579926" y="6035973"/>
            <a:ext cx="3940056" cy="383702"/>
          </a:xfrm>
          <a:prstGeom prst="rect">
            <a:avLst/>
          </a:prstGeom>
          <a:solidFill>
            <a:srgbClr val="ED7D31">
              <a:lumMod val="20000"/>
              <a:lumOff val="80000"/>
            </a:srgbClr>
          </a:solidFill>
        </p:spPr>
        <p:txBody>
          <a:bodyPr wrap="none" rtlCol="0">
            <a:noAutofit/>
          </a:bodyPr>
          <a:lstStyle/>
          <a:p>
            <a:pPr algn="just" eaLnBrk="1" fontAlgn="auto" hangingPunct="1">
              <a:spcBef>
                <a:spcPts val="0"/>
              </a:spcBef>
              <a:spcAft>
                <a:spcPts val="0"/>
              </a:spcAft>
              <a:defRPr/>
            </a:pPr>
            <a:r>
              <a:rPr kumimoji="1" lang="en-US" altLang="zh-CN" sz="1600" kern="0" dirty="0" err="1">
                <a:solidFill>
                  <a:prstClr val="black"/>
                </a:solidFill>
                <a:latin typeface="微软雅黑" panose="020B0503020204020204" pitchFamily="34" charset="-122"/>
                <a:ea typeface="微软雅黑" panose="020B0503020204020204" pitchFamily="34" charset="-122"/>
              </a:rPr>
              <a:t>fgets</a:t>
            </a:r>
            <a:r>
              <a:rPr kumimoji="1" lang="en-US" altLang="zh-CN" sz="1600" kern="0" dirty="0">
                <a:solidFill>
                  <a:prstClr val="black"/>
                </a:solidFill>
                <a:latin typeface="微软雅黑" panose="020B0503020204020204" pitchFamily="34" charset="-122"/>
                <a:ea typeface="微软雅黑" panose="020B0503020204020204" pitchFamily="34" charset="-122"/>
              </a:rPr>
              <a:t>()</a:t>
            </a:r>
            <a:r>
              <a:rPr kumimoji="1" lang="zh-CN" altLang="en-US" sz="1600" kern="0" dirty="0">
                <a:solidFill>
                  <a:prstClr val="black"/>
                </a:solidFill>
                <a:latin typeface="微软雅黑" panose="020B0503020204020204" pitchFamily="34" charset="-122"/>
                <a:ea typeface="微软雅黑" panose="020B0503020204020204" pitchFamily="34" charset="-122"/>
              </a:rPr>
              <a:t>从该处读取一行，含换行符</a:t>
            </a:r>
          </a:p>
        </p:txBody>
      </p:sp>
      <p:sp>
        <p:nvSpPr>
          <p:cNvPr id="26" name="矩形 25"/>
          <p:cNvSpPr/>
          <p:nvPr/>
        </p:nvSpPr>
        <p:spPr>
          <a:xfrm>
            <a:off x="1130871" y="5149974"/>
            <a:ext cx="4561870" cy="545805"/>
          </a:xfrm>
          <a:prstGeom prst="rect">
            <a:avLst/>
          </a:prstGeom>
          <a:solidFill>
            <a:srgbClr val="FFC000">
              <a:alpha val="32000"/>
            </a:srgbClr>
          </a:solidFill>
          <a:ln>
            <a:noFill/>
          </a:ln>
        </p:spPr>
        <p:txBody>
          <a:bodyPr rtlCol="0" anchor="ctr">
            <a:noAutofit/>
          </a:bodyPr>
          <a:lstStyle/>
          <a:p>
            <a:pPr eaLnBrk="1" fontAlgn="auto" hangingPunct="1">
              <a:spcBef>
                <a:spcPts val="0"/>
              </a:spcBef>
              <a:spcAft>
                <a:spcPts val="0"/>
              </a:spcAft>
              <a:defRPr/>
            </a:pPr>
            <a:endParaRPr kumimoji="1"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cxnSp>
        <p:nvCxnSpPr>
          <p:cNvPr id="27" name="直接箭头连接符 26"/>
          <p:cNvCxnSpPr>
            <a:cxnSpLocks/>
            <a:stCxn id="26" idx="3"/>
            <a:endCxn id="24" idx="1"/>
          </p:cNvCxnSpPr>
          <p:nvPr/>
        </p:nvCxnSpPr>
        <p:spPr>
          <a:xfrm>
            <a:off x="5692741" y="5422877"/>
            <a:ext cx="1868405" cy="197930"/>
          </a:xfrm>
          <a:prstGeom prst="straightConnector1">
            <a:avLst/>
          </a:prstGeom>
          <a:noFill/>
          <a:ln w="6350" cap="flat" cmpd="sng" algn="ctr">
            <a:solidFill>
              <a:srgbClr val="FF0000"/>
            </a:solidFill>
            <a:prstDash val="solid"/>
            <a:miter lim="800000"/>
            <a:tailEnd type="triangle"/>
          </a:ln>
          <a:effectLst/>
        </p:spPr>
      </p:cxnSp>
      <p:sp>
        <p:nvSpPr>
          <p:cNvPr id="28" name="矩形 27"/>
          <p:cNvSpPr/>
          <p:nvPr/>
        </p:nvSpPr>
        <p:spPr>
          <a:xfrm>
            <a:off x="1854826" y="5737775"/>
            <a:ext cx="3274524" cy="236109"/>
          </a:xfrm>
          <a:prstGeom prst="rect">
            <a:avLst/>
          </a:prstGeom>
          <a:solidFill>
            <a:srgbClr val="FFC000">
              <a:alpha val="32000"/>
            </a:srgbClr>
          </a:solidFill>
          <a:ln>
            <a:noFill/>
          </a:ln>
        </p:spPr>
        <p:txBody>
          <a:bodyPr rtlCol="0" anchor="ctr">
            <a:noAutofit/>
          </a:bodyPr>
          <a:lstStyle/>
          <a:p>
            <a:pPr eaLnBrk="1" fontAlgn="auto" hangingPunct="1">
              <a:spcBef>
                <a:spcPts val="0"/>
              </a:spcBef>
              <a:spcAft>
                <a:spcPts val="0"/>
              </a:spcAft>
              <a:defRPr/>
            </a:pPr>
            <a:endParaRPr kumimoji="1"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cxnSp>
        <p:nvCxnSpPr>
          <p:cNvPr id="29" name="直接箭头连接符 28"/>
          <p:cNvCxnSpPr>
            <a:cxnSpLocks/>
            <a:stCxn id="28" idx="3"/>
            <a:endCxn id="25" idx="1"/>
          </p:cNvCxnSpPr>
          <p:nvPr/>
        </p:nvCxnSpPr>
        <p:spPr>
          <a:xfrm>
            <a:off x="5129350" y="5855830"/>
            <a:ext cx="2450576" cy="371994"/>
          </a:xfrm>
          <a:prstGeom prst="straightConnector1">
            <a:avLst/>
          </a:prstGeom>
          <a:noFill/>
          <a:ln w="6350" cap="flat" cmpd="sng" algn="ctr">
            <a:solidFill>
              <a:srgbClr val="FF0000"/>
            </a:solidFill>
            <a:prstDash val="solid"/>
            <a:miter lim="800000"/>
            <a:tailEnd type="triangle"/>
          </a:ln>
          <a:effectLst/>
        </p:spPr>
      </p:cxnSp>
      <p:sp>
        <p:nvSpPr>
          <p:cNvPr id="30" name="文本框 29"/>
          <p:cNvSpPr txBox="1"/>
          <p:nvPr/>
        </p:nvSpPr>
        <p:spPr>
          <a:xfrm>
            <a:off x="7556106" y="4260538"/>
            <a:ext cx="3666414" cy="994644"/>
          </a:xfrm>
          <a:prstGeom prst="rect">
            <a:avLst/>
          </a:prstGeom>
          <a:solidFill>
            <a:srgbClr val="ED7D31">
              <a:lumMod val="20000"/>
              <a:lumOff val="80000"/>
            </a:srgbClr>
          </a:solidFill>
        </p:spPr>
        <p:txBody>
          <a:bodyPr wrap="none" rtlCol="0">
            <a:noAutofit/>
          </a:bodyPr>
          <a:lstStyle/>
          <a:p>
            <a:pPr algn="just" eaLnBrk="1" fontAlgn="auto" hangingPunct="1">
              <a:spcBef>
                <a:spcPts val="0"/>
              </a:spcBef>
              <a:spcAft>
                <a:spcPts val="0"/>
              </a:spcAft>
              <a:defRPr/>
            </a:pPr>
            <a:r>
              <a:rPr kumimoji="1" lang="zh-CN" altLang="en-US" sz="1200" kern="0" dirty="0">
                <a:solidFill>
                  <a:prstClr val="black"/>
                </a:solidFill>
                <a:latin typeface="微软雅黑" panose="020B0503020204020204" pitchFamily="34" charset="-122"/>
                <a:ea typeface="微软雅黑" panose="020B0503020204020204" pitchFamily="34" charset="-122"/>
              </a:rPr>
              <a:t>如上右侧表示</a:t>
            </a:r>
            <a:r>
              <a:rPr kumimoji="1" lang="en-US" altLang="zh-CN" sz="1200" kern="0" dirty="0">
                <a:solidFill>
                  <a:prstClr val="black"/>
                </a:solidFill>
                <a:latin typeface="微软雅黑" panose="020B0503020204020204" pitchFamily="34" charset="-122"/>
                <a:ea typeface="微软雅黑" panose="020B0503020204020204" pitchFamily="34" charset="-122"/>
              </a:rPr>
              <a:t>windows</a:t>
            </a:r>
            <a:r>
              <a:rPr kumimoji="1" lang="zh-CN" altLang="en-US" sz="1200" kern="0" dirty="0">
                <a:solidFill>
                  <a:prstClr val="black"/>
                </a:solidFill>
                <a:latin typeface="微软雅黑" panose="020B0503020204020204" pitchFamily="34" charset="-122"/>
                <a:ea typeface="微软雅黑" panose="020B0503020204020204" pitchFamily="34" charset="-122"/>
              </a:rPr>
              <a:t>平台的文件格式。</a:t>
            </a:r>
            <a:endParaRPr kumimoji="1" lang="en-US" altLang="zh-CN" sz="1200" kern="0" dirty="0">
              <a:solidFill>
                <a:prstClr val="black"/>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kumimoji="1" lang="en-US" altLang="zh-CN" sz="1200" kern="0" dirty="0">
                <a:solidFill>
                  <a:prstClr val="black"/>
                </a:solidFill>
                <a:latin typeface="微软雅黑" panose="020B0503020204020204" pitchFamily="34" charset="-122"/>
                <a:ea typeface="微软雅黑" panose="020B0503020204020204" pitchFamily="34" charset="-122"/>
              </a:rPr>
              <a:t>n=4</a:t>
            </a:r>
            <a:r>
              <a:rPr kumimoji="1" lang="zh-CN" altLang="en-US" sz="1200" kern="0" dirty="0">
                <a:solidFill>
                  <a:prstClr val="black"/>
                </a:solidFill>
                <a:latin typeface="微软雅黑" panose="020B0503020204020204" pitchFamily="34" charset="-122"/>
                <a:ea typeface="微软雅黑" panose="020B0503020204020204" pitchFamily="34" charset="-122"/>
              </a:rPr>
              <a:t>时，从文件读入</a:t>
            </a:r>
            <a:r>
              <a:rPr kumimoji="1" lang="en-US" altLang="zh-CN" sz="1200" kern="0" dirty="0" err="1">
                <a:solidFill>
                  <a:prstClr val="black"/>
                </a:solidFill>
                <a:latin typeface="微软雅黑" panose="020B0503020204020204" pitchFamily="34" charset="-122"/>
                <a:ea typeface="微软雅黑" panose="020B0503020204020204" pitchFamily="34" charset="-122"/>
              </a:rPr>
              <a:t>rst</a:t>
            </a:r>
            <a:r>
              <a:rPr kumimoji="1" lang="en-US" altLang="zh-CN" sz="1200" kern="0" dirty="0">
                <a:solidFill>
                  <a:prstClr val="black"/>
                </a:solidFill>
                <a:latin typeface="微软雅黑" panose="020B0503020204020204" pitchFamily="34" charset="-122"/>
                <a:ea typeface="微软雅黑" panose="020B0503020204020204" pitchFamily="34" charset="-122"/>
              </a:rPr>
              <a:t>\r\n</a:t>
            </a:r>
            <a:r>
              <a:rPr kumimoji="1" lang="zh-CN" altLang="en-US" sz="1200" kern="0" dirty="0">
                <a:solidFill>
                  <a:prstClr val="black"/>
                </a:solidFill>
                <a:latin typeface="微软雅黑" panose="020B0503020204020204" pitchFamily="34" charset="-122"/>
                <a:ea typeface="微软雅黑" panose="020B0503020204020204" pitchFamily="34" charset="-122"/>
              </a:rPr>
              <a:t>（库函数会把读入</a:t>
            </a:r>
            <a:endParaRPr kumimoji="1" lang="en-US" altLang="zh-CN" sz="1200" kern="0" dirty="0">
              <a:solidFill>
                <a:prstClr val="black"/>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kumimoji="1" lang="zh-CN" altLang="en-US" sz="1200" kern="0" dirty="0">
                <a:solidFill>
                  <a:prstClr val="black"/>
                </a:solidFill>
                <a:latin typeface="微软雅黑" panose="020B0503020204020204" pitchFamily="34" charset="-122"/>
                <a:ea typeface="微软雅黑" panose="020B0503020204020204" pitchFamily="34" charset="-122"/>
              </a:rPr>
              <a:t>内容转换为</a:t>
            </a:r>
            <a:r>
              <a:rPr kumimoji="1" lang="en-US" altLang="zh-CN" sz="1200" kern="0" dirty="0" err="1">
                <a:solidFill>
                  <a:prstClr val="black"/>
                </a:solidFill>
                <a:latin typeface="微软雅黑" panose="020B0503020204020204" pitchFamily="34" charset="-122"/>
                <a:ea typeface="微软雅黑" panose="020B0503020204020204" pitchFamily="34" charset="-122"/>
              </a:rPr>
              <a:t>rst</a:t>
            </a:r>
            <a:r>
              <a:rPr kumimoji="1" lang="en-US" altLang="zh-CN" sz="1200" kern="0" dirty="0">
                <a:solidFill>
                  <a:prstClr val="black"/>
                </a:solidFill>
                <a:latin typeface="微软雅黑" panose="020B0503020204020204" pitchFamily="34" charset="-122"/>
                <a:ea typeface="微软雅黑" panose="020B0503020204020204" pitchFamily="34" charset="-122"/>
              </a:rPr>
              <a:t>\n</a:t>
            </a:r>
            <a:r>
              <a:rPr kumimoji="1" lang="zh-CN" altLang="en-US" sz="1200" kern="0" dirty="0">
                <a:solidFill>
                  <a:prstClr val="black"/>
                </a:solidFill>
                <a:latin typeface="微软雅黑" panose="020B0503020204020204" pitchFamily="34" charset="-122"/>
                <a:ea typeface="微软雅黑" panose="020B0503020204020204" pitchFamily="34" charset="-122"/>
              </a:rPr>
              <a:t>），读入不为</a:t>
            </a:r>
            <a:r>
              <a:rPr kumimoji="1" lang="en-US" altLang="zh-CN" sz="1200" kern="0" dirty="0">
                <a:solidFill>
                  <a:prstClr val="black"/>
                </a:solidFill>
                <a:latin typeface="微软雅黑" panose="020B0503020204020204" pitchFamily="34" charset="-122"/>
                <a:ea typeface="微软雅黑" panose="020B0503020204020204" pitchFamily="34" charset="-122"/>
              </a:rPr>
              <a:t>NULL</a:t>
            </a:r>
            <a:r>
              <a:rPr kumimoji="1" lang="zh-CN" altLang="en-US" sz="1200" kern="0" dirty="0">
                <a:solidFill>
                  <a:prstClr val="black"/>
                </a:solidFill>
                <a:latin typeface="微软雅黑" panose="020B0503020204020204" pitchFamily="34" charset="-122"/>
                <a:ea typeface="微软雅黑" panose="020B0503020204020204" pitchFamily="34" charset="-122"/>
              </a:rPr>
              <a:t>，然后文件指针</a:t>
            </a:r>
            <a:endParaRPr kumimoji="1" lang="en-US" altLang="zh-CN" sz="1200" kern="0" dirty="0">
              <a:solidFill>
                <a:prstClr val="black"/>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kumimoji="1" lang="zh-CN" altLang="en-US" sz="1200" kern="0" dirty="0">
                <a:solidFill>
                  <a:prstClr val="black"/>
                </a:solidFill>
                <a:latin typeface="微软雅黑" panose="020B0503020204020204" pitchFamily="34" charset="-122"/>
                <a:ea typeface="微软雅黑" panose="020B0503020204020204" pitchFamily="34" charset="-122"/>
              </a:rPr>
              <a:t>指向文件末尾，即</a:t>
            </a:r>
            <a:r>
              <a:rPr kumimoji="1" lang="en-US" altLang="zh-CN" sz="1200" kern="0" dirty="0">
                <a:solidFill>
                  <a:prstClr val="black"/>
                </a:solidFill>
                <a:latin typeface="微软雅黑" panose="020B0503020204020204" pitchFamily="34" charset="-122"/>
                <a:ea typeface="微软雅黑" panose="020B0503020204020204" pitchFamily="34" charset="-122"/>
              </a:rPr>
              <a:t>EOF</a:t>
            </a:r>
            <a:r>
              <a:rPr kumimoji="1" lang="zh-CN" altLang="en-US" sz="1200" kern="0" dirty="0">
                <a:solidFill>
                  <a:prstClr val="black"/>
                </a:solidFill>
                <a:latin typeface="微软雅黑" panose="020B0503020204020204" pitchFamily="34" charset="-122"/>
                <a:ea typeface="微软雅黑" panose="020B0503020204020204" pitchFamily="34" charset="-122"/>
              </a:rPr>
              <a:t>。</a:t>
            </a:r>
            <a:r>
              <a:rPr kumimoji="1" lang="en-US" altLang="zh-CN" sz="1200" kern="0" dirty="0">
                <a:solidFill>
                  <a:prstClr val="black"/>
                </a:solidFill>
                <a:latin typeface="微软雅黑" panose="020B0503020204020204" pitchFamily="34" charset="-122"/>
                <a:ea typeface="微软雅黑" panose="020B0503020204020204" pitchFamily="34" charset="-122"/>
              </a:rPr>
              <a:t>n=5</a:t>
            </a:r>
            <a:r>
              <a:rPr kumimoji="1" lang="zh-CN" altLang="en-US" sz="1200" kern="0" dirty="0">
                <a:solidFill>
                  <a:prstClr val="black"/>
                </a:solidFill>
                <a:latin typeface="微软雅黑" panose="020B0503020204020204" pitchFamily="34" charset="-122"/>
                <a:ea typeface="微软雅黑" panose="020B0503020204020204" pitchFamily="34" charset="-122"/>
              </a:rPr>
              <a:t>时，读入</a:t>
            </a:r>
            <a:r>
              <a:rPr kumimoji="1" lang="en-US" altLang="zh-CN" sz="1200" kern="0" dirty="0">
                <a:solidFill>
                  <a:prstClr val="black"/>
                </a:solidFill>
                <a:latin typeface="微软雅黑" panose="020B0503020204020204" pitchFamily="34" charset="-122"/>
                <a:ea typeface="微软雅黑" panose="020B0503020204020204" pitchFamily="34" charset="-122"/>
              </a:rPr>
              <a:t>EOF</a:t>
            </a:r>
            <a:r>
              <a:rPr kumimoji="1" lang="zh-CN" altLang="en-US" sz="1200" kern="0" dirty="0">
                <a:solidFill>
                  <a:prstClr val="black"/>
                </a:solidFill>
                <a:latin typeface="微软雅黑" panose="020B0503020204020204" pitchFamily="34" charset="-122"/>
                <a:ea typeface="微软雅黑" panose="020B0503020204020204" pitchFamily="34" charset="-122"/>
              </a:rPr>
              <a:t>。</a:t>
            </a:r>
            <a:endParaRPr kumimoji="1" lang="en-US" altLang="zh-CN" sz="1200" kern="0" dirty="0">
              <a:solidFill>
                <a:prstClr val="black"/>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lang="en-US" altLang="zh-CN" sz="1200" dirty="0" err="1">
                <a:latin typeface="Times New Roman" panose="02020603050405020304" pitchFamily="18" charset="0"/>
              </a:rPr>
              <a:t>fgets</a:t>
            </a:r>
            <a:r>
              <a:rPr lang="zh-CN" altLang="en-US" sz="1200" dirty="0">
                <a:latin typeface="Times New Roman" panose="02020603050405020304" pitchFamily="18" charset="0"/>
              </a:rPr>
              <a:t>从</a:t>
            </a:r>
            <a:r>
              <a:rPr lang="en-US" altLang="zh-CN" sz="1200" dirty="0" err="1">
                <a:latin typeface="Times New Roman" panose="02020603050405020304" pitchFamily="18" charset="0"/>
              </a:rPr>
              <a:t>fp</a:t>
            </a:r>
            <a:r>
              <a:rPr lang="zh-CN" altLang="en-US" sz="1200" dirty="0">
                <a:latin typeface="Times New Roman" panose="02020603050405020304" pitchFamily="18" charset="0"/>
              </a:rPr>
              <a:t>中读取完一行后，</a:t>
            </a:r>
            <a:r>
              <a:rPr lang="en-US" altLang="zh-CN" sz="1200" dirty="0" err="1">
                <a:latin typeface="Times New Roman" panose="02020603050405020304" pitchFamily="18" charset="0"/>
              </a:rPr>
              <a:t>fp</a:t>
            </a:r>
            <a:r>
              <a:rPr lang="zh-CN" altLang="en-US" sz="1200" dirty="0">
                <a:latin typeface="Times New Roman" panose="02020603050405020304" pitchFamily="18" charset="0"/>
              </a:rPr>
              <a:t>指针指向下一行。</a:t>
            </a:r>
            <a:endParaRPr lang="en-US" altLang="zh-CN" sz="1200" dirty="0">
              <a:latin typeface="Times New Roman" panose="02020603050405020304" pitchFamily="18" charset="0"/>
            </a:endParaRPr>
          </a:p>
          <a:p>
            <a:pPr algn="just" eaLnBrk="1" fontAlgn="auto" hangingPunct="1">
              <a:spcBef>
                <a:spcPts val="0"/>
              </a:spcBef>
              <a:spcAft>
                <a:spcPts val="0"/>
              </a:spcAft>
              <a:defRPr/>
            </a:pPr>
            <a:endParaRPr kumimoji="1" lang="en-US" altLang="zh-CN" sz="1200" kern="0" dirty="0">
              <a:solidFill>
                <a:prstClr val="black"/>
              </a:solidFill>
              <a:latin typeface="微软雅黑" panose="020B0503020204020204" pitchFamily="34" charset="-122"/>
              <a:ea typeface="微软雅黑" panose="020B0503020204020204" pitchFamily="34" charset="-122"/>
            </a:endParaRPr>
          </a:p>
        </p:txBody>
      </p:sp>
      <p:cxnSp>
        <p:nvCxnSpPr>
          <p:cNvPr id="31" name="直接箭头连接符 30"/>
          <p:cNvCxnSpPr>
            <a:cxnSpLocks/>
            <a:endCxn id="30" idx="1"/>
          </p:cNvCxnSpPr>
          <p:nvPr/>
        </p:nvCxnSpPr>
        <p:spPr>
          <a:xfrm flipV="1">
            <a:off x="6943888" y="4757860"/>
            <a:ext cx="612218" cy="1"/>
          </a:xfrm>
          <a:prstGeom prst="straightConnector1">
            <a:avLst/>
          </a:prstGeom>
          <a:noFill/>
          <a:ln w="6350" cap="flat" cmpd="sng" algn="ctr">
            <a:solidFill>
              <a:srgbClr val="FF0000"/>
            </a:solidFill>
            <a:prstDash val="solid"/>
            <a:miter lim="800000"/>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dissolve">
                                      <p:cBhvr>
                                        <p:cTn id="43" dur="500"/>
                                        <p:tgtEl>
                                          <p:spTgt spid="9"/>
                                        </p:tgtEl>
                                      </p:cBhvr>
                                    </p:animEffect>
                                  </p:childTnLst>
                                </p:cTn>
                              </p:par>
                              <p:par>
                                <p:cTn id="44" presetID="1"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5" grpId="0" animBg="1"/>
      <p:bldP spid="17" grpId="0" animBg="1"/>
      <p:bldP spid="18" grpId="0" animBg="1"/>
      <p:bldP spid="19" grpId="0" animBg="1"/>
      <p:bldP spid="20" grpId="0" animBg="1"/>
      <p:bldP spid="21" grpId="0" animBg="1"/>
      <p:bldP spid="22" grpId="0" animBg="1"/>
      <p:bldP spid="23" grpId="0" animBg="1"/>
      <p:bldP spid="24" grpId="0" animBg="1"/>
      <p:bldP spid="25" grpId="0" animBg="1"/>
      <p:bldP spid="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D13134-831E-4371-A227-B0E524ACF7C9}"/>
              </a:ext>
            </a:extLst>
          </p:cNvPr>
          <p:cNvSpPr/>
          <p:nvPr/>
        </p:nvSpPr>
        <p:spPr>
          <a:xfrm>
            <a:off x="533460" y="1378663"/>
            <a:ext cx="6253848" cy="5355312"/>
          </a:xfrm>
          <a:prstGeom prst="rect">
            <a:avLst/>
          </a:prstGeom>
          <a:solidFill>
            <a:schemeClr val="tx1"/>
          </a:solidFill>
        </p:spPr>
        <p:txBody>
          <a:bodyPr wrap="square">
            <a:spAutoFit/>
          </a:bodyPr>
          <a:lstStyle/>
          <a:p>
            <a:r>
              <a:rPr lang="en-US" altLang="zh-CN" dirty="0">
                <a:solidFill>
                  <a:srgbClr val="C586C0"/>
                </a:solidFill>
                <a:latin typeface="Consolas" panose="020B0609020204030204" pitchFamily="49" charset="0"/>
              </a:rPr>
              <a:t>#include</a:t>
            </a:r>
            <a:r>
              <a:rPr lang="en-US" altLang="zh-CN" dirty="0">
                <a:solidFill>
                  <a:srgbClr val="569CD6"/>
                </a:solidFill>
                <a:latin typeface="Consolas" panose="020B0609020204030204" pitchFamily="49" charset="0"/>
              </a:rPr>
              <a:t> </a:t>
            </a:r>
            <a:r>
              <a:rPr lang="en-US" altLang="zh-CN" dirty="0">
                <a:solidFill>
                  <a:srgbClr val="CE9178"/>
                </a:solidFill>
                <a:latin typeface="Consolas" panose="020B0609020204030204" pitchFamily="49" charset="0"/>
              </a:rPr>
              <a:t>&lt;</a:t>
            </a:r>
            <a:r>
              <a:rPr lang="en-US" altLang="zh-CN" dirty="0" err="1">
                <a:solidFill>
                  <a:srgbClr val="CE9178"/>
                </a:solidFill>
                <a:latin typeface="Consolas" panose="020B0609020204030204" pitchFamily="49" charset="0"/>
              </a:rPr>
              <a:t>stdio.h</a:t>
            </a:r>
            <a:r>
              <a:rPr lang="en-US" altLang="zh-CN" dirty="0">
                <a:solidFill>
                  <a:srgbClr val="CE9178"/>
                </a:solidFill>
                <a:latin typeface="Consolas" panose="020B0609020204030204" pitchFamily="49" charset="0"/>
              </a:rPr>
              <a:t>&gt;</a:t>
            </a:r>
            <a:endParaRPr lang="en-US" altLang="zh-CN" dirty="0">
              <a:solidFill>
                <a:srgbClr val="D4D4D4"/>
              </a:solidFill>
              <a:latin typeface="Consolas" panose="020B0609020204030204" pitchFamily="49" charset="0"/>
            </a:endParaRPr>
          </a:p>
          <a:p>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main</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FILE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 </a:t>
            </a:r>
            <a:r>
              <a:rPr lang="en-US" altLang="zh-CN" dirty="0" err="1">
                <a:solidFill>
                  <a:srgbClr val="DCDCAA"/>
                </a:solidFill>
                <a:latin typeface="Consolas" panose="020B0609020204030204" pitchFamily="49" charset="0"/>
              </a:rPr>
              <a:t>fopen</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"in.txt"</a:t>
            </a:r>
            <a:r>
              <a:rPr lang="en-US" altLang="zh-CN" dirty="0">
                <a:solidFill>
                  <a:srgbClr val="D4D4D4"/>
                </a:solidFill>
                <a:latin typeface="Consolas" panose="020B0609020204030204" pitchFamily="49" charset="0"/>
              </a:rPr>
              <a:t>, </a:t>
            </a:r>
            <a:r>
              <a:rPr lang="en-US" altLang="zh-CN" dirty="0">
                <a:solidFill>
                  <a:srgbClr val="CE9178"/>
                </a:solidFill>
                <a:latin typeface="Consolas" panose="020B0609020204030204" pitchFamily="49" charset="0"/>
              </a:rPr>
              <a:t>"r+"</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 </a:t>
            </a:r>
            <a:r>
              <a:rPr lang="en-US" altLang="zh-CN" dirty="0">
                <a:solidFill>
                  <a:srgbClr val="569CD6"/>
                </a:solidFill>
                <a:latin typeface="Consolas" panose="020B0609020204030204" pitchFamily="49" charset="0"/>
              </a:rPr>
              <a:t>NULL</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printf</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"Can't open the file</a:t>
            </a:r>
            <a:r>
              <a:rPr lang="en-US" altLang="zh-CN" dirty="0">
                <a:solidFill>
                  <a:srgbClr val="D7BA7D"/>
                </a:solidFill>
                <a:latin typeface="Consolas" panose="020B0609020204030204" pitchFamily="49" charset="0"/>
              </a:rPr>
              <a:t>\n</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while</a:t>
            </a:r>
            <a:r>
              <a:rPr lang="en-US" altLang="zh-CN" dirty="0">
                <a:solidFill>
                  <a:srgbClr val="D4D4D4"/>
                </a:solidFill>
                <a:latin typeface="Consolas" panose="020B0609020204030204" pitchFamily="49" charset="0"/>
              </a:rPr>
              <a:t>(!</a:t>
            </a:r>
            <a:r>
              <a:rPr lang="en-US" altLang="zh-CN" dirty="0" err="1">
                <a:solidFill>
                  <a:srgbClr val="DCDCAA"/>
                </a:solidFill>
                <a:latin typeface="Consolas" panose="020B0609020204030204" pitchFamily="49" charset="0"/>
              </a:rPr>
              <a:t>feof</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a:t>
            </a:r>
            <a:r>
              <a:rPr lang="en-US" altLang="zh-CN" dirty="0" err="1">
                <a:solidFill>
                  <a:srgbClr val="DCDCAA"/>
                </a:solidFill>
                <a:latin typeface="Consolas" panose="020B0609020204030204" pitchFamily="49" charset="0"/>
              </a:rPr>
              <a:t>fgetc</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 </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fseek</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1L</a:t>
            </a:r>
            <a:r>
              <a:rPr lang="en-US" altLang="zh-CN" dirty="0">
                <a:solidFill>
                  <a:srgbClr val="D4D4D4"/>
                </a:solidFill>
                <a:latin typeface="Consolas" panose="020B0609020204030204" pitchFamily="49" charset="0"/>
              </a:rPr>
              <a:t>, SEEK_CUR);</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fputc</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'&amp;'</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fseek</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ftell</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SEEK_SET);</a:t>
            </a:r>
          </a:p>
          <a:p>
            <a:r>
              <a:rPr lang="en-US" altLang="zh-CN" dirty="0">
                <a:solidFill>
                  <a:srgbClr val="D4D4D4"/>
                </a:solidFill>
                <a:latin typeface="Consolas" panose="020B0609020204030204" pitchFamily="49" charset="0"/>
              </a:rPr>
              <a:t>            </a:t>
            </a:r>
            <a:r>
              <a:rPr lang="en-US" altLang="zh-CN" dirty="0">
                <a:solidFill>
                  <a:srgbClr val="6A9955"/>
                </a:solidFill>
                <a:latin typeface="Consolas" panose="020B0609020204030204" pitchFamily="49" charset="0"/>
              </a:rPr>
              <a:t>//</a:t>
            </a:r>
            <a:r>
              <a:rPr lang="en-US" altLang="zh-CN" dirty="0" err="1">
                <a:solidFill>
                  <a:srgbClr val="6A9955"/>
                </a:solidFill>
                <a:latin typeface="Consolas" panose="020B0609020204030204" pitchFamily="49" charset="0"/>
              </a:rPr>
              <a:t>ftell</a:t>
            </a:r>
            <a:r>
              <a:rPr lang="en-US" altLang="zh-CN" dirty="0">
                <a:solidFill>
                  <a:srgbClr val="6A9955"/>
                </a:solidFill>
                <a:latin typeface="Consolas" panose="020B0609020204030204" pitchFamily="49" charset="0"/>
              </a:rPr>
              <a:t>(</a:t>
            </a:r>
            <a:r>
              <a:rPr lang="en-US" altLang="zh-CN" dirty="0" err="1">
                <a:solidFill>
                  <a:srgbClr val="6A9955"/>
                </a:solidFill>
                <a:latin typeface="Consolas" panose="020B0609020204030204" pitchFamily="49" charset="0"/>
              </a:rPr>
              <a:t>fp</a:t>
            </a:r>
            <a:r>
              <a:rPr lang="en-US" altLang="zh-CN" dirty="0">
                <a:solidFill>
                  <a:srgbClr val="6A9955"/>
                </a:solidFill>
                <a:latin typeface="Consolas" panose="020B0609020204030204" pitchFamily="49" charset="0"/>
              </a:rPr>
              <a:t>);</a:t>
            </a:r>
            <a:r>
              <a:rPr lang="zh-CN" altLang="en-US" dirty="0">
                <a:solidFill>
                  <a:srgbClr val="6A9955"/>
                </a:solidFill>
                <a:latin typeface="Consolas" panose="020B0609020204030204" pitchFamily="49" charset="0"/>
              </a:rPr>
              <a:t>返回相对于文件头部的偏移量</a:t>
            </a:r>
            <a:endParaRPr lang="zh-CN" altLang="en-US" dirty="0">
              <a:solidFill>
                <a:srgbClr val="D4D4D4"/>
              </a:solidFill>
              <a:latin typeface="Consolas" panose="020B0609020204030204" pitchFamily="49" charset="0"/>
            </a:endParaRPr>
          </a:p>
          <a:p>
            <a:r>
              <a:rPr lang="zh-CN" altLang="en-US" dirty="0">
                <a:solidFill>
                  <a:srgbClr val="D4D4D4"/>
                </a:solidFill>
                <a:latin typeface="Consolas" panose="020B0609020204030204" pitchFamily="49" charset="0"/>
              </a:rPr>
              <a:t>        </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fclose</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p>
        </p:txBody>
      </p:sp>
      <p:grpSp>
        <p:nvGrpSpPr>
          <p:cNvPr id="4" name="组合 3"/>
          <p:cNvGrpSpPr/>
          <p:nvPr/>
        </p:nvGrpSpPr>
        <p:grpSpPr>
          <a:xfrm>
            <a:off x="2062296" y="3838836"/>
            <a:ext cx="8260935" cy="923739"/>
            <a:chOff x="776915" y="3100715"/>
            <a:chExt cx="8637914" cy="1983573"/>
          </a:xfrm>
        </p:grpSpPr>
        <p:sp>
          <p:nvSpPr>
            <p:cNvPr id="5" name="矩形 4"/>
            <p:cNvSpPr/>
            <p:nvPr/>
          </p:nvSpPr>
          <p:spPr>
            <a:xfrm>
              <a:off x="776915" y="3792686"/>
              <a:ext cx="3425557" cy="558308"/>
            </a:xfrm>
            <a:prstGeom prst="rect">
              <a:avLst/>
            </a:prstGeom>
            <a:solidFill>
              <a:srgbClr val="FFC000">
                <a:alpha val="32000"/>
              </a:srgbClr>
            </a:solidFill>
            <a:ln>
              <a:noFill/>
            </a:ln>
          </p:spPr>
          <p:txBody>
            <a:bodyPr rtlCol="0" anchor="ctr">
              <a:noAutofit/>
            </a:bodyPr>
            <a:lstStyle/>
            <a:p>
              <a:pPr eaLnBrk="1" fontAlgn="auto" hangingPunct="1">
                <a:spcBef>
                  <a:spcPts val="0"/>
                </a:spcBef>
                <a:spcAft>
                  <a:spcPts val="0"/>
                </a:spcAft>
                <a:defRPr/>
              </a:pPr>
              <a:endParaRPr kumimoji="1"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417803" y="3100715"/>
              <a:ext cx="2997026" cy="1983573"/>
            </a:xfrm>
            <a:prstGeom prst="rect">
              <a:avLst/>
            </a:prstGeom>
            <a:solidFill>
              <a:srgbClr val="ED7D31">
                <a:lumMod val="20000"/>
                <a:lumOff val="80000"/>
              </a:srgbClr>
            </a:solidFill>
          </p:spPr>
          <p:txBody>
            <a:bodyPr wrap="square" rtlCol="0" anchor="ctr" anchorCtr="1">
              <a:noAutofit/>
            </a:bodyPr>
            <a:lstStyle/>
            <a:p>
              <a:pPr algn="just" eaLnBrk="1" fontAlgn="auto" hangingPunct="1">
                <a:spcBef>
                  <a:spcPts val="0"/>
                </a:spcBef>
                <a:spcAft>
                  <a:spcPts val="0"/>
                </a:spcAft>
                <a:defRPr/>
              </a:pPr>
              <a:r>
                <a:rPr kumimoji="1" lang="zh-CN" altLang="en-US" sz="1600" b="1" kern="0" dirty="0">
                  <a:solidFill>
                    <a:prstClr val="black"/>
                  </a:solidFill>
                  <a:latin typeface="微软雅黑" panose="020B0503020204020204" pitchFamily="34" charset="-122"/>
                  <a:ea typeface="微软雅黑" panose="020B0503020204020204" pitchFamily="34" charset="-122"/>
                </a:rPr>
                <a:t>读到 </a:t>
              </a:r>
              <a:r>
                <a:rPr kumimoji="1" lang="en-US" altLang="zh-CN" sz="1600" b="1" kern="0" dirty="0">
                  <a:solidFill>
                    <a:prstClr val="black"/>
                  </a:solidFill>
                  <a:latin typeface="微软雅黑" panose="020B0503020204020204" pitchFamily="34" charset="-122"/>
                  <a:ea typeface="微软雅黑" panose="020B0503020204020204" pitchFamily="34" charset="-122"/>
                </a:rPr>
                <a:t>'</a:t>
              </a:r>
              <a:r>
                <a:rPr kumimoji="1" lang="zh-CN" altLang="en-US" sz="1600" b="1" kern="0" dirty="0">
                  <a:solidFill>
                    <a:prstClr val="black"/>
                  </a:solidFill>
                  <a:latin typeface="微软雅黑" panose="020B0503020204020204" pitchFamily="34" charset="-122"/>
                  <a:ea typeface="微软雅黑" panose="020B0503020204020204" pitchFamily="34" charset="-122"/>
                </a:rPr>
                <a:t>*</a:t>
              </a:r>
              <a:r>
                <a:rPr kumimoji="1" lang="en-US" altLang="zh-CN" sz="1600" b="1" kern="0" dirty="0">
                  <a:solidFill>
                    <a:prstClr val="black"/>
                  </a:solidFill>
                  <a:latin typeface="微软雅黑" panose="020B0503020204020204" pitchFamily="34" charset="-122"/>
                  <a:ea typeface="微软雅黑" panose="020B0503020204020204" pitchFamily="34" charset="-122"/>
                </a:rPr>
                <a:t>'</a:t>
              </a:r>
              <a:r>
                <a:rPr kumimoji="1" lang="zh-CN" altLang="en-US" sz="1600" b="1" kern="0" dirty="0">
                  <a:solidFill>
                    <a:prstClr val="black"/>
                  </a:solidFill>
                  <a:latin typeface="微软雅黑" panose="020B0503020204020204" pitchFamily="34" charset="-122"/>
                  <a:ea typeface="微软雅黑" panose="020B0503020204020204" pitchFamily="34" charset="-122"/>
                </a:rPr>
                <a:t>，位置指针指向下一个位置，因此需要位置指针回退</a:t>
              </a:r>
              <a:r>
                <a:rPr kumimoji="1" lang="en-US" altLang="zh-CN" sz="1600" b="1" kern="0" dirty="0">
                  <a:solidFill>
                    <a:prstClr val="black"/>
                  </a:solidFill>
                  <a:latin typeface="微软雅黑" panose="020B0503020204020204" pitchFamily="34" charset="-122"/>
                  <a:ea typeface="微软雅黑" panose="020B0503020204020204" pitchFamily="34" charset="-122"/>
                </a:rPr>
                <a:t>1</a:t>
              </a:r>
              <a:r>
                <a:rPr kumimoji="1" lang="zh-CN" altLang="en-US" sz="1600" b="1" kern="0" dirty="0">
                  <a:solidFill>
                    <a:prstClr val="black"/>
                  </a:solidFill>
                  <a:latin typeface="微软雅黑" panose="020B0503020204020204" pitchFamily="34" charset="-122"/>
                  <a:ea typeface="微软雅黑" panose="020B0503020204020204" pitchFamily="34" charset="-122"/>
                </a:rPr>
                <a:t>个，到原位置</a:t>
              </a:r>
            </a:p>
          </p:txBody>
        </p:sp>
        <p:cxnSp>
          <p:nvCxnSpPr>
            <p:cNvPr id="7" name="直接连接符 6"/>
            <p:cNvCxnSpPr>
              <a:cxnSpLocks/>
              <a:stCxn id="5" idx="3"/>
              <a:endCxn id="6" idx="1"/>
            </p:cNvCxnSpPr>
            <p:nvPr/>
          </p:nvCxnSpPr>
          <p:spPr>
            <a:xfrm>
              <a:off x="4202472" y="4071841"/>
              <a:ext cx="2215330" cy="20662"/>
            </a:xfrm>
            <a:prstGeom prst="line">
              <a:avLst/>
            </a:prstGeom>
            <a:noFill/>
            <a:ln w="6350" cap="flat" cmpd="sng" algn="ctr">
              <a:solidFill>
                <a:srgbClr val="4472C4"/>
              </a:solidFill>
              <a:prstDash val="solid"/>
              <a:miter lim="800000"/>
            </a:ln>
            <a:effectLst/>
          </p:spPr>
        </p:cxnSp>
      </p:grpSp>
      <p:grpSp>
        <p:nvGrpSpPr>
          <p:cNvPr id="8" name="组合 7"/>
          <p:cNvGrpSpPr/>
          <p:nvPr/>
        </p:nvGrpSpPr>
        <p:grpSpPr>
          <a:xfrm>
            <a:off x="2062297" y="4459773"/>
            <a:ext cx="8260933" cy="826693"/>
            <a:chOff x="-11266" y="2569173"/>
            <a:chExt cx="8637913" cy="1775181"/>
          </a:xfrm>
        </p:grpSpPr>
        <p:sp>
          <p:nvSpPr>
            <p:cNvPr id="9" name="矩形 8"/>
            <p:cNvSpPr/>
            <p:nvPr/>
          </p:nvSpPr>
          <p:spPr>
            <a:xfrm>
              <a:off x="-11266" y="2569173"/>
              <a:ext cx="2150721" cy="573944"/>
            </a:xfrm>
            <a:prstGeom prst="rect">
              <a:avLst/>
            </a:prstGeom>
            <a:solidFill>
              <a:srgbClr val="FFC000">
                <a:alpha val="32000"/>
              </a:srgbClr>
            </a:solidFill>
            <a:ln>
              <a:noFill/>
            </a:ln>
          </p:spPr>
          <p:txBody>
            <a:bodyPr rtlCol="0" anchor="ctr">
              <a:noAutofit/>
            </a:bodyPr>
            <a:lstStyle/>
            <a:p>
              <a:pPr eaLnBrk="1" fontAlgn="auto" hangingPunct="1">
                <a:spcBef>
                  <a:spcPts val="0"/>
                </a:spcBef>
                <a:spcAft>
                  <a:spcPts val="0"/>
                </a:spcAft>
                <a:defRPr/>
              </a:pPr>
              <a:endParaRPr kumimoji="1"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629620" y="3443159"/>
              <a:ext cx="2997027" cy="901195"/>
            </a:xfrm>
            <a:prstGeom prst="rect">
              <a:avLst/>
            </a:prstGeom>
            <a:solidFill>
              <a:srgbClr val="ED7D31">
                <a:lumMod val="20000"/>
                <a:lumOff val="80000"/>
              </a:srgbClr>
            </a:solidFill>
          </p:spPr>
          <p:txBody>
            <a:bodyPr wrap="square" rtlCol="0" anchor="ctr" anchorCtr="1">
              <a:noAutofit/>
            </a:bodyPr>
            <a:lstStyle/>
            <a:p>
              <a:pPr algn="just" eaLnBrk="1" fontAlgn="auto" hangingPunct="1">
                <a:spcBef>
                  <a:spcPts val="0"/>
                </a:spcBef>
                <a:spcAft>
                  <a:spcPts val="0"/>
                </a:spcAft>
                <a:defRPr/>
              </a:pPr>
              <a:r>
                <a:rPr kumimoji="1" lang="zh-CN" altLang="en-US" sz="1600" b="1" kern="0" dirty="0">
                  <a:solidFill>
                    <a:prstClr val="black"/>
                  </a:solidFill>
                  <a:latin typeface="微软雅黑" panose="020B0503020204020204" pitchFamily="34" charset="-122"/>
                  <a:ea typeface="微软雅黑" panose="020B0503020204020204" pitchFamily="34" charset="-122"/>
                </a:rPr>
                <a:t>输出 </a:t>
              </a:r>
              <a:r>
                <a:rPr kumimoji="1" lang="en-US" altLang="zh-CN" sz="1600" b="1" kern="0" dirty="0">
                  <a:solidFill>
                    <a:prstClr val="black"/>
                  </a:solidFill>
                  <a:latin typeface="微软雅黑" panose="020B0503020204020204" pitchFamily="34" charset="-122"/>
                  <a:ea typeface="微软雅黑" panose="020B0503020204020204" pitchFamily="34" charset="-122"/>
                </a:rPr>
                <a:t>'&amp;'</a:t>
              </a:r>
              <a:endParaRPr kumimoji="1" lang="zh-CN" altLang="en-US" sz="1600" b="1" kern="0" dirty="0">
                <a:solidFill>
                  <a:prstClr val="black"/>
                </a:solidFill>
                <a:latin typeface="微软雅黑" panose="020B0503020204020204" pitchFamily="34" charset="-122"/>
                <a:ea typeface="微软雅黑" panose="020B0503020204020204" pitchFamily="34" charset="-122"/>
              </a:endParaRPr>
            </a:p>
          </p:txBody>
        </p:sp>
        <p:cxnSp>
          <p:nvCxnSpPr>
            <p:cNvPr id="11" name="直接连接符 10"/>
            <p:cNvCxnSpPr>
              <a:cxnSpLocks/>
              <a:stCxn id="9" idx="3"/>
              <a:endCxn id="10" idx="1"/>
            </p:cNvCxnSpPr>
            <p:nvPr/>
          </p:nvCxnSpPr>
          <p:spPr>
            <a:xfrm>
              <a:off x="2139455" y="2856146"/>
              <a:ext cx="3490166" cy="1037610"/>
            </a:xfrm>
            <a:prstGeom prst="line">
              <a:avLst/>
            </a:prstGeom>
            <a:noFill/>
            <a:ln w="6350" cap="flat" cmpd="sng" algn="ctr">
              <a:solidFill>
                <a:srgbClr val="4472C4"/>
              </a:solidFill>
              <a:prstDash val="solid"/>
              <a:miter lim="800000"/>
            </a:ln>
            <a:effectLst/>
          </p:spPr>
        </p:cxnSp>
      </p:grpSp>
      <p:sp>
        <p:nvSpPr>
          <p:cNvPr id="14" name="文本框 8"/>
          <p:cNvSpPr txBox="1">
            <a:spLocks noChangeArrowheads="1"/>
          </p:cNvSpPr>
          <p:nvPr/>
        </p:nvSpPr>
        <p:spPr bwMode="auto">
          <a:xfrm>
            <a:off x="533460" y="801661"/>
            <a:ext cx="5651842"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20000"/>
              </a:spcBef>
              <a:buClr>
                <a:srgbClr val="954F72"/>
              </a:buClr>
              <a:buSzPct val="100000"/>
            </a:pPr>
            <a:r>
              <a:rPr lang="zh-CN" altLang="en-US" sz="200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00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10-11】</a:t>
            </a:r>
            <a:r>
              <a:rPr lang="zh-CN" altLang="en-US" sz="2000" dirty="0">
                <a:solidFill>
                  <a:srgbClr val="105638"/>
                </a:solidFill>
                <a:latin typeface="微软雅黑" panose="020B0503020204020204" pitchFamily="34" charset="-122"/>
                <a:ea typeface="微软雅黑" panose="020B0503020204020204" pitchFamily="34" charset="-122"/>
              </a:rPr>
              <a:t>将文件中的*用</a:t>
            </a:r>
            <a:r>
              <a:rPr lang="en-US" altLang="zh-CN" sz="2000" dirty="0">
                <a:solidFill>
                  <a:srgbClr val="105638"/>
                </a:solidFill>
                <a:latin typeface="微软雅黑" panose="020B0503020204020204" pitchFamily="34" charset="-122"/>
                <a:ea typeface="微软雅黑" panose="020B0503020204020204" pitchFamily="34" charset="-122"/>
              </a:rPr>
              <a:t>&amp;</a:t>
            </a:r>
            <a:r>
              <a:rPr lang="zh-CN" altLang="en-US" sz="2000" dirty="0">
                <a:solidFill>
                  <a:srgbClr val="105638"/>
                </a:solidFill>
                <a:latin typeface="微软雅黑" panose="020B0503020204020204" pitchFamily="34" charset="-122"/>
                <a:ea typeface="微软雅黑" panose="020B0503020204020204" pitchFamily="34" charset="-122"/>
              </a:rPr>
              <a:t>代替</a:t>
            </a:r>
            <a:endParaRPr lang="en-US" altLang="zh-CN" sz="2000" dirty="0">
              <a:solidFill>
                <a:srgbClr val="105638"/>
              </a:solidFill>
              <a:latin typeface="微软雅黑" panose="020B0503020204020204" pitchFamily="34" charset="-122"/>
              <a:ea typeface="微软雅黑" panose="020B0503020204020204" pitchFamily="34" charset="-122"/>
            </a:endParaRPr>
          </a:p>
        </p:txBody>
      </p:sp>
      <p:graphicFrame>
        <p:nvGraphicFramePr>
          <p:cNvPr id="15" name="表格 14"/>
          <p:cNvGraphicFramePr>
            <a:graphicFrameLocks noGrp="1"/>
          </p:cNvGraphicFramePr>
          <p:nvPr>
            <p:extLst>
              <p:ext uri="{D42A27DB-BD31-4B8C-83A1-F6EECF244321}">
                <p14:modId xmlns:p14="http://schemas.microsoft.com/office/powerpoint/2010/main" val="1203147739"/>
              </p:ext>
            </p:extLst>
          </p:nvPr>
        </p:nvGraphicFramePr>
        <p:xfrm>
          <a:off x="7457002" y="3422600"/>
          <a:ext cx="2453058" cy="396240"/>
        </p:xfrm>
        <a:graphic>
          <a:graphicData uri="http://schemas.openxmlformats.org/drawingml/2006/table">
            <a:tbl>
              <a:tblPr firstRow="1" bandRow="1"/>
              <a:tblGrid>
                <a:gridCol w="408843">
                  <a:extLst>
                    <a:ext uri="{9D8B030D-6E8A-4147-A177-3AD203B41FA5}">
                      <a16:colId xmlns:a16="http://schemas.microsoft.com/office/drawing/2014/main" val="20000"/>
                    </a:ext>
                  </a:extLst>
                </a:gridCol>
                <a:gridCol w="408843">
                  <a:extLst>
                    <a:ext uri="{9D8B030D-6E8A-4147-A177-3AD203B41FA5}">
                      <a16:colId xmlns:a16="http://schemas.microsoft.com/office/drawing/2014/main" val="20001"/>
                    </a:ext>
                  </a:extLst>
                </a:gridCol>
                <a:gridCol w="408843">
                  <a:extLst>
                    <a:ext uri="{9D8B030D-6E8A-4147-A177-3AD203B41FA5}">
                      <a16:colId xmlns:a16="http://schemas.microsoft.com/office/drawing/2014/main" val="20002"/>
                    </a:ext>
                  </a:extLst>
                </a:gridCol>
                <a:gridCol w="408843">
                  <a:extLst>
                    <a:ext uri="{9D8B030D-6E8A-4147-A177-3AD203B41FA5}">
                      <a16:colId xmlns:a16="http://schemas.microsoft.com/office/drawing/2014/main" val="20003"/>
                    </a:ext>
                  </a:extLst>
                </a:gridCol>
                <a:gridCol w="408843">
                  <a:extLst>
                    <a:ext uri="{9D8B030D-6E8A-4147-A177-3AD203B41FA5}">
                      <a16:colId xmlns:a16="http://schemas.microsoft.com/office/drawing/2014/main" val="20004"/>
                    </a:ext>
                  </a:extLst>
                </a:gridCol>
                <a:gridCol w="408843">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2000" dirty="0"/>
                        <a:t>a</a:t>
                      </a:r>
                      <a:endParaRPr lang="zh-CN" altLang="en-US"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2000" dirty="0"/>
                        <a:t>b</a:t>
                      </a:r>
                      <a:endParaRPr lang="zh-CN" altLang="en-US"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2000" dirty="0"/>
                        <a:t>c</a:t>
                      </a:r>
                      <a:endParaRPr lang="zh-CN" altLang="en-US"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2000" dirty="0"/>
                        <a:t>*</a:t>
                      </a:r>
                      <a:endParaRPr lang="zh-CN" altLang="en-US"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0"/>
                  </a:ext>
                </a:extLst>
              </a:tr>
            </a:tbl>
          </a:graphicData>
        </a:graphic>
      </p:graphicFrame>
      <p:cxnSp>
        <p:nvCxnSpPr>
          <p:cNvPr id="16" name="直接箭头连接符 15"/>
          <p:cNvCxnSpPr>
            <a:cxnSpLocks/>
            <a:stCxn id="33" idx="3"/>
            <a:endCxn id="15" idx="1"/>
          </p:cNvCxnSpPr>
          <p:nvPr/>
        </p:nvCxnSpPr>
        <p:spPr>
          <a:xfrm flipV="1">
            <a:off x="4119155" y="3620720"/>
            <a:ext cx="3337847" cy="394009"/>
          </a:xfrm>
          <a:prstGeom prst="straightConnector1">
            <a:avLst/>
          </a:prstGeom>
          <a:noFill/>
          <a:ln w="6350" cap="flat" cmpd="sng" algn="ctr">
            <a:solidFill>
              <a:srgbClr val="4472C4"/>
            </a:solidFill>
            <a:prstDash val="solid"/>
            <a:miter lim="800000"/>
            <a:tailEnd type="triangle"/>
          </a:ln>
          <a:effectLst/>
        </p:spPr>
      </p:cxnSp>
      <p:sp>
        <p:nvSpPr>
          <p:cNvPr id="17" name="文本框 16"/>
          <p:cNvSpPr txBox="1"/>
          <p:nvPr/>
        </p:nvSpPr>
        <p:spPr>
          <a:xfrm>
            <a:off x="8130785" y="3082735"/>
            <a:ext cx="1191269" cy="319868"/>
          </a:xfrm>
          <a:prstGeom prst="rect">
            <a:avLst/>
          </a:prstGeom>
          <a:solidFill>
            <a:srgbClr val="FFC000">
              <a:lumMod val="20000"/>
              <a:lumOff val="80000"/>
            </a:srgbClr>
          </a:solidFill>
        </p:spPr>
        <p:txBody>
          <a:bodyPr wrap="square" rtlCol="0" anchor="ctr" anchorCtr="1">
            <a:noAutofit/>
          </a:bodyPr>
          <a:lstStyle/>
          <a:p>
            <a:pPr algn="ctr" eaLnBrk="1" fontAlgn="auto" hangingPunct="1">
              <a:spcBef>
                <a:spcPts val="0"/>
              </a:spcBef>
              <a:spcAft>
                <a:spcPts val="0"/>
              </a:spcAft>
              <a:defRPr/>
            </a:pPr>
            <a:r>
              <a:rPr kumimoji="1" lang="zh-CN" altLang="en-US" sz="1600" kern="0" dirty="0">
                <a:solidFill>
                  <a:srgbClr val="FF0000"/>
                </a:solidFill>
                <a:latin typeface="微软雅黑" panose="020B0503020204020204" pitchFamily="34" charset="-122"/>
                <a:ea typeface="微软雅黑" panose="020B0503020204020204" pitchFamily="34" charset="-122"/>
              </a:rPr>
              <a:t>位置指针</a:t>
            </a:r>
          </a:p>
        </p:txBody>
      </p:sp>
      <p:sp>
        <p:nvSpPr>
          <p:cNvPr id="19" name="弧形 18"/>
          <p:cNvSpPr/>
          <p:nvPr/>
        </p:nvSpPr>
        <p:spPr>
          <a:xfrm rot="891668">
            <a:off x="8596550" y="2574301"/>
            <a:ext cx="1645335" cy="3933019"/>
          </a:xfrm>
          <a:prstGeom prst="arc">
            <a:avLst>
              <a:gd name="adj1" fmla="val 16896348"/>
              <a:gd name="adj2" fmla="val 3596291"/>
            </a:avLst>
          </a:prstGeom>
          <a:noFill/>
          <a:ln w="6350" cap="flat" cmpd="sng" algn="ctr">
            <a:solidFill>
              <a:srgbClr val="4472C4"/>
            </a:solidFill>
            <a:prstDash val="solid"/>
            <a:miter lim="800000"/>
            <a:headEnd type="triangle"/>
            <a:tailEnd w="lg" len="lg"/>
          </a:ln>
          <a:effectLst/>
        </p:spPr>
        <p:txBody>
          <a:bodyPr rtlCol="0" anchor="ctr"/>
          <a:lstStyle/>
          <a:p>
            <a:pPr algn="ctr" eaLnBrk="1" fontAlgn="auto" hangingPunct="1">
              <a:spcBef>
                <a:spcPts val="0"/>
              </a:spcBef>
              <a:spcAft>
                <a:spcPts val="0"/>
              </a:spcAft>
              <a:defRPr/>
            </a:pPr>
            <a:endParaRPr kumimoji="1" lang="zh-CN" altLang="en-US" sz="3600" kern="0">
              <a:solidFill>
                <a:prstClr val="black"/>
              </a:solidFill>
              <a:latin typeface="Arial" panose="020B0604020202020204"/>
              <a:ea typeface="微软雅黑" panose="020B0503020204020204" pitchFamily="34" charset="-122"/>
            </a:endParaRPr>
          </a:p>
        </p:txBody>
      </p:sp>
      <p:grpSp>
        <p:nvGrpSpPr>
          <p:cNvPr id="20" name="组合 19"/>
          <p:cNvGrpSpPr/>
          <p:nvPr/>
        </p:nvGrpSpPr>
        <p:grpSpPr>
          <a:xfrm>
            <a:off x="7341834" y="743595"/>
            <a:ext cx="3960440" cy="2292236"/>
            <a:chOff x="5076056" y="347904"/>
            <a:chExt cx="3960440" cy="2292236"/>
          </a:xfrm>
        </p:grpSpPr>
        <p:sp>
          <p:nvSpPr>
            <p:cNvPr id="21" name="文本框 20"/>
            <p:cNvSpPr txBox="1"/>
            <p:nvPr/>
          </p:nvSpPr>
          <p:spPr>
            <a:xfrm>
              <a:off x="5135982" y="394618"/>
              <a:ext cx="3797804" cy="793448"/>
            </a:xfrm>
            <a:prstGeom prst="rect">
              <a:avLst/>
            </a:prstGeom>
            <a:solidFill>
              <a:srgbClr val="FFC000">
                <a:lumMod val="20000"/>
                <a:lumOff val="80000"/>
              </a:srgbClr>
            </a:solidFill>
          </p:spPr>
          <p:txBody>
            <a:bodyPr wrap="square" rtlCol="0" anchor="ctr" anchorCtr="1">
              <a:noAutofit/>
            </a:bodyPr>
            <a:lstStyle/>
            <a:p>
              <a:pPr algn="just" eaLnBrk="1" fontAlgn="auto" hangingPunct="1">
                <a:spcBef>
                  <a:spcPts val="0"/>
                </a:spcBef>
                <a:spcAft>
                  <a:spcPts val="0"/>
                </a:spcAft>
                <a:defRPr/>
              </a:pPr>
              <a:r>
                <a:rPr kumimoji="1" lang="zh-CN" altLang="en-US" sz="1600" kern="0" dirty="0">
                  <a:solidFill>
                    <a:srgbClr val="FF0000"/>
                  </a:solidFill>
                  <a:latin typeface="微软雅黑" panose="020B0503020204020204" pitchFamily="34" charset="-122"/>
                  <a:ea typeface="微软雅黑" panose="020B0503020204020204" pitchFamily="34" charset="-122"/>
                </a:rPr>
                <a:t>按照“读写”方式打开的文件，不能在读后立刻写入，也不能在写入后立刻读取，需要“同步文件状态”</a:t>
              </a:r>
            </a:p>
          </p:txBody>
        </p:sp>
        <p:sp>
          <p:nvSpPr>
            <p:cNvPr id="22" name="文本框 21"/>
            <p:cNvSpPr txBox="1"/>
            <p:nvPr/>
          </p:nvSpPr>
          <p:spPr>
            <a:xfrm>
              <a:off x="5337822" y="1708634"/>
              <a:ext cx="3489768" cy="897369"/>
            </a:xfrm>
            <a:prstGeom prst="rect">
              <a:avLst/>
            </a:prstGeom>
            <a:solidFill>
              <a:srgbClr val="70AD47">
                <a:lumMod val="20000"/>
                <a:lumOff val="80000"/>
              </a:srgbClr>
            </a:solidFill>
          </p:spPr>
          <p:txBody>
            <a:bodyPr wrap="square" rtlCol="0" anchor="ctr" anchorCtr="1">
              <a:noAutofit/>
            </a:bodyPr>
            <a:lstStyle/>
            <a:p>
              <a:pPr algn="just" eaLnBrk="1" fontAlgn="auto" hangingPunct="1">
                <a:spcBef>
                  <a:spcPts val="0"/>
                </a:spcBef>
                <a:spcAft>
                  <a:spcPts val="0"/>
                </a:spcAft>
                <a:defRPr/>
              </a:pPr>
              <a:r>
                <a:rPr kumimoji="1" lang="en-US" altLang="zh-CN" sz="1400" b="1" kern="0" dirty="0" err="1">
                  <a:solidFill>
                    <a:prstClr val="black"/>
                  </a:solidFill>
                  <a:latin typeface="微软雅黑" panose="020B0503020204020204" pitchFamily="34" charset="-122"/>
                  <a:ea typeface="微软雅黑" panose="020B0503020204020204" pitchFamily="34" charset="-122"/>
                </a:rPr>
                <a:t>fseek</a:t>
              </a:r>
              <a:r>
                <a:rPr kumimoji="1" lang="en-US" altLang="zh-CN" sz="1400" b="1" kern="0" dirty="0">
                  <a:solidFill>
                    <a:prstClr val="black"/>
                  </a:solidFill>
                  <a:latin typeface="微软雅黑" panose="020B0503020204020204" pitchFamily="34" charset="-122"/>
                  <a:ea typeface="微软雅黑" panose="020B0503020204020204" pitchFamily="34" charset="-122"/>
                </a:rPr>
                <a:t>(</a:t>
              </a:r>
              <a:r>
                <a:rPr kumimoji="1" lang="en-US" altLang="zh-CN" sz="1400" b="1" kern="0" dirty="0" err="1">
                  <a:solidFill>
                    <a:prstClr val="black"/>
                  </a:solidFill>
                  <a:latin typeface="微软雅黑" panose="020B0503020204020204" pitchFamily="34" charset="-122"/>
                  <a:ea typeface="微软雅黑" panose="020B0503020204020204" pitchFamily="34" charset="-122"/>
                </a:rPr>
                <a:t>fp</a:t>
              </a:r>
              <a:r>
                <a:rPr kumimoji="1" lang="en-US" altLang="zh-CN" sz="1400" b="1" kern="0" dirty="0">
                  <a:solidFill>
                    <a:prstClr val="black"/>
                  </a:solidFill>
                  <a:latin typeface="微软雅黑" panose="020B0503020204020204" pitchFamily="34" charset="-122"/>
                  <a:ea typeface="微软雅黑" panose="020B0503020204020204" pitchFamily="34" charset="-122"/>
                </a:rPr>
                <a:t>, </a:t>
              </a:r>
              <a:r>
                <a:rPr kumimoji="1" lang="en-US" altLang="zh-CN" sz="1400" b="1" kern="0" dirty="0" err="1">
                  <a:solidFill>
                    <a:prstClr val="black"/>
                  </a:solidFill>
                  <a:latin typeface="微软雅黑" panose="020B0503020204020204" pitchFamily="34" charset="-122"/>
                  <a:ea typeface="微软雅黑" panose="020B0503020204020204" pitchFamily="34" charset="-122"/>
                </a:rPr>
                <a:t>ftell</a:t>
              </a:r>
              <a:r>
                <a:rPr kumimoji="1" lang="en-US" altLang="zh-CN" sz="1400" b="1" kern="0" dirty="0">
                  <a:solidFill>
                    <a:prstClr val="black"/>
                  </a:solidFill>
                  <a:latin typeface="微软雅黑" panose="020B0503020204020204" pitchFamily="34" charset="-122"/>
                  <a:ea typeface="微软雅黑" panose="020B0503020204020204" pitchFamily="34" charset="-122"/>
                </a:rPr>
                <a:t>(</a:t>
              </a:r>
              <a:r>
                <a:rPr kumimoji="1" lang="en-US" altLang="zh-CN" sz="1400" b="1" kern="0" dirty="0" err="1">
                  <a:solidFill>
                    <a:prstClr val="black"/>
                  </a:solidFill>
                  <a:latin typeface="微软雅黑" panose="020B0503020204020204" pitchFamily="34" charset="-122"/>
                  <a:ea typeface="微软雅黑" panose="020B0503020204020204" pitchFamily="34" charset="-122"/>
                </a:rPr>
                <a:t>fp</a:t>
              </a:r>
              <a:r>
                <a:rPr kumimoji="1" lang="en-US" altLang="zh-CN" sz="1400" b="1" kern="0" dirty="0">
                  <a:solidFill>
                    <a:prstClr val="black"/>
                  </a:solidFill>
                  <a:latin typeface="微软雅黑" panose="020B0503020204020204" pitchFamily="34" charset="-122"/>
                  <a:ea typeface="微软雅黑" panose="020B0503020204020204" pitchFamily="34" charset="-122"/>
                </a:rPr>
                <a:t>), SEEK_SET);</a:t>
              </a:r>
            </a:p>
            <a:p>
              <a:pPr algn="just" eaLnBrk="1" fontAlgn="auto" hangingPunct="1">
                <a:spcBef>
                  <a:spcPts val="0"/>
                </a:spcBef>
                <a:spcAft>
                  <a:spcPts val="0"/>
                </a:spcAft>
                <a:defRPr/>
              </a:pPr>
              <a:endParaRPr kumimoji="1" lang="en-US" altLang="zh-CN" sz="1400" b="1" kern="0" dirty="0">
                <a:solidFill>
                  <a:prstClr val="black"/>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kumimoji="1" lang="en-US" altLang="zh-CN" sz="1400" b="1" kern="0" dirty="0" err="1">
                  <a:solidFill>
                    <a:prstClr val="black"/>
                  </a:solidFill>
                  <a:latin typeface="微软雅黑" panose="020B0503020204020204" pitchFamily="34" charset="-122"/>
                  <a:ea typeface="微软雅黑" panose="020B0503020204020204" pitchFamily="34" charset="-122"/>
                </a:rPr>
                <a:t>fflush</a:t>
              </a:r>
              <a:r>
                <a:rPr kumimoji="1" lang="en-US" altLang="zh-CN" sz="1400" b="1" kern="0" dirty="0">
                  <a:solidFill>
                    <a:prstClr val="black"/>
                  </a:solidFill>
                  <a:latin typeface="微软雅黑" panose="020B0503020204020204" pitchFamily="34" charset="-122"/>
                  <a:ea typeface="微软雅黑" panose="020B0503020204020204" pitchFamily="34" charset="-122"/>
                </a:rPr>
                <a:t>(</a:t>
              </a:r>
              <a:r>
                <a:rPr kumimoji="1" lang="en-US" altLang="zh-CN" sz="1400" b="1" kern="0" dirty="0" err="1">
                  <a:solidFill>
                    <a:prstClr val="black"/>
                  </a:solidFill>
                  <a:latin typeface="微软雅黑" panose="020B0503020204020204" pitchFamily="34" charset="-122"/>
                  <a:ea typeface="微软雅黑" panose="020B0503020204020204" pitchFamily="34" charset="-122"/>
                </a:rPr>
                <a:t>fp</a:t>
              </a:r>
              <a:r>
                <a:rPr kumimoji="1" lang="en-US" altLang="zh-CN" sz="1400" b="1" kern="0" dirty="0">
                  <a:solidFill>
                    <a:prstClr val="black"/>
                  </a:solidFill>
                  <a:latin typeface="微软雅黑" panose="020B0503020204020204" pitchFamily="34" charset="-122"/>
                  <a:ea typeface="微软雅黑" panose="020B0503020204020204" pitchFamily="34" charset="-122"/>
                </a:rPr>
                <a:t>); </a:t>
              </a:r>
              <a:r>
                <a:rPr kumimoji="1" lang="en-US" altLang="zh-CN" sz="1400" dirty="0">
                  <a:latin typeface="Times New Roman" panose="02020603050405020304" pitchFamily="18" charset="0"/>
                </a:rPr>
                <a:t>/* </a:t>
              </a:r>
              <a:r>
                <a:rPr kumimoji="1" lang="zh-CN" altLang="en-US" sz="1400" dirty="0">
                  <a:latin typeface="Times New Roman" panose="02020603050405020304" pitchFamily="18" charset="0"/>
                </a:rPr>
                <a:t>在</a:t>
              </a:r>
              <a:r>
                <a:rPr kumimoji="1" lang="en-US" altLang="zh-CN" sz="1400" dirty="0" err="1">
                  <a:latin typeface="Times New Roman" panose="02020603050405020304" pitchFamily="18" charset="0"/>
                </a:rPr>
                <a:t>stdio.h</a:t>
              </a:r>
              <a:r>
                <a:rPr kumimoji="1" lang="zh-CN" altLang="en-US" sz="1400" dirty="0">
                  <a:latin typeface="Times New Roman" panose="02020603050405020304" pitchFamily="18" charset="0"/>
                </a:rPr>
                <a:t>头文件中，用来强制将缓冲区中的内容写入文件  </a:t>
              </a:r>
              <a:r>
                <a:rPr kumimoji="1" lang="en-US" altLang="zh-CN" sz="1400" dirty="0">
                  <a:latin typeface="Times New Roman" panose="02020603050405020304" pitchFamily="18" charset="0"/>
                </a:rPr>
                <a:t>*/</a:t>
              </a:r>
              <a:endParaRPr kumimoji="1" lang="zh-CN" altLang="en-US" sz="1400" b="1" kern="0" dirty="0">
                <a:solidFill>
                  <a:prstClr val="black"/>
                </a:solidFill>
                <a:latin typeface="微软雅黑" panose="020B0503020204020204" pitchFamily="34" charset="-122"/>
                <a:ea typeface="微软雅黑" panose="020B0503020204020204" pitchFamily="34" charset="-122"/>
              </a:endParaRPr>
            </a:p>
          </p:txBody>
        </p:sp>
        <p:sp>
          <p:nvSpPr>
            <p:cNvPr id="23" name="下箭头 55"/>
            <p:cNvSpPr/>
            <p:nvPr/>
          </p:nvSpPr>
          <p:spPr>
            <a:xfrm>
              <a:off x="6890868" y="1239079"/>
              <a:ext cx="288032" cy="390190"/>
            </a:xfrm>
            <a:prstGeom prst="downArrow">
              <a:avLst/>
            </a:prstGeom>
            <a:solidFill>
              <a:srgbClr val="5B9BD5">
                <a:lumMod val="40000"/>
                <a:lumOff val="60000"/>
              </a:srgbClr>
            </a:solidFill>
            <a:ln>
              <a:solidFill>
                <a:srgbClr val="5B9BD5">
                  <a:lumMod val="60000"/>
                  <a:lumOff val="40000"/>
                </a:srgbClr>
              </a:solidFill>
            </a:ln>
          </p:spPr>
          <p:txBody>
            <a:bodyPr rtlCol="0" anchor="ctr">
              <a:noAutofit/>
            </a:bodyPr>
            <a:lstStyle/>
            <a:p>
              <a:pPr eaLnBrk="1" fontAlgn="auto" hangingPunct="1">
                <a:spcBef>
                  <a:spcPts val="0"/>
                </a:spcBef>
                <a:spcAft>
                  <a:spcPts val="0"/>
                </a:spcAft>
                <a:defRPr/>
              </a:pPr>
              <a:endParaRPr kumimoji="1"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4" name="矩形 23"/>
            <p:cNvSpPr/>
            <p:nvPr/>
          </p:nvSpPr>
          <p:spPr>
            <a:xfrm>
              <a:off x="5076056" y="347904"/>
              <a:ext cx="3960440" cy="2292236"/>
            </a:xfrm>
            <a:prstGeom prst="rect">
              <a:avLst/>
            </a:prstGeom>
            <a:noFill/>
            <a:ln w="6350" cap="flat" cmpd="sng" algn="ctr">
              <a:solidFill>
                <a:srgbClr val="4472C4"/>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defRPr/>
              </a:pPr>
              <a:endParaRPr kumimoji="1" lang="zh-CN" altLang="en-US" sz="3600" kern="0">
                <a:solidFill>
                  <a:prstClr val="black"/>
                </a:solidFill>
                <a:latin typeface="Arial" panose="020B0604020202020204"/>
                <a:ea typeface="微软雅黑" panose="020B0503020204020204" pitchFamily="34" charset="-122"/>
              </a:endParaRPr>
            </a:p>
          </p:txBody>
        </p:sp>
      </p:grpSp>
      <p:sp>
        <p:nvSpPr>
          <p:cNvPr id="25" name="Rectangle 2"/>
          <p:cNvSpPr>
            <a:spLocks noChangeArrowheads="1"/>
          </p:cNvSpPr>
          <p:nvPr/>
        </p:nvSpPr>
        <p:spPr bwMode="auto">
          <a:xfrm>
            <a:off x="609600" y="213667"/>
            <a:ext cx="8982029"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dirty="0">
                <a:solidFill>
                  <a:srgbClr val="D32D17"/>
                </a:solidFill>
                <a:ea typeface="华文新魏" panose="02010800040101010101" pitchFamily="2" charset="-122"/>
              </a:rPr>
              <a:t>小心陷阱</a:t>
            </a:r>
            <a:endParaRPr lang="en-US" altLang="zh-CN" sz="3200" b="1" dirty="0">
              <a:solidFill>
                <a:srgbClr val="D32D17"/>
              </a:solidFill>
              <a:ea typeface="华文新魏" panose="02010800040101010101" pitchFamily="2" charset="-122"/>
            </a:endParaRPr>
          </a:p>
        </p:txBody>
      </p:sp>
      <p:grpSp>
        <p:nvGrpSpPr>
          <p:cNvPr id="32" name="组合 31">
            <a:extLst>
              <a:ext uri="{FF2B5EF4-FFF2-40B4-BE49-F238E27FC236}">
                <a16:creationId xmlns:a16="http://schemas.microsoft.com/office/drawing/2014/main" id="{308E8F2A-DC9A-40DF-8AB5-DAD15358B8E7}"/>
              </a:ext>
            </a:extLst>
          </p:cNvPr>
          <p:cNvGrpSpPr/>
          <p:nvPr/>
        </p:nvGrpSpPr>
        <p:grpSpPr>
          <a:xfrm>
            <a:off x="2062296" y="4752482"/>
            <a:ext cx="9010009" cy="1463096"/>
            <a:chOff x="2062296" y="4752482"/>
            <a:chExt cx="9010009" cy="1463096"/>
          </a:xfrm>
        </p:grpSpPr>
        <p:sp>
          <p:nvSpPr>
            <p:cNvPr id="12" name="文本框 11"/>
            <p:cNvSpPr txBox="1"/>
            <p:nvPr/>
          </p:nvSpPr>
          <p:spPr>
            <a:xfrm>
              <a:off x="7457001" y="5401384"/>
              <a:ext cx="3615304" cy="814194"/>
            </a:xfrm>
            <a:prstGeom prst="rect">
              <a:avLst/>
            </a:prstGeom>
            <a:solidFill>
              <a:srgbClr val="FFC000">
                <a:lumMod val="20000"/>
                <a:lumOff val="80000"/>
              </a:srgbClr>
            </a:solidFill>
          </p:spPr>
          <p:txBody>
            <a:bodyPr wrap="square" rtlCol="0" anchor="ctr" anchorCtr="1">
              <a:noAutofit/>
            </a:bodyPr>
            <a:lstStyle/>
            <a:p>
              <a:pPr eaLnBrk="1" fontAlgn="auto" hangingPunct="1">
                <a:spcBef>
                  <a:spcPts val="0"/>
                </a:spcBef>
                <a:spcAft>
                  <a:spcPts val="0"/>
                </a:spcAft>
                <a:defRPr/>
              </a:pPr>
              <a:r>
                <a:rPr kumimoji="1" lang="zh-CN" altLang="en-US" sz="1600" kern="0" dirty="0">
                  <a:solidFill>
                    <a:srgbClr val="FF0000"/>
                  </a:solidFill>
                  <a:latin typeface="微软雅黑" panose="020B0503020204020204" pitchFamily="34" charset="-122"/>
                  <a:ea typeface="微软雅黑" panose="020B0503020204020204" pitchFamily="34" charset="-122"/>
                </a:rPr>
                <a:t>这句不能少！因为前一行</a:t>
              </a:r>
              <a:r>
                <a:rPr kumimoji="1" lang="en-US" altLang="zh-CN" sz="1600" kern="0" dirty="0" err="1">
                  <a:solidFill>
                    <a:srgbClr val="FF0000"/>
                  </a:solidFill>
                  <a:latin typeface="微软雅黑" panose="020B0503020204020204" pitchFamily="34" charset="-122"/>
                  <a:ea typeface="微软雅黑" panose="020B0503020204020204" pitchFamily="34" charset="-122"/>
                </a:rPr>
                <a:t>fputc</a:t>
              </a:r>
              <a:r>
                <a:rPr kumimoji="1" lang="zh-CN" altLang="en-US" sz="1600" kern="0" dirty="0">
                  <a:solidFill>
                    <a:srgbClr val="FF0000"/>
                  </a:solidFill>
                  <a:latin typeface="微软雅黑" panose="020B0503020204020204" pitchFamily="34" charset="-122"/>
                  <a:ea typeface="微软雅黑" panose="020B0503020204020204" pitchFamily="34" charset="-122"/>
                </a:rPr>
                <a:t>刚写了文件，不能马上读文件，需要同步一下文件状态。相当于</a:t>
              </a:r>
              <a:r>
                <a:rPr kumimoji="1" lang="en-US" altLang="zh-CN" sz="1600" kern="0" dirty="0">
                  <a:solidFill>
                    <a:srgbClr val="FF0000"/>
                  </a:solidFill>
                  <a:latin typeface="微软雅黑" panose="020B0503020204020204" pitchFamily="34" charset="-122"/>
                  <a:ea typeface="微软雅黑" panose="020B0503020204020204" pitchFamily="34" charset="-122"/>
                </a:rPr>
                <a:t>..</a:t>
              </a:r>
              <a:endParaRPr kumimoji="1" lang="zh-CN" altLang="en-US" sz="1200" kern="0" dirty="0">
                <a:solidFill>
                  <a:srgbClr val="FF0000"/>
                </a:solidFill>
                <a:latin typeface="微软雅黑" panose="020B0503020204020204" pitchFamily="34" charset="-122"/>
                <a:ea typeface="微软雅黑" panose="020B0503020204020204" pitchFamily="34" charset="-122"/>
              </a:endParaRPr>
            </a:p>
          </p:txBody>
        </p:sp>
        <p:cxnSp>
          <p:nvCxnSpPr>
            <p:cNvPr id="13" name="直接箭头连接符 12"/>
            <p:cNvCxnSpPr>
              <a:cxnSpLocks/>
              <a:stCxn id="12" idx="1"/>
              <a:endCxn id="30" idx="3"/>
            </p:cNvCxnSpPr>
            <p:nvPr/>
          </p:nvCxnSpPr>
          <p:spPr>
            <a:xfrm flipH="1" flipV="1">
              <a:off x="6035039" y="4886124"/>
              <a:ext cx="1421962" cy="922357"/>
            </a:xfrm>
            <a:prstGeom prst="straightConnector1">
              <a:avLst/>
            </a:prstGeom>
            <a:noFill/>
            <a:ln w="6350" cap="flat" cmpd="sng" algn="ctr">
              <a:solidFill>
                <a:srgbClr val="4472C4"/>
              </a:solidFill>
              <a:prstDash val="solid"/>
              <a:miter lim="800000"/>
              <a:tailEnd type="triangle"/>
            </a:ln>
            <a:effectLst/>
          </p:spPr>
        </p:cxnSp>
        <p:sp>
          <p:nvSpPr>
            <p:cNvPr id="30" name="矩形 29">
              <a:extLst>
                <a:ext uri="{FF2B5EF4-FFF2-40B4-BE49-F238E27FC236}">
                  <a16:creationId xmlns:a16="http://schemas.microsoft.com/office/drawing/2014/main" id="{9C46A211-8E16-4CF0-A1E9-3C8A7DF91311}"/>
                </a:ext>
              </a:extLst>
            </p:cNvPr>
            <p:cNvSpPr/>
            <p:nvPr/>
          </p:nvSpPr>
          <p:spPr>
            <a:xfrm>
              <a:off x="2062296" y="4752482"/>
              <a:ext cx="3972743" cy="267283"/>
            </a:xfrm>
            <a:prstGeom prst="rect">
              <a:avLst/>
            </a:prstGeom>
            <a:solidFill>
              <a:srgbClr val="FFC000">
                <a:alpha val="32000"/>
              </a:srgbClr>
            </a:solidFill>
            <a:ln>
              <a:noFill/>
            </a:ln>
          </p:spPr>
          <p:txBody>
            <a:bodyPr rtlCol="0" anchor="ctr">
              <a:noAutofit/>
            </a:bodyPr>
            <a:lstStyle/>
            <a:p>
              <a:pPr eaLnBrk="1" fontAlgn="auto" hangingPunct="1">
                <a:spcBef>
                  <a:spcPts val="0"/>
                </a:spcBef>
                <a:spcAft>
                  <a:spcPts val="0"/>
                </a:spcAft>
                <a:defRPr/>
              </a:pPr>
              <a:endParaRPr kumimoji="1"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sp>
        <p:nvSpPr>
          <p:cNvPr id="33" name="矩形 32">
            <a:extLst>
              <a:ext uri="{FF2B5EF4-FFF2-40B4-BE49-F238E27FC236}">
                <a16:creationId xmlns:a16="http://schemas.microsoft.com/office/drawing/2014/main" id="{93100867-FC00-443D-931B-F73AA80D968D}"/>
              </a:ext>
            </a:extLst>
          </p:cNvPr>
          <p:cNvSpPr/>
          <p:nvPr/>
        </p:nvSpPr>
        <p:spPr>
          <a:xfrm>
            <a:off x="2008643" y="3884728"/>
            <a:ext cx="2110512" cy="260001"/>
          </a:xfrm>
          <a:prstGeom prst="rect">
            <a:avLst/>
          </a:prstGeom>
          <a:solidFill>
            <a:srgbClr val="FFC000">
              <a:alpha val="32000"/>
            </a:srgbClr>
          </a:solidFill>
          <a:ln>
            <a:noFill/>
          </a:ln>
        </p:spPr>
        <p:txBody>
          <a:bodyPr rtlCol="0" anchor="ctr">
            <a:noAutofit/>
          </a:bodyPr>
          <a:lstStyle/>
          <a:p>
            <a:pPr eaLnBrk="1" fontAlgn="auto" hangingPunct="1">
              <a:spcBef>
                <a:spcPts val="0"/>
              </a:spcBef>
              <a:spcAft>
                <a:spcPts val="0"/>
              </a:spcAft>
              <a:defRPr/>
            </a:pPr>
            <a:endParaRPr kumimoji="1"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up)">
                                      <p:cBhvr>
                                        <p:cTn id="13" dur="500"/>
                                        <p:tgtEl>
                                          <p:spTgt spid="33"/>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up)">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down)">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3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600890" y="831231"/>
            <a:ext cx="9727384" cy="50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indent="0" eaLnBrk="1" hangingPunct="1">
              <a:lnSpc>
                <a:spcPct val="110000"/>
              </a:lnSpc>
              <a:spcBef>
                <a:spcPct val="20000"/>
              </a:spcBef>
              <a:buClr>
                <a:srgbClr val="954F72"/>
              </a:buClr>
              <a:buSzPct val="60000"/>
            </a:pPr>
            <a:r>
              <a:rPr lang="en-US" altLang="zh-CN" sz="220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20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10-8-2】</a:t>
            </a:r>
            <a:r>
              <a:rPr lang="zh-CN" altLang="en-US" sz="2200" dirty="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日程列表的</a:t>
            </a:r>
            <a:r>
              <a:rPr lang="zh-CN" altLang="en-US" sz="2200">
                <a:solidFill>
                  <a:srgbClr val="105638"/>
                </a:solidFill>
                <a:latin typeface="微软雅黑" panose="020B0503020204020204" pitchFamily="34" charset="-122"/>
                <a:ea typeface="微软雅黑" panose="020B0503020204020204" pitchFamily="34" charset="-122"/>
                <a:cs typeface="Times New Roman" panose="02020603050405020304" pitchFamily="18" charset="0"/>
              </a:rPr>
              <a:t>排序显示：按日程顺序显示当日和此后的日程</a:t>
            </a:r>
            <a:endParaRPr lang="en-US" altLang="zh-CN" sz="2200" dirty="0">
              <a:solidFill>
                <a:srgbClr val="105638"/>
              </a:solidFill>
              <a:latin typeface="微软雅黑" panose="020B0503020204020204" pitchFamily="34" charset="-122"/>
              <a:ea typeface="微软雅黑" panose="020B0503020204020204" pitchFamily="34" charset="-122"/>
            </a:endParaRPr>
          </a:p>
        </p:txBody>
      </p:sp>
      <p:sp>
        <p:nvSpPr>
          <p:cNvPr id="5" name="Rectangle 2"/>
          <p:cNvSpPr>
            <a:spLocks noChangeArrowheads="1"/>
          </p:cNvSpPr>
          <p:nvPr/>
        </p:nvSpPr>
        <p:spPr bwMode="auto">
          <a:xfrm>
            <a:off x="600892" y="256557"/>
            <a:ext cx="9727384"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dirty="0">
                <a:solidFill>
                  <a:srgbClr val="D32D17"/>
                </a:solidFill>
                <a:ea typeface="华文新魏" panose="02010800040101010101" pitchFamily="2" charset="-122"/>
              </a:rPr>
              <a:t>实例：日程列表的排序显示</a:t>
            </a:r>
            <a:endParaRPr lang="en-US" altLang="zh-CN" sz="3200" b="1" dirty="0">
              <a:solidFill>
                <a:srgbClr val="D32D17"/>
              </a:solidFill>
              <a:ea typeface="华文新魏" panose="02010800040101010101" pitchFamily="2" charset="-122"/>
            </a:endParaRPr>
          </a:p>
        </p:txBody>
      </p:sp>
      <p:sp>
        <p:nvSpPr>
          <p:cNvPr id="2" name="矩形 1">
            <a:extLst>
              <a:ext uri="{FF2B5EF4-FFF2-40B4-BE49-F238E27FC236}">
                <a16:creationId xmlns:a16="http://schemas.microsoft.com/office/drawing/2014/main" id="{0CA99FA7-14A7-405C-83F0-6F9ACA2DB002}"/>
              </a:ext>
            </a:extLst>
          </p:cNvPr>
          <p:cNvSpPr/>
          <p:nvPr/>
        </p:nvSpPr>
        <p:spPr>
          <a:xfrm>
            <a:off x="748937" y="1252759"/>
            <a:ext cx="10511246" cy="5355312"/>
          </a:xfrm>
          <a:prstGeom prst="rect">
            <a:avLst/>
          </a:prstGeom>
          <a:solidFill>
            <a:schemeClr val="tx1"/>
          </a:solidFill>
        </p:spPr>
        <p:txBody>
          <a:bodyPr wrap="square">
            <a:spAutoFit/>
          </a:bodyPr>
          <a:lstStyle/>
          <a:p>
            <a:pPr lvl="1"/>
            <a:r>
              <a:rPr lang="en-US" altLang="zh-CN" dirty="0">
                <a:solidFill>
                  <a:srgbClr val="D4D4D4"/>
                </a:solidFill>
                <a:latin typeface="Consolas" panose="020B0609020204030204" pitchFamily="49" charset="0"/>
              </a:rPr>
              <a:t> ……</a:t>
            </a:r>
          </a:p>
          <a:p>
            <a:pPr lvl="1"/>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while</a:t>
            </a:r>
            <a:r>
              <a:rPr lang="en-US" altLang="zh-CN" dirty="0">
                <a:solidFill>
                  <a:srgbClr val="D4D4D4"/>
                </a:solidFill>
                <a:latin typeface="Consolas" panose="020B0609020204030204" pitchFamily="49" charset="0"/>
              </a:rPr>
              <a:t>(</a:t>
            </a:r>
            <a:r>
              <a:rPr lang="en-US" altLang="zh-CN" dirty="0" err="1">
                <a:solidFill>
                  <a:srgbClr val="DCDCAA"/>
                </a:solidFill>
                <a:latin typeface="Consolas" panose="020B0609020204030204" pitchFamily="49" charset="0"/>
              </a:rPr>
              <a:t>fscanf</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a:t>
            </a:r>
            <a:r>
              <a:rPr lang="en-US" altLang="zh-CN" dirty="0">
                <a:solidFill>
                  <a:srgbClr val="CE9178"/>
                </a:solidFill>
                <a:latin typeface="Consolas" panose="020B0609020204030204" pitchFamily="49" charset="0"/>
              </a:rPr>
              <a:t>"%</a:t>
            </a:r>
            <a:r>
              <a:rPr lang="en-US" altLang="zh-CN" dirty="0" err="1">
                <a:solidFill>
                  <a:srgbClr val="CE9178"/>
                </a:solidFill>
                <a:latin typeface="Consolas" panose="020B0609020204030204" pitchFamily="49" charset="0"/>
              </a:rPr>
              <a:t>d.%d</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 &amp;</a:t>
            </a:r>
            <a:r>
              <a:rPr lang="en-US" altLang="zh-CN" dirty="0">
                <a:solidFill>
                  <a:srgbClr val="9CDCFE"/>
                </a:solidFill>
                <a:latin typeface="Consolas" panose="020B0609020204030204" pitchFamily="49" charset="0"/>
              </a:rPr>
              <a:t>m</a:t>
            </a:r>
            <a:r>
              <a:rPr lang="en-US" altLang="zh-CN" dirty="0">
                <a:solidFill>
                  <a:srgbClr val="D4D4D4"/>
                </a:solidFill>
                <a:latin typeface="Consolas" panose="020B0609020204030204" pitchFamily="49" charset="0"/>
              </a:rPr>
              <a:t>, &amp;</a:t>
            </a:r>
            <a:r>
              <a:rPr lang="en-US" altLang="zh-CN" dirty="0">
                <a:solidFill>
                  <a:srgbClr val="9CDCFE"/>
                </a:solidFill>
                <a:latin typeface="Consolas" panose="020B0609020204030204" pitchFamily="49" charset="0"/>
              </a:rPr>
              <a:t>d</a:t>
            </a:r>
            <a:r>
              <a:rPr lang="en-US" altLang="zh-CN" dirty="0">
                <a:solidFill>
                  <a:srgbClr val="D4D4D4"/>
                </a:solidFill>
                <a:latin typeface="Consolas" panose="020B0609020204030204" pitchFamily="49" charset="0"/>
              </a:rPr>
              <a:t>) == </a:t>
            </a:r>
            <a:r>
              <a:rPr lang="en-US" altLang="zh-CN" dirty="0">
                <a:solidFill>
                  <a:srgbClr val="B5CEA8"/>
                </a:solidFill>
                <a:latin typeface="Consolas" panose="020B0609020204030204" pitchFamily="49" charset="0"/>
              </a:rPr>
              <a:t>2</a:t>
            </a:r>
            <a:r>
              <a:rPr lang="en-US" altLang="zh-CN" dirty="0">
                <a:solidFill>
                  <a:srgbClr val="D4D4D4"/>
                </a:solidFill>
                <a:latin typeface="Consolas" panose="020B0609020204030204" pitchFamily="49" charset="0"/>
              </a:rPr>
              <a:t>) {</a:t>
            </a:r>
          </a:p>
          <a:p>
            <a:pPr lvl="1"/>
            <a:r>
              <a:rPr lang="en-US" altLang="zh-CN" dirty="0">
                <a:solidFill>
                  <a:srgbClr val="D4D4D4"/>
                </a:solidFill>
                <a:latin typeface="Consolas" panose="020B0609020204030204" pitchFamily="49" charset="0"/>
              </a:rPr>
              <a:t>        mon = </a:t>
            </a:r>
            <a:r>
              <a:rPr lang="en-US" altLang="zh-CN" dirty="0" err="1">
                <a:solidFill>
                  <a:srgbClr val="9CDCFE"/>
                </a:solidFill>
                <a:latin typeface="Consolas" panose="020B0609020204030204" pitchFamily="49" charset="0"/>
              </a:rPr>
              <a:t>newtime</a:t>
            </a:r>
            <a:r>
              <a:rPr lang="en-US" altLang="zh-CN" dirty="0">
                <a:solidFill>
                  <a:srgbClr val="D4D4D4"/>
                </a:solidFill>
                <a:latin typeface="Consolas" panose="020B0609020204030204" pitchFamily="49" charset="0"/>
              </a:rPr>
              <a:t>-&gt;</a:t>
            </a:r>
            <a:r>
              <a:rPr lang="en-US" altLang="zh-CN" dirty="0" err="1">
                <a:solidFill>
                  <a:srgbClr val="9CDCFE"/>
                </a:solidFill>
                <a:latin typeface="Consolas" panose="020B0609020204030204" pitchFamily="49" charset="0"/>
              </a:rPr>
              <a:t>tm_mon</a:t>
            </a:r>
            <a:r>
              <a:rPr lang="en-US" altLang="zh-CN" dirty="0">
                <a:solidFill>
                  <a:srgbClr val="D4D4D4"/>
                </a:solidFill>
                <a:latin typeface="Consolas" panose="020B0609020204030204" pitchFamily="49" charset="0"/>
              </a:rPr>
              <a:t> + </a:t>
            </a:r>
            <a:r>
              <a:rPr lang="en-US" altLang="zh-CN" dirty="0">
                <a:solidFill>
                  <a:srgbClr val="B5CEA8"/>
                </a:solidFill>
                <a:latin typeface="Consolas" panose="020B0609020204030204" pitchFamily="49" charset="0"/>
              </a:rPr>
              <a:t>1</a:t>
            </a:r>
            <a:r>
              <a:rPr lang="en-US" altLang="zh-CN" dirty="0">
                <a:solidFill>
                  <a:srgbClr val="D4D4D4"/>
                </a:solidFill>
                <a:latin typeface="Consolas" panose="020B0609020204030204" pitchFamily="49" charset="0"/>
              </a:rPr>
              <a:t>;</a:t>
            </a:r>
          </a:p>
          <a:p>
            <a:pPr lvl="1"/>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(m&gt;mon || (m==mon &amp;&amp; d &gt;= </a:t>
            </a:r>
            <a:r>
              <a:rPr lang="en-US" altLang="zh-CN" dirty="0" err="1">
                <a:solidFill>
                  <a:srgbClr val="9CDCFE"/>
                </a:solidFill>
                <a:latin typeface="Consolas" panose="020B0609020204030204" pitchFamily="49" charset="0"/>
              </a:rPr>
              <a:t>newtime</a:t>
            </a:r>
            <a:r>
              <a:rPr lang="en-US" altLang="zh-CN" dirty="0">
                <a:solidFill>
                  <a:srgbClr val="D4D4D4"/>
                </a:solidFill>
                <a:latin typeface="Consolas" panose="020B0609020204030204" pitchFamily="49" charset="0"/>
              </a:rPr>
              <a:t>-&gt;</a:t>
            </a:r>
            <a:r>
              <a:rPr lang="en-US" altLang="zh-CN" dirty="0" err="1">
                <a:solidFill>
                  <a:srgbClr val="9CDCFE"/>
                </a:solidFill>
                <a:latin typeface="Consolas" panose="020B0609020204030204" pitchFamily="49" charset="0"/>
              </a:rPr>
              <a:t>tm_mday</a:t>
            </a:r>
            <a:r>
              <a:rPr lang="en-US" altLang="zh-CN" dirty="0">
                <a:solidFill>
                  <a:srgbClr val="D4D4D4"/>
                </a:solidFill>
                <a:latin typeface="Consolas" panose="020B0609020204030204" pitchFamily="49" charset="0"/>
              </a:rPr>
              <a:t>))  {</a:t>
            </a:r>
          </a:p>
          <a:p>
            <a:pPr lvl="1"/>
            <a:r>
              <a:rPr lang="en-US" altLang="zh-CN" dirty="0">
                <a:solidFill>
                  <a:srgbClr val="D4D4D4"/>
                </a:solidFill>
                <a:latin typeface="Consolas" panose="020B0609020204030204" pitchFamily="49" charset="0"/>
              </a:rPr>
              <a:t>            </a:t>
            </a:r>
            <a:r>
              <a:rPr lang="en-US" altLang="zh-CN" dirty="0" err="1">
                <a:solidFill>
                  <a:srgbClr val="9CDCFE"/>
                </a:solidFill>
                <a:latin typeface="Consolas" panose="020B0609020204030204" pitchFamily="49" charset="0"/>
              </a:rPr>
              <a:t>item_tab</a:t>
            </a:r>
            <a:r>
              <a:rPr lang="en-US" altLang="zh-CN" dirty="0">
                <a:solidFill>
                  <a:srgbClr val="D4D4D4"/>
                </a:solidFill>
                <a:latin typeface="Consolas" panose="020B0609020204030204" pitchFamily="49" charset="0"/>
              </a:rPr>
              <a:t>[n].</a:t>
            </a:r>
            <a:r>
              <a:rPr lang="en-US" altLang="zh-CN" dirty="0">
                <a:solidFill>
                  <a:srgbClr val="9CDCFE"/>
                </a:solidFill>
                <a:latin typeface="Consolas" panose="020B0609020204030204" pitchFamily="49" charset="0"/>
              </a:rPr>
              <a:t>mon</a:t>
            </a:r>
            <a:r>
              <a:rPr lang="en-US" altLang="zh-CN" dirty="0">
                <a:solidFill>
                  <a:srgbClr val="D4D4D4"/>
                </a:solidFill>
                <a:latin typeface="Consolas" panose="020B0609020204030204" pitchFamily="49" charset="0"/>
              </a:rPr>
              <a:t> = m;</a:t>
            </a:r>
          </a:p>
          <a:p>
            <a:pPr lvl="1"/>
            <a:r>
              <a:rPr lang="en-US" altLang="zh-CN" dirty="0">
                <a:solidFill>
                  <a:srgbClr val="D4D4D4"/>
                </a:solidFill>
                <a:latin typeface="Consolas" panose="020B0609020204030204" pitchFamily="49" charset="0"/>
              </a:rPr>
              <a:t>            </a:t>
            </a:r>
            <a:r>
              <a:rPr lang="en-US" altLang="zh-CN" dirty="0" err="1">
                <a:solidFill>
                  <a:srgbClr val="9CDCFE"/>
                </a:solidFill>
                <a:latin typeface="Consolas" panose="020B0609020204030204" pitchFamily="49" charset="0"/>
              </a:rPr>
              <a:t>item_tab</a:t>
            </a:r>
            <a:r>
              <a:rPr lang="en-US" altLang="zh-CN" dirty="0">
                <a:solidFill>
                  <a:srgbClr val="D4D4D4"/>
                </a:solidFill>
                <a:latin typeface="Consolas" panose="020B0609020204030204" pitchFamily="49" charset="0"/>
              </a:rPr>
              <a:t>[n].</a:t>
            </a:r>
            <a:r>
              <a:rPr lang="en-US" altLang="zh-CN" dirty="0">
                <a:solidFill>
                  <a:srgbClr val="9CDCFE"/>
                </a:solidFill>
                <a:latin typeface="Consolas" panose="020B0609020204030204" pitchFamily="49" charset="0"/>
              </a:rPr>
              <a:t>day</a:t>
            </a:r>
            <a:r>
              <a:rPr lang="en-US" altLang="zh-CN" dirty="0">
                <a:solidFill>
                  <a:srgbClr val="D4D4D4"/>
                </a:solidFill>
                <a:latin typeface="Consolas" panose="020B0609020204030204" pitchFamily="49" charset="0"/>
              </a:rPr>
              <a:t> = d;</a:t>
            </a:r>
          </a:p>
          <a:p>
            <a:pPr lvl="1"/>
            <a:r>
              <a:rPr lang="en-US" altLang="zh-CN" dirty="0">
                <a:solidFill>
                  <a:srgbClr val="D4D4D4"/>
                </a:solidFill>
                <a:latin typeface="Consolas" panose="020B0609020204030204" pitchFamily="49" charset="0"/>
              </a:rPr>
              <a:t>            </a:t>
            </a:r>
            <a:r>
              <a:rPr lang="en-US" altLang="zh-CN" dirty="0" err="1">
                <a:solidFill>
                  <a:srgbClr val="9CDCFE"/>
                </a:solidFill>
                <a:latin typeface="Consolas" panose="020B0609020204030204" pitchFamily="49" charset="0"/>
              </a:rPr>
              <a:t>item_tab</a:t>
            </a:r>
            <a:r>
              <a:rPr lang="en-US" altLang="zh-CN" dirty="0">
                <a:solidFill>
                  <a:srgbClr val="D4D4D4"/>
                </a:solidFill>
                <a:latin typeface="Consolas" panose="020B0609020204030204" pitchFamily="49" charset="0"/>
              </a:rPr>
              <a:t>[n].</a:t>
            </a:r>
            <a:r>
              <a:rPr lang="en-US" altLang="zh-CN" dirty="0" err="1">
                <a:solidFill>
                  <a:srgbClr val="9CDCFE"/>
                </a:solidFill>
                <a:latin typeface="Consolas" panose="020B0609020204030204" pitchFamily="49" charset="0"/>
              </a:rPr>
              <a:t>msg_offset</a:t>
            </a:r>
            <a:r>
              <a:rPr lang="en-US" altLang="zh-CN" dirty="0">
                <a:solidFill>
                  <a:srgbClr val="D4D4D4"/>
                </a:solidFill>
                <a:latin typeface="Consolas" panose="020B0609020204030204" pitchFamily="49" charset="0"/>
              </a:rPr>
              <a:t> = </a:t>
            </a:r>
            <a:r>
              <a:rPr lang="en-US" altLang="zh-CN" dirty="0" err="1">
                <a:solidFill>
                  <a:srgbClr val="DCDCAA"/>
                </a:solidFill>
                <a:latin typeface="Consolas" panose="020B0609020204030204" pitchFamily="49" charset="0"/>
              </a:rPr>
              <a:t>ftell</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pPr lvl="1"/>
            <a:r>
              <a:rPr lang="en-US" altLang="zh-CN" dirty="0">
                <a:solidFill>
                  <a:srgbClr val="D4D4D4"/>
                </a:solidFill>
                <a:latin typeface="Consolas" panose="020B0609020204030204" pitchFamily="49" charset="0"/>
              </a:rPr>
              <a:t>            n++;</a:t>
            </a:r>
          </a:p>
          <a:p>
            <a:pPr lvl="1"/>
            <a:r>
              <a:rPr lang="en-US" altLang="zh-CN" dirty="0">
                <a:solidFill>
                  <a:srgbClr val="D4D4D4"/>
                </a:solidFill>
                <a:latin typeface="Consolas" panose="020B0609020204030204" pitchFamily="49" charset="0"/>
              </a:rPr>
              <a:t>        }</a:t>
            </a:r>
          </a:p>
          <a:p>
            <a:pPr lvl="1"/>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fgets</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buf</a:t>
            </a:r>
            <a:r>
              <a:rPr lang="en-US" altLang="zh-CN" dirty="0">
                <a:solidFill>
                  <a:srgbClr val="D4D4D4"/>
                </a:solidFill>
                <a:latin typeface="Consolas" panose="020B0609020204030204" pitchFamily="49" charset="0"/>
              </a:rPr>
              <a:t>, BUFSIZ,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a:t>
            </a:r>
          </a:p>
          <a:p>
            <a:pPr lvl="1"/>
            <a:r>
              <a:rPr lang="en-US" altLang="zh-CN" dirty="0">
                <a:solidFill>
                  <a:srgbClr val="D4D4D4"/>
                </a:solidFill>
                <a:latin typeface="Consolas" panose="020B0609020204030204" pitchFamily="49" charset="0"/>
              </a:rPr>
              <a:t> }</a:t>
            </a:r>
          </a:p>
          <a:p>
            <a:br>
              <a:rPr lang="en-US" altLang="zh-CN" dirty="0">
                <a:solidFill>
                  <a:srgbClr val="D4D4D4"/>
                </a:solidFill>
                <a:latin typeface="Consolas" panose="020B0609020204030204" pitchFamily="49" charset="0"/>
              </a:rPr>
            </a:br>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qsort</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item_tab</a:t>
            </a:r>
            <a:r>
              <a:rPr lang="en-US" altLang="zh-CN" dirty="0">
                <a:solidFill>
                  <a:srgbClr val="D4D4D4"/>
                </a:solidFill>
                <a:latin typeface="Consolas" panose="020B0609020204030204" pitchFamily="49" charset="0"/>
              </a:rPr>
              <a:t>, n, </a:t>
            </a:r>
            <a:r>
              <a:rPr lang="en-US" altLang="zh-CN" dirty="0" err="1">
                <a:solidFill>
                  <a:srgbClr val="569CD6"/>
                </a:solidFill>
                <a:latin typeface="Consolas" panose="020B0609020204030204" pitchFamily="49" charset="0"/>
              </a:rPr>
              <a:t>sizeof</a:t>
            </a:r>
            <a:r>
              <a:rPr lang="en-US" altLang="zh-CN" dirty="0">
                <a:solidFill>
                  <a:srgbClr val="D4D4D4"/>
                </a:solidFill>
                <a:latin typeface="Consolas" panose="020B0609020204030204" pitchFamily="49" charset="0"/>
              </a:rPr>
              <a:t>(</a:t>
            </a:r>
            <a:r>
              <a:rPr lang="en-US" altLang="zh-CN" dirty="0" err="1">
                <a:solidFill>
                  <a:srgbClr val="4EC9B0"/>
                </a:solidFill>
                <a:latin typeface="Consolas" panose="020B0609020204030204" pitchFamily="49" charset="0"/>
              </a:rPr>
              <a:t>item_t</a:t>
            </a:r>
            <a:r>
              <a:rPr lang="en-US" altLang="zh-CN" dirty="0">
                <a:solidFill>
                  <a:srgbClr val="D4D4D4"/>
                </a:solidFill>
                <a:latin typeface="Consolas" panose="020B0609020204030204" pitchFamily="49" charset="0"/>
              </a:rPr>
              <a:t>), comp);</a:t>
            </a:r>
          </a:p>
          <a:p>
            <a:br>
              <a:rPr lang="en-US" altLang="zh-CN" dirty="0">
                <a:solidFill>
                  <a:srgbClr val="D4D4D4"/>
                </a:solidFill>
                <a:latin typeface="Consolas" panose="020B0609020204030204" pitchFamily="49" charset="0"/>
              </a:rPr>
            </a:br>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for</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&lt;n;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fseek</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a:t>
            </a:r>
            <a:r>
              <a:rPr lang="en-US" altLang="zh-CN" dirty="0" err="1">
                <a:solidFill>
                  <a:srgbClr val="9CDCFE"/>
                </a:solidFill>
                <a:latin typeface="Consolas" panose="020B0609020204030204" pitchFamily="49" charset="0"/>
              </a:rPr>
              <a:t>item_tab</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err="1">
                <a:solidFill>
                  <a:srgbClr val="9CDCFE"/>
                </a:solidFill>
                <a:latin typeface="Consolas" panose="020B0609020204030204" pitchFamily="49" charset="0"/>
              </a:rPr>
              <a:t>msg_offset</a:t>
            </a:r>
            <a:r>
              <a:rPr lang="en-US" altLang="zh-CN" dirty="0">
                <a:solidFill>
                  <a:srgbClr val="D4D4D4"/>
                </a:solidFill>
                <a:latin typeface="Consolas" panose="020B0609020204030204" pitchFamily="49" charset="0"/>
              </a:rPr>
              <a:t>, SEEK_SET);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fgets</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buf</a:t>
            </a:r>
            <a:r>
              <a:rPr lang="en-US" altLang="zh-CN" dirty="0">
                <a:solidFill>
                  <a:srgbClr val="D4D4D4"/>
                </a:solidFill>
                <a:latin typeface="Consolas" panose="020B0609020204030204" pitchFamily="49" charset="0"/>
              </a:rPr>
              <a:t>, BUFSIZ,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printf</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"%2d.% -2d %s"</a:t>
            </a:r>
            <a:r>
              <a:rPr lang="en-US" altLang="zh-CN" dirty="0">
                <a:solidFill>
                  <a:srgbClr val="D4D4D4"/>
                </a:solidFill>
                <a:latin typeface="Consolas" panose="020B0609020204030204" pitchFamily="49" charset="0"/>
              </a:rPr>
              <a:t>, </a:t>
            </a:r>
            <a:r>
              <a:rPr lang="en-US" altLang="zh-CN" dirty="0" err="1">
                <a:solidFill>
                  <a:srgbClr val="9CDCFE"/>
                </a:solidFill>
                <a:latin typeface="Consolas" panose="020B0609020204030204" pitchFamily="49" charset="0"/>
              </a:rPr>
              <a:t>item_tab</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mon</a:t>
            </a:r>
            <a:r>
              <a:rPr lang="en-US" altLang="zh-CN" dirty="0">
                <a:solidFill>
                  <a:srgbClr val="D4D4D4"/>
                </a:solidFill>
                <a:latin typeface="Consolas" panose="020B0609020204030204" pitchFamily="49" charset="0"/>
              </a:rPr>
              <a:t>, </a:t>
            </a:r>
            <a:r>
              <a:rPr lang="en-US" altLang="zh-CN" dirty="0" err="1">
                <a:solidFill>
                  <a:srgbClr val="9CDCFE"/>
                </a:solidFill>
                <a:latin typeface="Consolas" panose="020B0609020204030204" pitchFamily="49" charset="0"/>
              </a:rPr>
              <a:t>item_tab</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day</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buf</a:t>
            </a:r>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endParaRPr lang="en-US" altLang="zh-CN" b="0" dirty="0">
              <a:solidFill>
                <a:srgbClr val="D4D4D4"/>
              </a:solidFill>
              <a:effectLst/>
              <a:latin typeface="Consolas" panose="020B0609020204030204" pitchFamily="49"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ChangeArrowheads="1"/>
          </p:cNvSpPr>
          <p:nvPr/>
        </p:nvSpPr>
        <p:spPr bwMode="auto">
          <a:xfrm>
            <a:off x="618309" y="285751"/>
            <a:ext cx="965916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D32D17"/>
                </a:solidFill>
                <a:latin typeface="Times New Roman" panose="02020603050405020304" pitchFamily="18" charset="0"/>
                <a:ea typeface="华文新魏" panose="02010800040101010101" pitchFamily="2" charset="-122"/>
              </a:rPr>
              <a:t>***二进制格式读写</a:t>
            </a:r>
          </a:p>
        </p:txBody>
      </p:sp>
      <p:sp>
        <p:nvSpPr>
          <p:cNvPr id="22" name="矩形 21"/>
          <p:cNvSpPr/>
          <p:nvPr/>
        </p:nvSpPr>
        <p:spPr>
          <a:xfrm>
            <a:off x="1524000" y="1536384"/>
            <a:ext cx="9144000" cy="908050"/>
          </a:xfrm>
          <a:prstGeom prst="rect">
            <a:avLst/>
          </a:prstGeom>
          <a:solidFill>
            <a:srgbClr val="5B9BD5">
              <a:lumMod val="40000"/>
              <a:lumOff val="60000"/>
            </a:srgbClr>
          </a:solidFill>
          <a:ln>
            <a:solidFill>
              <a:srgbClr val="5B9BD5">
                <a:lumMod val="60000"/>
                <a:lumOff val="40000"/>
              </a:srgbClr>
            </a:solidFill>
          </a:ln>
        </p:spPr>
        <p:txBody>
          <a:bodyPr rtlCol="0" anchor="ctr" anchorCtr="1">
            <a:noAutofit/>
          </a:bodyPr>
          <a:lstStyle/>
          <a:p>
            <a:pPr eaLnBrk="1" fontAlgn="auto" hangingPunct="1">
              <a:spcBef>
                <a:spcPts val="0"/>
              </a:spcBef>
              <a:spcAft>
                <a:spcPts val="0"/>
              </a:spcAft>
              <a:defRPr/>
            </a:pPr>
            <a:endParaRPr kumimoji="1" lang="zh-CN" altLang="en-US" sz="1800" b="1"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3" name="Rectangle 3"/>
          <p:cNvSpPr>
            <a:spLocks noChangeArrowheads="1"/>
          </p:cNvSpPr>
          <p:nvPr/>
        </p:nvSpPr>
        <p:spPr bwMode="auto">
          <a:xfrm>
            <a:off x="1671638" y="1536385"/>
            <a:ext cx="8996362"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20000"/>
              </a:spcBef>
              <a:buClr>
                <a:srgbClr val="954F72"/>
              </a:buClr>
              <a:buSzPct val="60000"/>
              <a:buFont typeface="Wingdings" panose="05000000000000000000" pitchFamily="2" charset="2"/>
              <a:buChar char="l"/>
              <a:defRPr/>
            </a:pPr>
            <a:r>
              <a:rPr lang="en-US" altLang="zh-CN" sz="2000" dirty="0" err="1">
                <a:solidFill>
                  <a:srgbClr val="44546A"/>
                </a:solidFill>
                <a:latin typeface="Times New Roman" panose="02020603050405020304" pitchFamily="18" charset="0"/>
                <a:cs typeface="Times New Roman" panose="02020603050405020304" pitchFamily="18" charset="0"/>
              </a:rPr>
              <a:t>size_t</a:t>
            </a:r>
            <a:r>
              <a:rPr lang="en-US" altLang="zh-CN" sz="2000" dirty="0">
                <a:solidFill>
                  <a:srgbClr val="44546A"/>
                </a:solidFill>
                <a:latin typeface="Times New Roman" panose="02020603050405020304" pitchFamily="18" charset="0"/>
                <a:cs typeface="Times New Roman" panose="02020603050405020304" pitchFamily="18" charset="0"/>
              </a:rPr>
              <a:t>  </a:t>
            </a:r>
            <a:r>
              <a:rPr lang="en-US" altLang="zh-CN" sz="2000" dirty="0" err="1">
                <a:solidFill>
                  <a:srgbClr val="44546A"/>
                </a:solidFill>
                <a:latin typeface="Times New Roman" panose="02020603050405020304" pitchFamily="18" charset="0"/>
                <a:cs typeface="Times New Roman" panose="02020603050405020304" pitchFamily="18" charset="0"/>
              </a:rPr>
              <a:t>fwrite</a:t>
            </a:r>
            <a:r>
              <a:rPr lang="en-US" altLang="zh-CN" sz="2000" dirty="0">
                <a:solidFill>
                  <a:srgbClr val="44546A"/>
                </a:solidFill>
                <a:latin typeface="Times New Roman" panose="02020603050405020304" pitchFamily="18" charset="0"/>
                <a:cs typeface="Times New Roman" panose="02020603050405020304" pitchFamily="18" charset="0"/>
              </a:rPr>
              <a:t>(</a:t>
            </a:r>
            <a:r>
              <a:rPr lang="en-US" altLang="zh-CN" sz="2000" dirty="0" err="1">
                <a:solidFill>
                  <a:srgbClr val="44546A"/>
                </a:solidFill>
                <a:latin typeface="Times New Roman" panose="02020603050405020304" pitchFamily="18" charset="0"/>
                <a:cs typeface="Times New Roman" panose="02020603050405020304" pitchFamily="18" charset="0"/>
              </a:rPr>
              <a:t>const</a:t>
            </a:r>
            <a:r>
              <a:rPr lang="en-US" altLang="zh-CN" sz="2000" dirty="0">
                <a:solidFill>
                  <a:srgbClr val="44546A"/>
                </a:solidFill>
                <a:latin typeface="Times New Roman" panose="02020603050405020304" pitchFamily="18" charset="0"/>
                <a:cs typeface="Times New Roman" panose="02020603050405020304" pitchFamily="18" charset="0"/>
              </a:rPr>
              <a:t> void  *       , </a:t>
            </a:r>
            <a:r>
              <a:rPr lang="en-US" altLang="zh-CN" sz="2000" dirty="0" err="1">
                <a:solidFill>
                  <a:srgbClr val="44546A"/>
                </a:solidFill>
                <a:latin typeface="Times New Roman" panose="02020603050405020304" pitchFamily="18" charset="0"/>
                <a:cs typeface="Times New Roman" panose="02020603050405020304" pitchFamily="18" charset="0"/>
              </a:rPr>
              <a:t>size_t</a:t>
            </a:r>
            <a:r>
              <a:rPr lang="en-US" altLang="zh-CN" sz="2000" dirty="0">
                <a:solidFill>
                  <a:srgbClr val="44546A"/>
                </a:solidFill>
                <a:latin typeface="Times New Roman" panose="02020603050405020304" pitchFamily="18" charset="0"/>
                <a:cs typeface="Times New Roman" panose="02020603050405020304" pitchFamily="18" charset="0"/>
              </a:rPr>
              <a:t>        ,  </a:t>
            </a:r>
            <a:r>
              <a:rPr lang="en-US" altLang="zh-CN" sz="2000" dirty="0" err="1">
                <a:solidFill>
                  <a:srgbClr val="44546A"/>
                </a:solidFill>
                <a:latin typeface="Times New Roman" panose="02020603050405020304" pitchFamily="18" charset="0"/>
                <a:cs typeface="Times New Roman" panose="02020603050405020304" pitchFamily="18" charset="0"/>
              </a:rPr>
              <a:t>size_t</a:t>
            </a:r>
            <a:r>
              <a:rPr lang="en-US" altLang="zh-CN" sz="2000" dirty="0">
                <a:solidFill>
                  <a:srgbClr val="44546A"/>
                </a:solidFill>
                <a:latin typeface="Times New Roman" panose="02020603050405020304" pitchFamily="18" charset="0"/>
                <a:cs typeface="Times New Roman" panose="02020603050405020304" pitchFamily="18" charset="0"/>
              </a:rPr>
              <a:t>           , FILE  *           )</a:t>
            </a:r>
          </a:p>
          <a:p>
            <a:pPr eaLnBrk="1" hangingPunct="1">
              <a:lnSpc>
                <a:spcPct val="110000"/>
              </a:lnSpc>
              <a:spcBef>
                <a:spcPct val="20000"/>
              </a:spcBef>
              <a:buClr>
                <a:srgbClr val="954F72"/>
              </a:buClr>
              <a:buSzPct val="60000"/>
              <a:buFont typeface="Wingdings" panose="05000000000000000000" pitchFamily="2" charset="2"/>
              <a:buChar char="l"/>
              <a:defRPr/>
            </a:pPr>
            <a:r>
              <a:rPr lang="en-US" altLang="zh-CN" sz="2000" dirty="0" err="1">
                <a:solidFill>
                  <a:srgbClr val="44546A"/>
                </a:solidFill>
                <a:latin typeface="Times New Roman" panose="02020603050405020304" pitchFamily="18" charset="0"/>
                <a:cs typeface="Times New Roman" panose="02020603050405020304" pitchFamily="18" charset="0"/>
              </a:rPr>
              <a:t>size_t</a:t>
            </a:r>
            <a:r>
              <a:rPr lang="en-US" altLang="zh-CN" sz="2000" dirty="0">
                <a:solidFill>
                  <a:srgbClr val="44546A"/>
                </a:solidFill>
                <a:latin typeface="Times New Roman" panose="02020603050405020304" pitchFamily="18" charset="0"/>
                <a:cs typeface="Times New Roman" panose="02020603050405020304" pitchFamily="18" charset="0"/>
              </a:rPr>
              <a:t>  </a:t>
            </a:r>
            <a:r>
              <a:rPr lang="en-US" altLang="zh-CN" sz="2000" dirty="0" err="1">
                <a:solidFill>
                  <a:srgbClr val="44546A"/>
                </a:solidFill>
                <a:latin typeface="Times New Roman" panose="02020603050405020304" pitchFamily="18" charset="0"/>
                <a:cs typeface="Times New Roman" panose="02020603050405020304" pitchFamily="18" charset="0"/>
              </a:rPr>
              <a:t>fread</a:t>
            </a:r>
            <a:r>
              <a:rPr lang="en-US" altLang="zh-CN" sz="2000" dirty="0">
                <a:solidFill>
                  <a:srgbClr val="44546A"/>
                </a:solidFill>
                <a:latin typeface="Times New Roman" panose="02020603050405020304" pitchFamily="18" charset="0"/>
                <a:cs typeface="Times New Roman" panose="02020603050405020304" pitchFamily="18" charset="0"/>
              </a:rPr>
              <a:t>(void  *       , </a:t>
            </a:r>
            <a:r>
              <a:rPr lang="en-US" altLang="zh-CN" sz="2000" dirty="0" err="1">
                <a:solidFill>
                  <a:srgbClr val="44546A"/>
                </a:solidFill>
                <a:latin typeface="Times New Roman" panose="02020603050405020304" pitchFamily="18" charset="0"/>
                <a:cs typeface="Times New Roman" panose="02020603050405020304" pitchFamily="18" charset="0"/>
              </a:rPr>
              <a:t>size_t</a:t>
            </a:r>
            <a:r>
              <a:rPr lang="en-US" altLang="zh-CN" sz="2000" dirty="0">
                <a:solidFill>
                  <a:srgbClr val="44546A"/>
                </a:solidFill>
                <a:latin typeface="Times New Roman" panose="02020603050405020304" pitchFamily="18" charset="0"/>
                <a:cs typeface="Times New Roman" panose="02020603050405020304" pitchFamily="18" charset="0"/>
              </a:rPr>
              <a:t>        ,  </a:t>
            </a:r>
            <a:r>
              <a:rPr lang="en-US" altLang="zh-CN" sz="2000" dirty="0" err="1">
                <a:solidFill>
                  <a:srgbClr val="44546A"/>
                </a:solidFill>
                <a:latin typeface="Times New Roman" panose="02020603050405020304" pitchFamily="18" charset="0"/>
                <a:cs typeface="Times New Roman" panose="02020603050405020304" pitchFamily="18" charset="0"/>
              </a:rPr>
              <a:t>size_t</a:t>
            </a:r>
            <a:r>
              <a:rPr lang="en-US" altLang="zh-CN" sz="2000" dirty="0">
                <a:solidFill>
                  <a:srgbClr val="44546A"/>
                </a:solidFill>
                <a:latin typeface="Times New Roman" panose="02020603050405020304" pitchFamily="18" charset="0"/>
                <a:cs typeface="Times New Roman" panose="02020603050405020304" pitchFamily="18" charset="0"/>
              </a:rPr>
              <a:t>            , FILE  *            )</a:t>
            </a:r>
          </a:p>
          <a:p>
            <a:pPr marL="0" indent="0" eaLnBrk="1" hangingPunct="1">
              <a:lnSpc>
                <a:spcPct val="110000"/>
              </a:lnSpc>
              <a:spcBef>
                <a:spcPct val="20000"/>
              </a:spcBef>
              <a:buClr>
                <a:srgbClr val="954F72"/>
              </a:buClr>
              <a:buSzPct val="60000"/>
              <a:defRPr/>
            </a:pPr>
            <a:endParaRPr lang="en-US" altLang="zh-CN" sz="2200" dirty="0">
              <a:solidFill>
                <a:prstClr val="black"/>
              </a:solidFill>
              <a:latin typeface="Times New Roman" panose="02020603050405020304" pitchFamily="18" charset="0"/>
              <a:cs typeface="Times New Roman" panose="02020603050405020304" pitchFamily="18" charset="0"/>
            </a:endParaRPr>
          </a:p>
          <a:p>
            <a:pPr marL="0" indent="0" eaLnBrk="1" hangingPunct="1">
              <a:lnSpc>
                <a:spcPct val="110000"/>
              </a:lnSpc>
              <a:spcBef>
                <a:spcPct val="20000"/>
              </a:spcBef>
              <a:buClr>
                <a:srgbClr val="954F72"/>
              </a:buClr>
              <a:buSzPct val="60000"/>
              <a:defRPr/>
            </a:pPr>
            <a:endParaRPr lang="en-US" altLang="zh-CN" b="1" dirty="0">
              <a:solidFill>
                <a:srgbClr val="41418C"/>
              </a:solidFill>
              <a:latin typeface="Times New Roman" panose="02020603050405020304" pitchFamily="18" charset="0"/>
            </a:endParaRPr>
          </a:p>
        </p:txBody>
      </p:sp>
      <p:sp>
        <p:nvSpPr>
          <p:cNvPr id="24" name="Rectangle 3"/>
          <p:cNvSpPr>
            <a:spLocks noChangeArrowheads="1"/>
          </p:cNvSpPr>
          <p:nvPr/>
        </p:nvSpPr>
        <p:spPr bwMode="auto">
          <a:xfrm>
            <a:off x="1894139" y="4696845"/>
            <a:ext cx="8434136" cy="1526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20000"/>
              </a:spcBef>
              <a:buClr>
                <a:srgbClr val="954F72"/>
              </a:buClr>
              <a:buSzPct val="60000"/>
              <a:buFont typeface="Wingdings" panose="05000000000000000000" pitchFamily="2" charset="2"/>
              <a:buChar char="l"/>
            </a:pPr>
            <a:r>
              <a:rPr lang="zh-CN" altLang="en-US" sz="1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二进制方式读写</a:t>
            </a:r>
            <a:r>
              <a:rPr lang="zh-CN" altLang="en-US"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函数把数据从文件中按照其保存的形式直接读入到内存中，或者按照其在计算机内部的表示形式直接写到文件里</a:t>
            </a:r>
            <a:endParaRPr lang="en-US" altLang="zh-CN"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20000"/>
              </a:spcBef>
              <a:buClr>
                <a:srgbClr val="954F72"/>
              </a:buClr>
              <a:buSzPct val="60000"/>
              <a:buFont typeface="Wingdings" panose="05000000000000000000" pitchFamily="2" charset="2"/>
              <a:buChar char="l"/>
            </a:pPr>
            <a:r>
              <a:rPr lang="zh-CN" altLang="en-US"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成功，返回读</a:t>
            </a:r>
            <a:r>
              <a:rPr lang="en-US" altLang="zh-CN"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写的以</a:t>
            </a:r>
            <a:r>
              <a:rPr lang="en-US" altLang="zh-CN"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size</a:t>
            </a:r>
            <a:r>
              <a:rPr lang="zh-CN" altLang="en-US"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长度为单位的数据的</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项数</a:t>
            </a:r>
            <a:r>
              <a:rPr lang="zh-CN" altLang="en-US"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dirty="0">
                <a:solidFill>
                  <a:srgbClr val="ED7D31"/>
                </a:solidFill>
                <a:latin typeface="微软雅黑" panose="020B0503020204020204" pitchFamily="34" charset="-122"/>
                <a:ea typeface="微软雅黑" panose="020B0503020204020204" pitchFamily="34" charset="-122"/>
                <a:cs typeface="Times New Roman" panose="02020603050405020304" pitchFamily="18" charset="0"/>
              </a:rPr>
              <a:t>不是字节数</a:t>
            </a:r>
            <a:r>
              <a:rPr lang="zh-CN" altLang="en-US"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20000"/>
              </a:spcBef>
              <a:buClr>
                <a:srgbClr val="954F72"/>
              </a:buClr>
              <a:buSzPct val="60000"/>
              <a:buFont typeface="Wingdings" panose="05000000000000000000" pitchFamily="2" charset="2"/>
              <a:buChar char="l"/>
            </a:pPr>
            <a:r>
              <a:rPr lang="zh-CN" altLang="en-US"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出错或文件尾，返回</a:t>
            </a:r>
            <a:r>
              <a:rPr lang="en-US" altLang="zh-CN"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p>
        </p:txBody>
      </p:sp>
      <p:sp>
        <p:nvSpPr>
          <p:cNvPr id="25" name="Rectangle 4"/>
          <p:cNvSpPr>
            <a:spLocks noChangeArrowheads="1"/>
          </p:cNvSpPr>
          <p:nvPr/>
        </p:nvSpPr>
        <p:spPr bwMode="auto">
          <a:xfrm>
            <a:off x="1894139" y="2557888"/>
            <a:ext cx="4506912" cy="415925"/>
          </a:xfrm>
          <a:prstGeom prst="rect">
            <a:avLst/>
          </a:prstGeom>
          <a:solidFill>
            <a:sysClr val="window" lastClr="FFFFFF"/>
          </a:solidFill>
          <a:ln w="9525">
            <a:solidFill>
              <a:srgbClr val="FF9900"/>
            </a:solidFill>
            <a:miter lim="800000"/>
          </a:ln>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fontAlgn="auto" hangingPunct="1">
              <a:spcBef>
                <a:spcPts val="0"/>
              </a:spcBef>
              <a:spcAft>
                <a:spcPts val="0"/>
              </a:spcAft>
              <a:defRPr/>
            </a:pPr>
            <a:r>
              <a:rPr lang="en-US" altLang="zh-CN" sz="1800" b="1" kern="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buf</a:t>
            </a:r>
            <a:r>
              <a:rPr lang="en-US" altLang="zh-CN" sz="1800" b="1"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1"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数据存储区（从</a:t>
            </a:r>
            <a:r>
              <a:rPr lang="en-US" altLang="zh-CN" sz="1800" b="1"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file</a:t>
            </a:r>
            <a:r>
              <a:rPr lang="zh-CN" altLang="en-US" sz="1800" b="1"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读入，或写进</a:t>
            </a:r>
            <a:r>
              <a:rPr lang="en-US" altLang="zh-CN" sz="1800" b="1"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file</a:t>
            </a:r>
            <a:r>
              <a:rPr lang="zh-CN" altLang="en-US" sz="1800" b="1"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a:p>
            <a:pPr eaLnBrk="1" fontAlgn="auto" hangingPunct="1">
              <a:spcBef>
                <a:spcPts val="0"/>
              </a:spcBef>
              <a:spcAft>
                <a:spcPts val="0"/>
              </a:spcAft>
              <a:defRPr/>
            </a:pPr>
            <a:endParaRPr lang="en-US" altLang="zh-CN" sz="1800" b="1"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Rectangle 4"/>
          <p:cNvSpPr>
            <a:spLocks noChangeArrowheads="1"/>
          </p:cNvSpPr>
          <p:nvPr/>
        </p:nvSpPr>
        <p:spPr bwMode="auto">
          <a:xfrm>
            <a:off x="1894139" y="3150026"/>
            <a:ext cx="4506912" cy="415925"/>
          </a:xfrm>
          <a:prstGeom prst="rect">
            <a:avLst/>
          </a:prstGeom>
          <a:solidFill>
            <a:sysClr val="window" lastClr="FFFFFF"/>
          </a:solidFill>
          <a:ln w="9525">
            <a:solidFill>
              <a:srgbClr val="FF9900"/>
            </a:solidFill>
            <a:miter lim="800000"/>
          </a:ln>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fontAlgn="auto" hangingPunct="1">
              <a:spcBef>
                <a:spcPts val="0"/>
              </a:spcBef>
              <a:spcAft>
                <a:spcPts val="0"/>
              </a:spcAft>
              <a:defRPr/>
            </a:pPr>
            <a:r>
              <a:rPr lang="en-US" altLang="zh-CN" sz="1800" b="1"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size: </a:t>
            </a:r>
            <a:r>
              <a:rPr lang="zh-CN" altLang="en-US" sz="1800" b="1"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以字节为单位，每个数据项的长度</a:t>
            </a:r>
          </a:p>
        </p:txBody>
      </p:sp>
      <p:sp>
        <p:nvSpPr>
          <p:cNvPr id="27" name="Rectangle 4"/>
          <p:cNvSpPr>
            <a:spLocks noChangeArrowheads="1"/>
          </p:cNvSpPr>
          <p:nvPr/>
        </p:nvSpPr>
        <p:spPr bwMode="auto">
          <a:xfrm>
            <a:off x="1894139" y="3689776"/>
            <a:ext cx="4506912" cy="415925"/>
          </a:xfrm>
          <a:prstGeom prst="rect">
            <a:avLst/>
          </a:prstGeom>
          <a:solidFill>
            <a:sysClr val="window" lastClr="FFFFFF"/>
          </a:solidFill>
          <a:ln w="9525">
            <a:solidFill>
              <a:srgbClr val="FF9900"/>
            </a:solidFill>
            <a:miter lim="800000"/>
          </a:ln>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fontAlgn="auto" hangingPunct="1">
              <a:spcBef>
                <a:spcPts val="0"/>
              </a:spcBef>
              <a:spcAft>
                <a:spcPts val="0"/>
              </a:spcAft>
              <a:defRPr/>
            </a:pPr>
            <a:r>
              <a:rPr lang="en-US" altLang="zh-CN" sz="1800" b="1"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count: </a:t>
            </a:r>
            <a:r>
              <a:rPr lang="zh-CN" altLang="en-US" sz="1800" b="1"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读写数据项的个数</a:t>
            </a:r>
          </a:p>
        </p:txBody>
      </p:sp>
      <p:sp>
        <p:nvSpPr>
          <p:cNvPr id="28" name="Rectangle 3"/>
          <p:cNvSpPr>
            <a:spLocks noChangeArrowheads="1"/>
          </p:cNvSpPr>
          <p:nvPr/>
        </p:nvSpPr>
        <p:spPr bwMode="auto">
          <a:xfrm>
            <a:off x="1271713" y="972980"/>
            <a:ext cx="8704011"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buFont typeface="Wingdings" panose="05000000000000000000" pitchFamily="2" charset="2"/>
              <a:buNone/>
            </a:pPr>
            <a:r>
              <a:rPr lang="zh-CN" altLang="en-US"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数据块</a:t>
            </a:r>
            <a:r>
              <a:rPr lang="en-US" altLang="zh-CN"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I/O: </a:t>
            </a:r>
            <a:r>
              <a:rPr lang="en-US" altLang="zh-CN" dirty="0" err="1">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fwrite</a:t>
            </a:r>
            <a:r>
              <a:rPr lang="en-US" altLang="zh-CN"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和 </a:t>
            </a:r>
            <a:r>
              <a:rPr lang="en-US" altLang="zh-CN" dirty="0" err="1">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fread</a:t>
            </a:r>
            <a:endParaRPr lang="en-US" altLang="zh-CN" sz="200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Rectangle 4"/>
          <p:cNvSpPr>
            <a:spLocks noChangeArrowheads="1"/>
          </p:cNvSpPr>
          <p:nvPr/>
        </p:nvSpPr>
        <p:spPr bwMode="auto">
          <a:xfrm>
            <a:off x="1894139" y="4261276"/>
            <a:ext cx="4506912" cy="415925"/>
          </a:xfrm>
          <a:prstGeom prst="rect">
            <a:avLst/>
          </a:prstGeom>
          <a:solidFill>
            <a:sysClr val="window" lastClr="FFFFFF"/>
          </a:solidFill>
          <a:ln w="9525">
            <a:solidFill>
              <a:srgbClr val="FF9900"/>
            </a:solidFill>
            <a:miter lim="800000"/>
          </a:ln>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fontAlgn="auto" hangingPunct="1">
              <a:spcBef>
                <a:spcPts val="0"/>
              </a:spcBef>
              <a:spcAft>
                <a:spcPts val="0"/>
              </a:spcAft>
              <a:defRPr/>
            </a:pPr>
            <a:r>
              <a:rPr lang="en-US" altLang="zh-CN" sz="1800" b="1"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stream: </a:t>
            </a:r>
            <a:r>
              <a:rPr lang="zh-CN" altLang="en-US" sz="1800" b="1"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要读写的文件指针</a:t>
            </a:r>
          </a:p>
        </p:txBody>
      </p:sp>
      <p:sp>
        <p:nvSpPr>
          <p:cNvPr id="30" name="矩形 29"/>
          <p:cNvSpPr>
            <a:spLocks noChangeArrowheads="1"/>
          </p:cNvSpPr>
          <p:nvPr/>
        </p:nvSpPr>
        <p:spPr bwMode="auto">
          <a:xfrm>
            <a:off x="4113213" y="1945959"/>
            <a:ext cx="546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fontAlgn="auto" hangingPunct="1">
              <a:spcBef>
                <a:spcPts val="0"/>
              </a:spcBef>
              <a:spcAft>
                <a:spcPts val="0"/>
              </a:spcAft>
              <a:defRPr/>
            </a:pPr>
            <a:r>
              <a:rPr lang="en-US" altLang="zh-CN" sz="2000" kern="0">
                <a:solidFill>
                  <a:srgbClr val="44546A"/>
                </a:solidFill>
                <a:latin typeface="Times New Roman" panose="02020603050405020304" pitchFamily="18" charset="0"/>
                <a:cs typeface="Times New Roman" panose="02020603050405020304" pitchFamily="18" charset="0"/>
              </a:rPr>
              <a:t>buf</a:t>
            </a:r>
            <a:endParaRPr lang="zh-CN" altLang="en-US" sz="2000" kern="0">
              <a:solidFill>
                <a:prstClr val="black"/>
              </a:solidFill>
            </a:endParaRPr>
          </a:p>
        </p:txBody>
      </p:sp>
      <p:sp>
        <p:nvSpPr>
          <p:cNvPr id="31" name="矩形 30"/>
          <p:cNvSpPr>
            <a:spLocks noChangeArrowheads="1"/>
          </p:cNvSpPr>
          <p:nvPr/>
        </p:nvSpPr>
        <p:spPr bwMode="auto">
          <a:xfrm>
            <a:off x="5334000" y="1945959"/>
            <a:ext cx="579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en-US" altLang="zh-CN" sz="2000">
                <a:solidFill>
                  <a:srgbClr val="44546A"/>
                </a:solidFill>
                <a:latin typeface="Times New Roman" panose="02020603050405020304" pitchFamily="18" charset="0"/>
                <a:cs typeface="Times New Roman" panose="02020603050405020304" pitchFamily="18" charset="0"/>
              </a:rPr>
              <a:t>size</a:t>
            </a:r>
            <a:endParaRPr lang="zh-CN" altLang="en-US" sz="2000">
              <a:solidFill>
                <a:srgbClr val="44546A"/>
              </a:solidFill>
              <a:latin typeface="Times New Roman" panose="02020603050405020304" pitchFamily="18" charset="0"/>
              <a:cs typeface="Times New Roman" panose="02020603050405020304" pitchFamily="18" charset="0"/>
            </a:endParaRPr>
          </a:p>
        </p:txBody>
      </p:sp>
      <p:sp>
        <p:nvSpPr>
          <p:cNvPr id="32" name="矩形 31"/>
          <p:cNvSpPr>
            <a:spLocks noChangeArrowheads="1"/>
          </p:cNvSpPr>
          <p:nvPr/>
        </p:nvSpPr>
        <p:spPr bwMode="auto">
          <a:xfrm>
            <a:off x="6640514" y="1944372"/>
            <a:ext cx="769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en-US" altLang="zh-CN" sz="2000">
                <a:solidFill>
                  <a:srgbClr val="44546A"/>
                </a:solidFill>
                <a:latin typeface="Times New Roman" panose="02020603050405020304" pitchFamily="18" charset="0"/>
                <a:cs typeface="Times New Roman" panose="02020603050405020304" pitchFamily="18" charset="0"/>
              </a:rPr>
              <a:t>count</a:t>
            </a:r>
            <a:endParaRPr lang="zh-CN" altLang="en-US" sz="2000">
              <a:solidFill>
                <a:srgbClr val="44546A"/>
              </a:solidFill>
              <a:latin typeface="Times New Roman" panose="02020603050405020304" pitchFamily="18" charset="0"/>
              <a:cs typeface="Times New Roman" panose="02020603050405020304" pitchFamily="18" charset="0"/>
            </a:endParaRPr>
          </a:p>
        </p:txBody>
      </p:sp>
      <p:sp>
        <p:nvSpPr>
          <p:cNvPr id="33" name="矩形 32"/>
          <p:cNvSpPr>
            <a:spLocks noChangeArrowheads="1"/>
          </p:cNvSpPr>
          <p:nvPr/>
        </p:nvSpPr>
        <p:spPr bwMode="auto">
          <a:xfrm>
            <a:off x="8235951" y="1917384"/>
            <a:ext cx="1014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en-US" altLang="zh-CN" sz="2000">
                <a:solidFill>
                  <a:srgbClr val="44546A"/>
                </a:solidFill>
                <a:latin typeface="Times New Roman" panose="02020603050405020304" pitchFamily="18" charset="0"/>
                <a:cs typeface="Times New Roman" panose="02020603050405020304" pitchFamily="18" charset="0"/>
              </a:rPr>
              <a:t>stream</a:t>
            </a:r>
            <a:endParaRPr lang="zh-CN" altLang="en-US" sz="2000">
              <a:solidFill>
                <a:srgbClr val="44546A"/>
              </a:solidFill>
              <a:latin typeface="Times New Roman" panose="02020603050405020304" pitchFamily="18" charset="0"/>
              <a:cs typeface="Times New Roman" panose="02020603050405020304" pitchFamily="18" charset="0"/>
            </a:endParaRPr>
          </a:p>
        </p:txBody>
      </p:sp>
      <p:sp>
        <p:nvSpPr>
          <p:cNvPr id="34" name="矩形 33"/>
          <p:cNvSpPr>
            <a:spLocks noChangeArrowheads="1"/>
          </p:cNvSpPr>
          <p:nvPr/>
        </p:nvSpPr>
        <p:spPr bwMode="auto">
          <a:xfrm>
            <a:off x="4748213" y="1564959"/>
            <a:ext cx="546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fontAlgn="auto" hangingPunct="1">
              <a:spcBef>
                <a:spcPts val="0"/>
              </a:spcBef>
              <a:spcAft>
                <a:spcPts val="0"/>
              </a:spcAft>
              <a:defRPr/>
            </a:pPr>
            <a:r>
              <a:rPr lang="en-US" altLang="zh-CN" sz="2000" kern="0">
                <a:solidFill>
                  <a:srgbClr val="44546A"/>
                </a:solidFill>
                <a:latin typeface="Times New Roman" panose="02020603050405020304" pitchFamily="18" charset="0"/>
                <a:cs typeface="Times New Roman" panose="02020603050405020304" pitchFamily="18" charset="0"/>
              </a:rPr>
              <a:t>buf</a:t>
            </a:r>
            <a:endParaRPr lang="zh-CN" altLang="en-US" sz="2000" kern="0">
              <a:solidFill>
                <a:prstClr val="black"/>
              </a:solidFill>
            </a:endParaRPr>
          </a:p>
        </p:txBody>
      </p:sp>
      <p:sp>
        <p:nvSpPr>
          <p:cNvPr id="35" name="矩形 34"/>
          <p:cNvSpPr>
            <a:spLocks noChangeArrowheads="1"/>
          </p:cNvSpPr>
          <p:nvPr/>
        </p:nvSpPr>
        <p:spPr bwMode="auto">
          <a:xfrm>
            <a:off x="6003926" y="1547497"/>
            <a:ext cx="581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en-US" altLang="zh-CN" sz="2000">
                <a:solidFill>
                  <a:srgbClr val="44546A"/>
                </a:solidFill>
                <a:latin typeface="Times New Roman" panose="02020603050405020304" pitchFamily="18" charset="0"/>
                <a:cs typeface="Times New Roman" panose="02020603050405020304" pitchFamily="18" charset="0"/>
              </a:rPr>
              <a:t>size</a:t>
            </a:r>
            <a:endParaRPr lang="zh-CN" altLang="en-US" sz="2000">
              <a:solidFill>
                <a:srgbClr val="44546A"/>
              </a:solidFill>
              <a:latin typeface="Times New Roman" panose="02020603050405020304" pitchFamily="18" charset="0"/>
              <a:cs typeface="Times New Roman" panose="02020603050405020304" pitchFamily="18" charset="0"/>
            </a:endParaRPr>
          </a:p>
        </p:txBody>
      </p:sp>
      <p:sp>
        <p:nvSpPr>
          <p:cNvPr id="36" name="矩形 35"/>
          <p:cNvSpPr>
            <a:spLocks noChangeArrowheads="1"/>
          </p:cNvSpPr>
          <p:nvPr/>
        </p:nvSpPr>
        <p:spPr bwMode="auto">
          <a:xfrm>
            <a:off x="7286625" y="1547497"/>
            <a:ext cx="769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en-US" altLang="zh-CN" sz="2000" dirty="0">
                <a:solidFill>
                  <a:srgbClr val="44546A"/>
                </a:solidFill>
                <a:latin typeface="Times New Roman" panose="02020603050405020304" pitchFamily="18" charset="0"/>
                <a:cs typeface="Times New Roman" panose="02020603050405020304" pitchFamily="18" charset="0"/>
              </a:rPr>
              <a:t>count</a:t>
            </a:r>
            <a:endParaRPr lang="zh-CN" altLang="en-US" sz="2000" dirty="0">
              <a:solidFill>
                <a:srgbClr val="44546A"/>
              </a:solidFill>
              <a:latin typeface="Times New Roman" panose="02020603050405020304" pitchFamily="18" charset="0"/>
              <a:cs typeface="Times New Roman" panose="02020603050405020304" pitchFamily="18" charset="0"/>
            </a:endParaRPr>
          </a:p>
        </p:txBody>
      </p:sp>
      <p:sp>
        <p:nvSpPr>
          <p:cNvPr id="37" name="矩形 36"/>
          <p:cNvSpPr>
            <a:spLocks noChangeArrowheads="1"/>
          </p:cNvSpPr>
          <p:nvPr/>
        </p:nvSpPr>
        <p:spPr bwMode="auto">
          <a:xfrm>
            <a:off x="8816976" y="1523684"/>
            <a:ext cx="1014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en-US" altLang="zh-CN" sz="2000">
                <a:solidFill>
                  <a:srgbClr val="44546A"/>
                </a:solidFill>
                <a:latin typeface="Times New Roman" panose="02020603050405020304" pitchFamily="18" charset="0"/>
                <a:cs typeface="Times New Roman" panose="02020603050405020304" pitchFamily="18" charset="0"/>
              </a:rPr>
              <a:t>stream</a:t>
            </a:r>
            <a:endParaRPr lang="zh-CN" altLang="en-US" sz="2000">
              <a:solidFill>
                <a:srgbClr val="44546A"/>
              </a:solidFill>
              <a:latin typeface="Times New Roman" panose="02020603050405020304" pitchFamily="18" charset="0"/>
              <a:cs typeface="Times New Roman" panose="02020603050405020304" pitchFamily="18" charset="0"/>
            </a:endParaRPr>
          </a:p>
        </p:txBody>
      </p:sp>
      <p:sp>
        <p:nvSpPr>
          <p:cNvPr id="38" name="Text Box 4"/>
          <p:cNvSpPr txBox="1">
            <a:spLocks noChangeArrowheads="1"/>
          </p:cNvSpPr>
          <p:nvPr/>
        </p:nvSpPr>
        <p:spPr bwMode="auto">
          <a:xfrm>
            <a:off x="7410451" y="3075343"/>
            <a:ext cx="2917825" cy="1131079"/>
          </a:xfrm>
          <a:prstGeom prst="rect">
            <a:avLst/>
          </a:prstGeom>
          <a:solidFill>
            <a:sysClr val="window" lastClr="FFFFFF">
              <a:lumMod val="95000"/>
            </a:sysClr>
          </a:solidFill>
          <a:ln w="12700" cap="sq">
            <a:solidFill>
              <a:srgbClr val="FF9900"/>
            </a:solidFill>
            <a:miter lim="800000"/>
            <a:headEnd type="none" w="sm" len="sm"/>
            <a:tailEnd type="none" w="sm" len="sm"/>
          </a:ln>
        </p:spPr>
        <p:txBody>
          <a:bodyPr wrap="square">
            <a:spAutoFit/>
          </a:bodyPr>
          <a:lstStyle/>
          <a:p>
            <a:pPr eaLnBrk="1" fontAlgn="auto" hangingPunct="1">
              <a:lnSpc>
                <a:spcPct val="125000"/>
              </a:lnSpc>
              <a:spcBef>
                <a:spcPts val="0"/>
              </a:spcBef>
              <a:spcAft>
                <a:spcPts val="0"/>
              </a:spcAft>
              <a:defRPr/>
            </a:pPr>
            <a:r>
              <a:rPr kumimoji="1" lang="zh-CN" altLang="en-US"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在</a:t>
            </a:r>
            <a:r>
              <a:rPr kumimoji="1"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windows</a:t>
            </a:r>
            <a:r>
              <a:rPr kumimoji="1" lang="zh-CN" altLang="en-US"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平台下用二进制格式读写，必须用二进制方式打开文件。</a:t>
            </a:r>
            <a:endParaRPr kumimoji="1"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3" presetClass="emph" presetSubtype="2" fill="hold" grpId="0" nodeType="withEffect">
                                  <p:stCondLst>
                                    <p:cond delay="0"/>
                                  </p:stCondLst>
                                  <p:childTnLst>
                                    <p:animClr clrSpc="rgb" dir="cw">
                                      <p:cBhvr override="childStyle">
                                        <p:cTn id="8" dur="10" fill="hold"/>
                                        <p:tgtEl>
                                          <p:spTgt spid="34"/>
                                        </p:tgtEl>
                                        <p:attrNameLst>
                                          <p:attrName>style.color</p:attrName>
                                        </p:attrNameLst>
                                      </p:cBhvr>
                                      <p:to>
                                        <a:srgbClr val="FF0000"/>
                                      </p:to>
                                    </p:animClr>
                                  </p:childTnLst>
                                </p:cTn>
                              </p:par>
                              <p:par>
                                <p:cTn id="9" presetID="3" presetClass="emph" presetSubtype="2" fill="hold" grpId="0" nodeType="withEffect">
                                  <p:stCondLst>
                                    <p:cond delay="0"/>
                                  </p:stCondLst>
                                  <p:childTnLst>
                                    <p:animClr clrSpc="rgb" dir="cw">
                                      <p:cBhvr override="childStyle">
                                        <p:cTn id="10" dur="10" fill="hold"/>
                                        <p:tgtEl>
                                          <p:spTgt spid="30"/>
                                        </p:tgtEl>
                                        <p:attrNameLst>
                                          <p:attrName>style.color</p:attrName>
                                        </p:attrNameLst>
                                      </p:cBhvr>
                                      <p:to>
                                        <a:srgbClr val="FF0000"/>
                                      </p:to>
                                    </p:animClr>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3" presetClass="emph" presetSubtype="2" fill="hold" grpId="0" nodeType="withEffect">
                                  <p:stCondLst>
                                    <p:cond delay="0"/>
                                  </p:stCondLst>
                                  <p:childTnLst>
                                    <p:animClr clrSpc="rgb" dir="cw">
                                      <p:cBhvr override="childStyle">
                                        <p:cTn id="16" dur="10" fill="hold"/>
                                        <p:tgtEl>
                                          <p:spTgt spid="35"/>
                                        </p:tgtEl>
                                        <p:attrNameLst>
                                          <p:attrName>style.color</p:attrName>
                                        </p:attrNameLst>
                                      </p:cBhvr>
                                      <p:to>
                                        <a:srgbClr val="FF0000"/>
                                      </p:to>
                                    </p:animClr>
                                  </p:childTnLst>
                                </p:cTn>
                              </p:par>
                              <p:par>
                                <p:cTn id="17" presetID="3" presetClass="emph" presetSubtype="2" fill="hold" grpId="0" nodeType="withEffect">
                                  <p:stCondLst>
                                    <p:cond delay="0"/>
                                  </p:stCondLst>
                                  <p:childTnLst>
                                    <p:animClr clrSpc="rgb" dir="cw">
                                      <p:cBhvr override="childStyle">
                                        <p:cTn id="18" dur="10" fill="hold"/>
                                        <p:tgtEl>
                                          <p:spTgt spid="31"/>
                                        </p:tgtEl>
                                        <p:attrNameLst>
                                          <p:attrName>style.color</p:attrName>
                                        </p:attrNameLst>
                                      </p:cBhvr>
                                      <p:to>
                                        <a:srgbClr val="FF0000"/>
                                      </p:to>
                                    </p:animClr>
                                  </p:childTnLst>
                                </p:cTn>
                              </p:par>
                              <p:par>
                                <p:cTn id="19" presetID="3" presetClass="emph" presetSubtype="2" fill="hold" grpId="1" nodeType="withEffect">
                                  <p:stCondLst>
                                    <p:cond delay="0"/>
                                  </p:stCondLst>
                                  <p:childTnLst>
                                    <p:animClr clrSpc="rgb" dir="cw">
                                      <p:cBhvr override="childStyle">
                                        <p:cTn id="20" dur="10" fill="hold"/>
                                        <p:tgtEl>
                                          <p:spTgt spid="34"/>
                                        </p:tgtEl>
                                        <p:attrNameLst>
                                          <p:attrName>style.color</p:attrName>
                                        </p:attrNameLst>
                                      </p:cBhvr>
                                      <p:to>
                                        <a:srgbClr val="333399"/>
                                      </p:to>
                                    </p:animClr>
                                  </p:childTnLst>
                                </p:cTn>
                              </p:par>
                              <p:par>
                                <p:cTn id="21" presetID="3" presetClass="emph" presetSubtype="2" fill="hold" grpId="1" nodeType="withEffect">
                                  <p:stCondLst>
                                    <p:cond delay="0"/>
                                  </p:stCondLst>
                                  <p:childTnLst>
                                    <p:animClr clrSpc="rgb" dir="cw">
                                      <p:cBhvr override="childStyle">
                                        <p:cTn id="22" dur="10" fill="hold"/>
                                        <p:tgtEl>
                                          <p:spTgt spid="30"/>
                                        </p:tgtEl>
                                        <p:attrNameLst>
                                          <p:attrName>style.color</p:attrName>
                                        </p:attrNameLst>
                                      </p:cBhvr>
                                      <p:to>
                                        <a:srgbClr val="333399"/>
                                      </p:to>
                                    </p:animClr>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3" presetClass="emph" presetSubtype="2" fill="hold" grpId="0" nodeType="withEffect">
                                  <p:stCondLst>
                                    <p:cond delay="0"/>
                                  </p:stCondLst>
                                  <p:childTnLst>
                                    <p:animClr clrSpc="rgb" dir="cw">
                                      <p:cBhvr override="childStyle">
                                        <p:cTn id="28" dur="10" fill="hold"/>
                                        <p:tgtEl>
                                          <p:spTgt spid="36"/>
                                        </p:tgtEl>
                                        <p:attrNameLst>
                                          <p:attrName>style.color</p:attrName>
                                        </p:attrNameLst>
                                      </p:cBhvr>
                                      <p:to>
                                        <a:srgbClr val="FF0000"/>
                                      </p:to>
                                    </p:animClr>
                                  </p:childTnLst>
                                </p:cTn>
                              </p:par>
                              <p:par>
                                <p:cTn id="29" presetID="3" presetClass="emph" presetSubtype="2" fill="hold" grpId="0" nodeType="withEffect">
                                  <p:stCondLst>
                                    <p:cond delay="0"/>
                                  </p:stCondLst>
                                  <p:childTnLst>
                                    <p:animClr clrSpc="rgb" dir="cw">
                                      <p:cBhvr override="childStyle">
                                        <p:cTn id="30" dur="10" fill="hold"/>
                                        <p:tgtEl>
                                          <p:spTgt spid="32"/>
                                        </p:tgtEl>
                                        <p:attrNameLst>
                                          <p:attrName>style.color</p:attrName>
                                        </p:attrNameLst>
                                      </p:cBhvr>
                                      <p:to>
                                        <a:srgbClr val="FF0000"/>
                                      </p:to>
                                    </p:animClr>
                                  </p:childTnLst>
                                </p:cTn>
                              </p:par>
                              <p:par>
                                <p:cTn id="31" presetID="3" presetClass="emph" presetSubtype="2" fill="hold" grpId="1" nodeType="withEffect">
                                  <p:stCondLst>
                                    <p:cond delay="0"/>
                                  </p:stCondLst>
                                  <p:childTnLst>
                                    <p:animClr clrSpc="rgb" dir="cw">
                                      <p:cBhvr override="childStyle">
                                        <p:cTn id="32" dur="10" fill="hold"/>
                                        <p:tgtEl>
                                          <p:spTgt spid="35"/>
                                        </p:tgtEl>
                                        <p:attrNameLst>
                                          <p:attrName>style.color</p:attrName>
                                        </p:attrNameLst>
                                      </p:cBhvr>
                                      <p:to>
                                        <a:srgbClr val="333399"/>
                                      </p:to>
                                    </p:animClr>
                                  </p:childTnLst>
                                </p:cTn>
                              </p:par>
                              <p:par>
                                <p:cTn id="33" presetID="3" presetClass="emph" presetSubtype="2" fill="hold" grpId="1" nodeType="withEffect">
                                  <p:stCondLst>
                                    <p:cond delay="0"/>
                                  </p:stCondLst>
                                  <p:childTnLst>
                                    <p:animClr clrSpc="rgb" dir="cw">
                                      <p:cBhvr override="childStyle">
                                        <p:cTn id="34" dur="10" fill="hold"/>
                                        <p:tgtEl>
                                          <p:spTgt spid="31"/>
                                        </p:tgtEl>
                                        <p:attrNameLst>
                                          <p:attrName>style.color</p:attrName>
                                        </p:attrNameLst>
                                      </p:cBhvr>
                                      <p:to>
                                        <a:srgbClr val="333399"/>
                                      </p:to>
                                    </p:animClr>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3" presetClass="emph" presetSubtype="2" fill="hold" grpId="0" nodeType="withEffect">
                                  <p:stCondLst>
                                    <p:cond delay="0"/>
                                  </p:stCondLst>
                                  <p:childTnLst>
                                    <p:animClr clrSpc="rgb" dir="cw">
                                      <p:cBhvr override="childStyle">
                                        <p:cTn id="40" dur="10" fill="hold"/>
                                        <p:tgtEl>
                                          <p:spTgt spid="37"/>
                                        </p:tgtEl>
                                        <p:attrNameLst>
                                          <p:attrName>style.color</p:attrName>
                                        </p:attrNameLst>
                                      </p:cBhvr>
                                      <p:to>
                                        <a:srgbClr val="FF0000"/>
                                      </p:to>
                                    </p:animClr>
                                  </p:childTnLst>
                                </p:cTn>
                              </p:par>
                              <p:par>
                                <p:cTn id="41" presetID="3" presetClass="emph" presetSubtype="2" fill="hold" grpId="0" nodeType="withEffect">
                                  <p:stCondLst>
                                    <p:cond delay="0"/>
                                  </p:stCondLst>
                                  <p:childTnLst>
                                    <p:animClr clrSpc="rgb" dir="cw">
                                      <p:cBhvr override="childStyle">
                                        <p:cTn id="42" dur="10" fill="hold"/>
                                        <p:tgtEl>
                                          <p:spTgt spid="33"/>
                                        </p:tgtEl>
                                        <p:attrNameLst>
                                          <p:attrName>style.color</p:attrName>
                                        </p:attrNameLst>
                                      </p:cBhvr>
                                      <p:to>
                                        <a:srgbClr val="FF0000"/>
                                      </p:to>
                                    </p:animClr>
                                  </p:childTnLst>
                                </p:cTn>
                              </p:par>
                              <p:par>
                                <p:cTn id="43" presetID="3" presetClass="emph" presetSubtype="2" fill="hold" grpId="1" nodeType="withEffect">
                                  <p:stCondLst>
                                    <p:cond delay="0"/>
                                  </p:stCondLst>
                                  <p:childTnLst>
                                    <p:animClr clrSpc="rgb" dir="cw">
                                      <p:cBhvr override="childStyle">
                                        <p:cTn id="44" dur="10" fill="hold"/>
                                        <p:tgtEl>
                                          <p:spTgt spid="36"/>
                                        </p:tgtEl>
                                        <p:attrNameLst>
                                          <p:attrName>style.color</p:attrName>
                                        </p:attrNameLst>
                                      </p:cBhvr>
                                      <p:to>
                                        <a:srgbClr val="333399"/>
                                      </p:to>
                                    </p:animClr>
                                  </p:childTnLst>
                                </p:cTn>
                              </p:par>
                              <p:par>
                                <p:cTn id="45" presetID="3" presetClass="emph" presetSubtype="2" fill="hold" grpId="1" nodeType="withEffect">
                                  <p:stCondLst>
                                    <p:cond delay="0"/>
                                  </p:stCondLst>
                                  <p:childTnLst>
                                    <p:animClr clrSpc="rgb" dir="cw">
                                      <p:cBhvr override="childStyle">
                                        <p:cTn id="46" dur="10" fill="hold"/>
                                        <p:tgtEl>
                                          <p:spTgt spid="32"/>
                                        </p:tgtEl>
                                        <p:attrNameLst>
                                          <p:attrName>style.color</p:attrName>
                                        </p:attrNameLst>
                                      </p:cBhvr>
                                      <p:to>
                                        <a:srgbClr val="333399"/>
                                      </p:to>
                                    </p:animClr>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6" grpId="0" animBg="1"/>
      <p:bldP spid="27" grpId="0" animBg="1"/>
      <p:bldP spid="29" grpId="0" animBg="1"/>
      <p:bldP spid="30" grpId="0"/>
      <p:bldP spid="30" grpId="1"/>
      <p:bldP spid="31" grpId="0"/>
      <p:bldP spid="31" grpId="1"/>
      <p:bldP spid="32" grpId="0"/>
      <p:bldP spid="32" grpId="1"/>
      <p:bldP spid="33" grpId="0"/>
      <p:bldP spid="34" grpId="0"/>
      <p:bldP spid="34" grpId="1"/>
      <p:bldP spid="35" grpId="0"/>
      <p:bldP spid="35" grpId="1"/>
      <p:bldP spid="36" grpId="0"/>
      <p:bldP spid="36" grpId="1"/>
      <p:bldP spid="37" grpId="0"/>
      <p:bldP spid="38"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92B08C7-1CEC-401C-AD93-AAAF7B856374}"/>
              </a:ext>
            </a:extLst>
          </p:cNvPr>
          <p:cNvSpPr/>
          <p:nvPr/>
        </p:nvSpPr>
        <p:spPr>
          <a:xfrm>
            <a:off x="611140" y="1401151"/>
            <a:ext cx="4406487" cy="5355312"/>
          </a:xfrm>
          <a:prstGeom prst="rect">
            <a:avLst/>
          </a:prstGeom>
          <a:solidFill>
            <a:schemeClr val="tx1"/>
          </a:solidFill>
        </p:spPr>
        <p:txBody>
          <a:bodyPr wrap="square">
            <a:spAutoFit/>
          </a:bodyPr>
          <a:lstStyle/>
          <a:p>
            <a:r>
              <a:rPr lang="en-US" altLang="zh-CN" dirty="0">
                <a:solidFill>
                  <a:srgbClr val="C586C0"/>
                </a:solidFill>
                <a:latin typeface="Consolas" panose="020B0609020204030204" pitchFamily="49" charset="0"/>
              </a:rPr>
              <a:t>#include</a:t>
            </a:r>
            <a:r>
              <a:rPr lang="en-US" altLang="zh-CN" dirty="0">
                <a:solidFill>
                  <a:srgbClr val="569CD6"/>
                </a:solidFill>
                <a:latin typeface="Consolas" panose="020B0609020204030204" pitchFamily="49" charset="0"/>
              </a:rPr>
              <a:t> </a:t>
            </a:r>
            <a:r>
              <a:rPr lang="en-US" altLang="zh-CN" dirty="0">
                <a:solidFill>
                  <a:srgbClr val="CE9178"/>
                </a:solidFill>
                <a:latin typeface="Consolas" panose="020B0609020204030204" pitchFamily="49" charset="0"/>
              </a:rPr>
              <a:t>&lt;</a:t>
            </a:r>
            <a:r>
              <a:rPr lang="en-US" altLang="zh-CN" dirty="0" err="1">
                <a:solidFill>
                  <a:srgbClr val="CE9178"/>
                </a:solidFill>
                <a:latin typeface="Consolas" panose="020B0609020204030204" pitchFamily="49" charset="0"/>
              </a:rPr>
              <a:t>stdio.h</a:t>
            </a:r>
            <a:r>
              <a:rPr lang="en-US" altLang="zh-CN" dirty="0">
                <a:solidFill>
                  <a:srgbClr val="CE9178"/>
                </a:solidFill>
                <a:latin typeface="Consolas" panose="020B0609020204030204" pitchFamily="49" charset="0"/>
              </a:rPr>
              <a:t>&gt;</a:t>
            </a:r>
            <a:endParaRPr lang="en-US" altLang="zh-CN" dirty="0">
              <a:solidFill>
                <a:srgbClr val="D4D4D4"/>
              </a:solidFill>
              <a:latin typeface="Consolas" panose="020B0609020204030204" pitchFamily="49" charset="0"/>
            </a:endParaRPr>
          </a:p>
          <a:p>
            <a:r>
              <a:rPr lang="en-US" altLang="zh-CN" dirty="0">
                <a:solidFill>
                  <a:srgbClr val="C586C0"/>
                </a:solidFill>
                <a:latin typeface="Consolas" panose="020B0609020204030204" pitchFamily="49" charset="0"/>
              </a:rPr>
              <a:t>#include</a:t>
            </a:r>
            <a:r>
              <a:rPr lang="en-US" altLang="zh-CN" dirty="0">
                <a:solidFill>
                  <a:srgbClr val="569CD6"/>
                </a:solidFill>
                <a:latin typeface="Consolas" panose="020B0609020204030204" pitchFamily="49" charset="0"/>
              </a:rPr>
              <a:t> </a:t>
            </a:r>
            <a:r>
              <a:rPr lang="en-US" altLang="zh-CN" dirty="0">
                <a:solidFill>
                  <a:srgbClr val="CE9178"/>
                </a:solidFill>
                <a:latin typeface="Consolas" panose="020B0609020204030204" pitchFamily="49" charset="0"/>
              </a:rPr>
              <a:t>&lt;</a:t>
            </a:r>
            <a:r>
              <a:rPr lang="en-US" altLang="zh-CN" dirty="0" err="1">
                <a:solidFill>
                  <a:srgbClr val="CE9178"/>
                </a:solidFill>
                <a:latin typeface="Consolas" panose="020B0609020204030204" pitchFamily="49" charset="0"/>
              </a:rPr>
              <a:t>stdlib.h</a:t>
            </a:r>
            <a:r>
              <a:rPr lang="en-US" altLang="zh-CN" dirty="0">
                <a:solidFill>
                  <a:srgbClr val="CE9178"/>
                </a:solidFill>
                <a:latin typeface="Consolas" panose="020B0609020204030204" pitchFamily="49" charset="0"/>
              </a:rPr>
              <a:t>&gt;</a:t>
            </a:r>
            <a:endParaRPr lang="en-US" altLang="zh-CN" dirty="0">
              <a:solidFill>
                <a:srgbClr val="D4D4D4"/>
              </a:solidFill>
              <a:latin typeface="Consolas" panose="020B0609020204030204" pitchFamily="49" charset="0"/>
            </a:endParaRPr>
          </a:p>
          <a:p>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main</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float</a:t>
            </a:r>
            <a:r>
              <a:rPr lang="en-US" altLang="zh-CN" dirty="0">
                <a:solidFill>
                  <a:srgbClr val="D4D4D4"/>
                </a:solidFill>
                <a:latin typeface="Consolas" panose="020B0609020204030204" pitchFamily="49" charset="0"/>
              </a:rPr>
              <a:t> </a:t>
            </a:r>
            <a:r>
              <a:rPr lang="en-US" altLang="zh-CN" dirty="0">
                <a:solidFill>
                  <a:srgbClr val="9CDCFE"/>
                </a:solidFill>
                <a:latin typeface="Consolas" panose="020B0609020204030204" pitchFamily="49" charset="0"/>
              </a:rPr>
              <a:t>a</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2</a:t>
            </a:r>
            <a:r>
              <a:rPr lang="en-US" altLang="zh-CN" dirty="0">
                <a:solidFill>
                  <a:srgbClr val="D4D4D4"/>
                </a:solidFill>
                <a:latin typeface="Consolas" panose="020B0609020204030204" pitchFamily="49" charset="0"/>
              </a:rPr>
              <a:t>] = {</a:t>
            </a:r>
            <a:r>
              <a:rPr lang="en-US" altLang="zh-CN" dirty="0">
                <a:solidFill>
                  <a:srgbClr val="B5CEA8"/>
                </a:solidFill>
                <a:latin typeface="Consolas" panose="020B0609020204030204" pitchFamily="49" charset="0"/>
              </a:rPr>
              <a:t>1.3f</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2.2245f</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FILE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r>
              <a:rPr lang="en-US" altLang="zh-CN" dirty="0" err="1">
                <a:solidFill>
                  <a:srgbClr val="DCDCAA"/>
                </a:solidFill>
                <a:latin typeface="Consolas" panose="020B0609020204030204" pitchFamily="49" charset="0"/>
              </a:rPr>
              <a:t>fopen</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"aa.dat"</a:t>
            </a:r>
            <a:r>
              <a:rPr lang="en-US" altLang="zh-CN" dirty="0">
                <a:solidFill>
                  <a:srgbClr val="D4D4D4"/>
                </a:solidFill>
                <a:latin typeface="Consolas" panose="020B0609020204030204" pitchFamily="49" charset="0"/>
              </a:rPr>
              <a:t>, </a:t>
            </a:r>
            <a:r>
              <a:rPr lang="en-US" altLang="zh-CN" dirty="0">
                <a:solidFill>
                  <a:srgbClr val="CE9178"/>
                </a:solidFill>
                <a:latin typeface="Consolas" panose="020B0609020204030204" pitchFamily="49" charset="0"/>
              </a:rPr>
              <a:t>"</a:t>
            </a:r>
            <a:r>
              <a:rPr lang="en-US" altLang="zh-CN" dirty="0" err="1">
                <a:solidFill>
                  <a:srgbClr val="CE9178"/>
                </a:solidFill>
                <a:latin typeface="Consolas" panose="020B0609020204030204" pitchFamily="49" charset="0"/>
              </a:rPr>
              <a:t>wb</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fwrite</a:t>
            </a:r>
            <a:r>
              <a:rPr lang="en-US" altLang="zh-CN" dirty="0">
                <a:solidFill>
                  <a:srgbClr val="D4D4D4"/>
                </a:solidFill>
                <a:latin typeface="Consolas" panose="020B0609020204030204" pitchFamily="49" charset="0"/>
              </a:rPr>
              <a:t>(a, </a:t>
            </a:r>
            <a:r>
              <a:rPr lang="en-US" altLang="zh-CN" dirty="0">
                <a:solidFill>
                  <a:srgbClr val="B5CEA8"/>
                </a:solidFill>
                <a:latin typeface="Consolas" panose="020B0609020204030204" pitchFamily="49" charset="0"/>
              </a:rPr>
              <a:t>4</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2</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fclose</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9CDCFE"/>
                </a:solidFill>
                <a:latin typeface="Consolas" panose="020B0609020204030204" pitchFamily="49" charset="0"/>
              </a:rPr>
              <a:t>a</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    </a:t>
            </a:r>
            <a:r>
              <a:rPr lang="en-US" altLang="zh-CN" dirty="0">
                <a:solidFill>
                  <a:srgbClr val="9CDCFE"/>
                </a:solidFill>
                <a:latin typeface="Consolas" panose="020B0609020204030204" pitchFamily="49" charset="0"/>
              </a:rPr>
              <a:t>a</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1</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for</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&lt;</a:t>
            </a:r>
            <a:r>
              <a:rPr lang="en-US" altLang="zh-CN" dirty="0">
                <a:solidFill>
                  <a:srgbClr val="B5CEA8"/>
                </a:solidFill>
                <a:latin typeface="Consolas" panose="020B0609020204030204" pitchFamily="49" charset="0"/>
              </a:rPr>
              <a:t>2</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printf</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"%f</a:t>
            </a:r>
            <a:r>
              <a:rPr lang="en-US" altLang="zh-CN" dirty="0">
                <a:solidFill>
                  <a:srgbClr val="D7BA7D"/>
                </a:solidFill>
                <a:latin typeface="Consolas" panose="020B0609020204030204" pitchFamily="49" charset="0"/>
              </a:rPr>
              <a:t>\n</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 </a:t>
            </a:r>
            <a:r>
              <a:rPr lang="en-US" altLang="zh-CN" dirty="0">
                <a:solidFill>
                  <a:srgbClr val="9CDCFE"/>
                </a:solidFill>
                <a:latin typeface="Consolas" panose="020B0609020204030204" pitchFamily="49" charset="0"/>
              </a:rPr>
              <a:t>a</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 </a:t>
            </a:r>
            <a:r>
              <a:rPr lang="en-US" altLang="zh-CN" dirty="0" err="1">
                <a:solidFill>
                  <a:srgbClr val="DCDCAA"/>
                </a:solidFill>
                <a:latin typeface="Consolas" panose="020B0609020204030204" pitchFamily="49" charset="0"/>
              </a:rPr>
              <a:t>fopen</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"aa.dat"</a:t>
            </a:r>
            <a:r>
              <a:rPr lang="en-US" altLang="zh-CN" dirty="0">
                <a:solidFill>
                  <a:srgbClr val="D4D4D4"/>
                </a:solidFill>
                <a:latin typeface="Consolas" panose="020B0609020204030204" pitchFamily="49" charset="0"/>
              </a:rPr>
              <a:t>, </a:t>
            </a:r>
            <a:r>
              <a:rPr lang="en-US" altLang="zh-CN" dirty="0">
                <a:solidFill>
                  <a:srgbClr val="CE9178"/>
                </a:solidFill>
                <a:latin typeface="Consolas" panose="020B0609020204030204" pitchFamily="49" charset="0"/>
              </a:rPr>
              <a:t>"</a:t>
            </a:r>
            <a:r>
              <a:rPr lang="en-US" altLang="zh-CN" dirty="0" err="1">
                <a:solidFill>
                  <a:srgbClr val="CE9178"/>
                </a:solidFill>
                <a:latin typeface="Consolas" panose="020B0609020204030204" pitchFamily="49" charset="0"/>
              </a:rPr>
              <a:t>rb</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fread</a:t>
            </a:r>
            <a:r>
              <a:rPr lang="en-US" altLang="zh-CN" dirty="0">
                <a:solidFill>
                  <a:srgbClr val="D4D4D4"/>
                </a:solidFill>
                <a:latin typeface="Consolas" panose="020B0609020204030204" pitchFamily="49" charset="0"/>
              </a:rPr>
              <a:t>(a, </a:t>
            </a:r>
            <a:r>
              <a:rPr lang="en-US" altLang="zh-CN" dirty="0">
                <a:solidFill>
                  <a:srgbClr val="B5CEA8"/>
                </a:solidFill>
                <a:latin typeface="Consolas" panose="020B0609020204030204" pitchFamily="49" charset="0"/>
              </a:rPr>
              <a:t>8</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1</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fclose</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for</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&lt;</a:t>
            </a:r>
            <a:r>
              <a:rPr lang="en-US" altLang="zh-CN" dirty="0">
                <a:solidFill>
                  <a:srgbClr val="B5CEA8"/>
                </a:solidFill>
                <a:latin typeface="Consolas" panose="020B0609020204030204" pitchFamily="49" charset="0"/>
              </a:rPr>
              <a:t>2</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printf</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"%f</a:t>
            </a:r>
            <a:r>
              <a:rPr lang="en-US" altLang="zh-CN" dirty="0">
                <a:solidFill>
                  <a:srgbClr val="D7BA7D"/>
                </a:solidFill>
                <a:latin typeface="Consolas" panose="020B0609020204030204" pitchFamily="49" charset="0"/>
              </a:rPr>
              <a:t>\n</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 </a:t>
            </a:r>
            <a:r>
              <a:rPr lang="en-US" altLang="zh-CN" dirty="0">
                <a:solidFill>
                  <a:srgbClr val="9CDCFE"/>
                </a:solidFill>
                <a:latin typeface="Consolas" panose="020B0609020204030204" pitchFamily="49" charset="0"/>
              </a:rPr>
              <a:t>a</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endParaRPr lang="en-US" altLang="zh-CN" b="0" dirty="0">
              <a:solidFill>
                <a:srgbClr val="D4D4D4"/>
              </a:solidFill>
              <a:effectLst/>
              <a:latin typeface="Consolas" panose="020B0609020204030204" pitchFamily="49" charset="0"/>
            </a:endParaRPr>
          </a:p>
        </p:txBody>
      </p:sp>
      <p:sp>
        <p:nvSpPr>
          <p:cNvPr id="4" name="Rectangle 2"/>
          <p:cNvSpPr>
            <a:spLocks noChangeArrowheads="1"/>
          </p:cNvSpPr>
          <p:nvPr/>
        </p:nvSpPr>
        <p:spPr bwMode="auto">
          <a:xfrm>
            <a:off x="611140" y="162700"/>
            <a:ext cx="988223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dirty="0">
                <a:solidFill>
                  <a:srgbClr val="D32D17"/>
                </a:solidFill>
                <a:ea typeface="华文新魏" panose="02010800040101010101" pitchFamily="2" charset="-122"/>
              </a:rPr>
              <a:t>二进制格式读写</a:t>
            </a:r>
            <a:r>
              <a:rPr lang="en-US" altLang="zh-CN" sz="3200" b="1" dirty="0">
                <a:solidFill>
                  <a:srgbClr val="D32D17"/>
                </a:solidFill>
                <a:ea typeface="华文新魏" panose="02010800040101010101" pitchFamily="2" charset="-122"/>
              </a:rPr>
              <a:t>-</a:t>
            </a:r>
            <a:r>
              <a:rPr lang="zh-CN" altLang="en-US" sz="3200" b="1" dirty="0">
                <a:solidFill>
                  <a:srgbClr val="D32D17"/>
                </a:solidFill>
                <a:ea typeface="华文新魏" panose="02010800040101010101" pitchFamily="2" charset="-122"/>
              </a:rPr>
              <a:t>保存和读取数组</a:t>
            </a:r>
            <a:r>
              <a:rPr lang="en-US" altLang="zh-CN" sz="3200" b="1" dirty="0">
                <a:solidFill>
                  <a:srgbClr val="D32D17"/>
                </a:solidFill>
                <a:ea typeface="华文新魏" panose="02010800040101010101" pitchFamily="2" charset="-122"/>
              </a:rPr>
              <a:t>* *</a:t>
            </a:r>
          </a:p>
        </p:txBody>
      </p:sp>
      <p:sp>
        <p:nvSpPr>
          <p:cNvPr id="5" name="Rectangle 3"/>
          <p:cNvSpPr>
            <a:spLocks noChangeArrowheads="1"/>
          </p:cNvSpPr>
          <p:nvPr/>
        </p:nvSpPr>
        <p:spPr bwMode="auto">
          <a:xfrm>
            <a:off x="1928605" y="959343"/>
            <a:ext cx="8466137"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954F72"/>
              </a:buClr>
              <a:buSzPct val="60000"/>
              <a:buFont typeface="Wingdings" panose="05000000000000000000" pitchFamily="2" charset="2"/>
              <a:buNone/>
            </a:pPr>
            <a:r>
              <a:rPr lang="en-US" altLang="zh-CN" sz="2000" b="1" dirty="0" err="1">
                <a:solidFill>
                  <a:srgbClr val="41418C"/>
                </a:solidFill>
                <a:latin typeface="Times New Roman" panose="02020603050405020304" pitchFamily="18" charset="0"/>
              </a:rPr>
              <a:t>size_t</a:t>
            </a:r>
            <a:r>
              <a:rPr lang="en-US" altLang="zh-CN" sz="2000" b="1" dirty="0">
                <a:solidFill>
                  <a:srgbClr val="41418C"/>
                </a:solidFill>
                <a:latin typeface="Times New Roman" panose="02020603050405020304" pitchFamily="18" charset="0"/>
              </a:rPr>
              <a:t>  </a:t>
            </a:r>
            <a:r>
              <a:rPr lang="en-US" altLang="zh-CN" sz="2000" b="1" dirty="0" err="1">
                <a:solidFill>
                  <a:srgbClr val="41418C"/>
                </a:solidFill>
                <a:latin typeface="Times New Roman" panose="02020603050405020304" pitchFamily="18" charset="0"/>
              </a:rPr>
              <a:t>fread</a:t>
            </a:r>
            <a:r>
              <a:rPr lang="en-US" altLang="zh-CN" sz="2000" b="1" dirty="0">
                <a:solidFill>
                  <a:srgbClr val="41418C"/>
                </a:solidFill>
                <a:latin typeface="Times New Roman" panose="02020603050405020304" pitchFamily="18" charset="0"/>
              </a:rPr>
              <a:t>(void  *buffer, </a:t>
            </a:r>
            <a:r>
              <a:rPr lang="en-US" altLang="zh-CN" sz="2000" b="1" dirty="0" err="1">
                <a:solidFill>
                  <a:srgbClr val="41418C"/>
                </a:solidFill>
                <a:latin typeface="Times New Roman" panose="02020603050405020304" pitchFamily="18" charset="0"/>
              </a:rPr>
              <a:t>size_t</a:t>
            </a:r>
            <a:r>
              <a:rPr lang="en-US" altLang="zh-CN" sz="2000" b="1" dirty="0">
                <a:solidFill>
                  <a:srgbClr val="41418C"/>
                </a:solidFill>
                <a:latin typeface="Times New Roman" panose="02020603050405020304" pitchFamily="18" charset="0"/>
              </a:rPr>
              <a:t>  size, </a:t>
            </a:r>
            <a:r>
              <a:rPr lang="en-US" altLang="zh-CN" sz="2000" b="1" dirty="0" err="1">
                <a:solidFill>
                  <a:srgbClr val="41418C"/>
                </a:solidFill>
                <a:latin typeface="Times New Roman" panose="02020603050405020304" pitchFamily="18" charset="0"/>
              </a:rPr>
              <a:t>size_t</a:t>
            </a:r>
            <a:r>
              <a:rPr lang="en-US" altLang="zh-CN" sz="2000" b="1" dirty="0">
                <a:solidFill>
                  <a:srgbClr val="41418C"/>
                </a:solidFill>
                <a:latin typeface="Times New Roman" panose="02020603050405020304" pitchFamily="18" charset="0"/>
              </a:rPr>
              <a:t>  count, FILE   *</a:t>
            </a:r>
            <a:r>
              <a:rPr lang="en-US" altLang="zh-CN" sz="2000" b="1" dirty="0" err="1">
                <a:solidFill>
                  <a:srgbClr val="41418C"/>
                </a:solidFill>
                <a:latin typeface="Times New Roman" panose="02020603050405020304" pitchFamily="18" charset="0"/>
              </a:rPr>
              <a:t>fp</a:t>
            </a:r>
            <a:r>
              <a:rPr lang="en-US" altLang="zh-CN" sz="2000" b="1" dirty="0">
                <a:solidFill>
                  <a:srgbClr val="41418C"/>
                </a:solidFill>
                <a:latin typeface="Times New Roman" panose="02020603050405020304" pitchFamily="18" charset="0"/>
              </a:rPr>
              <a:t>)</a:t>
            </a:r>
            <a:endParaRPr lang="zh-CN" altLang="zh-CN" sz="2000" b="1" dirty="0">
              <a:solidFill>
                <a:srgbClr val="41418C"/>
              </a:solidFill>
              <a:latin typeface="Times New Roman" panose="02020603050405020304" pitchFamily="18" charset="0"/>
            </a:endParaRPr>
          </a:p>
        </p:txBody>
      </p:sp>
      <p:sp>
        <p:nvSpPr>
          <p:cNvPr id="7" name="Text Box 4"/>
          <p:cNvSpPr txBox="1">
            <a:spLocks noChangeArrowheads="1"/>
          </p:cNvSpPr>
          <p:nvPr/>
        </p:nvSpPr>
        <p:spPr bwMode="auto">
          <a:xfrm>
            <a:off x="7813921" y="5235175"/>
            <a:ext cx="2735263" cy="774984"/>
          </a:xfrm>
          <a:prstGeom prst="rect">
            <a:avLst/>
          </a:prstGeom>
          <a:noFill/>
          <a:ln w="19050">
            <a:solidFill>
              <a:srgbClr val="006600"/>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nchor="ctr">
            <a:no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dirty="0">
                <a:solidFill>
                  <a:prstClr val="black"/>
                </a:solidFill>
                <a:latin typeface="Times New Roman" panose="02020603050405020304" pitchFamily="18" charset="0"/>
              </a:rPr>
              <a:t>for(</a:t>
            </a:r>
            <a:r>
              <a:rPr lang="en-US" altLang="zh-CN" sz="1800" dirty="0" err="1">
                <a:solidFill>
                  <a:prstClr val="black"/>
                </a:solidFill>
                <a:latin typeface="Times New Roman" panose="02020603050405020304" pitchFamily="18" charset="0"/>
              </a:rPr>
              <a:t>i</a:t>
            </a:r>
            <a:r>
              <a:rPr lang="en-US" altLang="zh-CN" sz="1800" dirty="0">
                <a:solidFill>
                  <a:prstClr val="black"/>
                </a:solidFill>
                <a:latin typeface="Times New Roman" panose="02020603050405020304" pitchFamily="18" charset="0"/>
              </a:rPr>
              <a:t>=0;i&lt;2;i++)</a:t>
            </a:r>
          </a:p>
          <a:p>
            <a:pPr eaLnBrk="1" hangingPunct="1"/>
            <a:r>
              <a:rPr lang="en-US" altLang="zh-CN" sz="1800" dirty="0">
                <a:solidFill>
                  <a:prstClr val="black"/>
                </a:solidFill>
                <a:latin typeface="Times New Roman" panose="02020603050405020304" pitchFamily="18" charset="0"/>
              </a:rPr>
              <a:t>    </a:t>
            </a:r>
            <a:r>
              <a:rPr lang="en-US" altLang="zh-CN" sz="1800" dirty="0" err="1">
                <a:solidFill>
                  <a:srgbClr val="FF0000"/>
                </a:solidFill>
                <a:latin typeface="Times New Roman" panose="02020603050405020304" pitchFamily="18" charset="0"/>
              </a:rPr>
              <a:t>fread</a:t>
            </a:r>
            <a:r>
              <a:rPr lang="en-US" altLang="zh-CN" sz="1800" dirty="0">
                <a:solidFill>
                  <a:srgbClr val="FF0000"/>
                </a:solidFill>
                <a:latin typeface="Times New Roman" panose="02020603050405020304" pitchFamily="18" charset="0"/>
              </a:rPr>
              <a:t>(&amp;a[</a:t>
            </a:r>
            <a:r>
              <a:rPr lang="en-US" altLang="zh-CN" sz="1800" dirty="0" err="1">
                <a:solidFill>
                  <a:srgbClr val="FF0000"/>
                </a:solidFill>
                <a:latin typeface="Times New Roman" panose="02020603050405020304" pitchFamily="18" charset="0"/>
              </a:rPr>
              <a:t>i</a:t>
            </a:r>
            <a:r>
              <a:rPr lang="en-US" altLang="zh-CN" sz="1800" dirty="0">
                <a:solidFill>
                  <a:srgbClr val="FF0000"/>
                </a:solidFill>
                <a:latin typeface="Times New Roman" panose="02020603050405020304" pitchFamily="18" charset="0"/>
              </a:rPr>
              <a:t>], 4, 1, </a:t>
            </a:r>
            <a:r>
              <a:rPr lang="en-US" altLang="zh-CN" sz="1800" dirty="0" err="1">
                <a:solidFill>
                  <a:srgbClr val="FF0000"/>
                </a:solidFill>
                <a:latin typeface="Times New Roman" panose="02020603050405020304" pitchFamily="18" charset="0"/>
              </a:rPr>
              <a:t>fp</a:t>
            </a:r>
            <a:r>
              <a:rPr lang="en-US" altLang="zh-CN" sz="1800" dirty="0">
                <a:solidFill>
                  <a:srgbClr val="FF0000"/>
                </a:solidFill>
                <a:latin typeface="Times New Roman" panose="02020603050405020304" pitchFamily="18" charset="0"/>
              </a:rPr>
              <a:t>);</a:t>
            </a:r>
          </a:p>
        </p:txBody>
      </p:sp>
      <p:grpSp>
        <p:nvGrpSpPr>
          <p:cNvPr id="8" name="组合 7"/>
          <p:cNvGrpSpPr/>
          <p:nvPr/>
        </p:nvGrpSpPr>
        <p:grpSpPr>
          <a:xfrm>
            <a:off x="1179003" y="3246003"/>
            <a:ext cx="6048248" cy="543367"/>
            <a:chOff x="-1461889" y="3409124"/>
            <a:chExt cx="6048248" cy="543367"/>
          </a:xfrm>
        </p:grpSpPr>
        <p:sp>
          <p:nvSpPr>
            <p:cNvPr id="9" name="矩形 8"/>
            <p:cNvSpPr/>
            <p:nvPr/>
          </p:nvSpPr>
          <p:spPr>
            <a:xfrm>
              <a:off x="-1461889" y="3561334"/>
              <a:ext cx="2634045" cy="238948"/>
            </a:xfrm>
            <a:prstGeom prst="rect">
              <a:avLst/>
            </a:prstGeom>
            <a:solidFill>
              <a:srgbClr val="FFC000">
                <a:alpha val="32000"/>
              </a:srgbClr>
            </a:solidFill>
            <a:ln>
              <a:noFill/>
            </a:ln>
          </p:spPr>
          <p:txBody>
            <a:bodyPr rtlCol="0" anchor="ctr">
              <a:noAutofit/>
            </a:bodyPr>
            <a:lstStyle/>
            <a:p>
              <a:pPr eaLnBrk="1" fontAlgn="auto" hangingPunct="1">
                <a:spcBef>
                  <a:spcPts val="0"/>
                </a:spcBef>
                <a:spcAft>
                  <a:spcPts val="0"/>
                </a:spcAft>
                <a:defRPr/>
              </a:pPr>
              <a:endParaRPr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053528" y="3409124"/>
              <a:ext cx="1532831" cy="543367"/>
            </a:xfrm>
            <a:prstGeom prst="rect">
              <a:avLst/>
            </a:prstGeom>
            <a:solidFill>
              <a:srgbClr val="44546A"/>
            </a:solidFill>
          </p:spPr>
          <p:txBody>
            <a:bodyPr wrap="square" rtlCol="0" anchor="ctr" anchorCtr="1">
              <a:noAutofit/>
            </a:bodyPr>
            <a:lstStyle/>
            <a:p>
              <a:pPr algn="just" eaLnBrk="1" fontAlgn="auto" hangingPunct="1">
                <a:spcBef>
                  <a:spcPts val="0"/>
                </a:spcBef>
                <a:spcAft>
                  <a:spcPts val="0"/>
                </a:spcAft>
                <a:defRPr/>
              </a:pPr>
              <a:r>
                <a:rPr lang="zh-CN" altLang="en-US" sz="1600" kern="0" dirty="0">
                  <a:solidFill>
                    <a:srgbClr val="ED7D31"/>
                  </a:solidFill>
                  <a:latin typeface="微软雅黑" panose="020B0503020204020204" pitchFamily="34" charset="-122"/>
                  <a:ea typeface="微软雅黑" panose="020B0503020204020204" pitchFamily="34" charset="-122"/>
                </a:rPr>
                <a:t>将浮点数组写入文件</a:t>
              </a:r>
            </a:p>
          </p:txBody>
        </p:sp>
        <p:cxnSp>
          <p:nvCxnSpPr>
            <p:cNvPr id="11" name="直接连接符 10"/>
            <p:cNvCxnSpPr>
              <a:cxnSpLocks/>
              <a:stCxn id="9" idx="3"/>
              <a:endCxn id="10" idx="1"/>
            </p:cNvCxnSpPr>
            <p:nvPr/>
          </p:nvCxnSpPr>
          <p:spPr>
            <a:xfrm>
              <a:off x="1172156" y="3680808"/>
              <a:ext cx="1881372" cy="0"/>
            </a:xfrm>
            <a:prstGeom prst="line">
              <a:avLst/>
            </a:prstGeom>
            <a:noFill/>
            <a:ln w="6350" cap="flat" cmpd="sng" algn="ctr">
              <a:solidFill>
                <a:srgbClr val="4472C4"/>
              </a:solidFill>
              <a:prstDash val="solid"/>
              <a:miter lim="800000"/>
            </a:ln>
            <a:effectLst/>
          </p:spPr>
        </p:cxnSp>
      </p:grpSp>
      <p:sp>
        <p:nvSpPr>
          <p:cNvPr id="12" name="Text Box 6"/>
          <p:cNvSpPr txBox="1">
            <a:spLocks noChangeArrowheads="1"/>
          </p:cNvSpPr>
          <p:nvPr/>
        </p:nvSpPr>
        <p:spPr bwMode="auto">
          <a:xfrm>
            <a:off x="5142230" y="3911135"/>
            <a:ext cx="1234089" cy="338554"/>
          </a:xfrm>
          <a:prstGeom prst="rect">
            <a:avLst/>
          </a:prstGeom>
          <a:solidFill>
            <a:srgbClr val="5B9BD5">
              <a:lumMod val="20000"/>
              <a:lumOff val="80000"/>
            </a:srgbClr>
          </a:solidFill>
          <a:ln w="9525">
            <a:noFill/>
            <a:miter lim="800000"/>
          </a:ln>
          <a:effectLst>
            <a:outerShdw blurRad="44450" dist="27940" dir="5400000" algn="ctr">
              <a:srgbClr val="000000">
                <a:alpha val="32000"/>
              </a:srgbClr>
            </a:outerShdw>
          </a:effectLst>
        </p:spPr>
        <p:txBody>
          <a:bodyPr wrap="square">
            <a:spAutoFit/>
          </a:bodyPr>
          <a:lstStyle/>
          <a:p>
            <a:pPr algn="just" eaLnBrk="1" fontAlgn="auto" hangingPunct="1">
              <a:spcBef>
                <a:spcPts val="0"/>
              </a:spcBef>
              <a:spcAft>
                <a:spcPts val="0"/>
              </a:spcAft>
              <a:defRPr/>
            </a:pPr>
            <a:r>
              <a:rPr lang="zh-CN" altLang="en-US" sz="16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清</a:t>
            </a:r>
            <a:r>
              <a:rPr lang="en-US" altLang="zh-CN" sz="16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a:t>
            </a:r>
          </a:p>
        </p:txBody>
      </p:sp>
      <p:grpSp>
        <p:nvGrpSpPr>
          <p:cNvPr id="13" name="组合 12"/>
          <p:cNvGrpSpPr/>
          <p:nvPr/>
        </p:nvGrpSpPr>
        <p:grpSpPr>
          <a:xfrm>
            <a:off x="1197290" y="4913508"/>
            <a:ext cx="6328599" cy="543367"/>
            <a:chOff x="-2837177" y="3480255"/>
            <a:chExt cx="10030520" cy="543367"/>
          </a:xfrm>
        </p:grpSpPr>
        <p:sp>
          <p:nvSpPr>
            <p:cNvPr id="14" name="矩形 13"/>
            <p:cNvSpPr/>
            <p:nvPr/>
          </p:nvSpPr>
          <p:spPr>
            <a:xfrm>
              <a:off x="-2837177" y="3624374"/>
              <a:ext cx="3913962" cy="245367"/>
            </a:xfrm>
            <a:prstGeom prst="rect">
              <a:avLst/>
            </a:prstGeom>
            <a:solidFill>
              <a:srgbClr val="FFC000">
                <a:alpha val="32000"/>
              </a:srgbClr>
            </a:solidFill>
            <a:ln>
              <a:noFill/>
            </a:ln>
          </p:spPr>
          <p:txBody>
            <a:bodyPr rtlCol="0" anchor="ctr">
              <a:noAutofit/>
            </a:bodyPr>
            <a:lstStyle/>
            <a:p>
              <a:pPr eaLnBrk="1" fontAlgn="auto" hangingPunct="1">
                <a:spcBef>
                  <a:spcPts val="0"/>
                </a:spcBef>
                <a:spcAft>
                  <a:spcPts val="0"/>
                </a:spcAft>
                <a:defRPr/>
              </a:pPr>
              <a:endParaRPr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144252" y="3480255"/>
              <a:ext cx="3049091" cy="543367"/>
            </a:xfrm>
            <a:prstGeom prst="rect">
              <a:avLst/>
            </a:prstGeom>
            <a:solidFill>
              <a:srgbClr val="44546A"/>
            </a:solidFill>
          </p:spPr>
          <p:txBody>
            <a:bodyPr wrap="square" rtlCol="0" anchor="ctr" anchorCtr="1">
              <a:noAutofit/>
            </a:bodyPr>
            <a:lstStyle/>
            <a:p>
              <a:pPr eaLnBrk="1" fontAlgn="auto" hangingPunct="1">
                <a:spcBef>
                  <a:spcPts val="0"/>
                </a:spcBef>
                <a:spcAft>
                  <a:spcPts val="0"/>
                </a:spcAft>
                <a:defRPr/>
              </a:pPr>
              <a:r>
                <a:rPr lang="zh-CN" altLang="en-US" sz="1600" kern="0" dirty="0">
                  <a:solidFill>
                    <a:srgbClr val="ED7D31"/>
                  </a:solidFill>
                  <a:latin typeface="微软雅黑" panose="020B0503020204020204" pitchFamily="34" charset="-122"/>
                  <a:ea typeface="微软雅黑" panose="020B0503020204020204" pitchFamily="34" charset="-122"/>
                </a:rPr>
                <a:t>将文件中的数据读入数组</a:t>
              </a:r>
            </a:p>
          </p:txBody>
        </p:sp>
        <p:cxnSp>
          <p:nvCxnSpPr>
            <p:cNvPr id="16" name="直接连接符 15"/>
            <p:cNvCxnSpPr>
              <a:cxnSpLocks/>
              <a:stCxn id="14" idx="3"/>
              <a:endCxn id="15" idx="1"/>
            </p:cNvCxnSpPr>
            <p:nvPr/>
          </p:nvCxnSpPr>
          <p:spPr>
            <a:xfrm>
              <a:off x="1076785" y="3747058"/>
              <a:ext cx="3067467" cy="4881"/>
            </a:xfrm>
            <a:prstGeom prst="line">
              <a:avLst/>
            </a:prstGeom>
            <a:noFill/>
            <a:ln w="6350" cap="flat" cmpd="sng" algn="ctr">
              <a:solidFill>
                <a:srgbClr val="4472C4"/>
              </a:solidFill>
              <a:prstDash val="solid"/>
              <a:miter lim="800000"/>
            </a:ln>
            <a:effectLst/>
          </p:spPr>
        </p:cxnSp>
      </p:grpSp>
      <p:sp>
        <p:nvSpPr>
          <p:cNvPr id="17" name="Text Box 4"/>
          <p:cNvSpPr txBox="1">
            <a:spLocks noChangeArrowheads="1"/>
          </p:cNvSpPr>
          <p:nvPr/>
        </p:nvSpPr>
        <p:spPr bwMode="auto">
          <a:xfrm>
            <a:off x="7830980" y="6130422"/>
            <a:ext cx="2735263" cy="423105"/>
          </a:xfrm>
          <a:prstGeom prst="rect">
            <a:avLst/>
          </a:prstGeom>
          <a:noFill/>
          <a:ln w="19050">
            <a:solidFill>
              <a:srgbClr val="006600"/>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nchor="ctr">
            <a:no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dirty="0" err="1">
                <a:solidFill>
                  <a:srgbClr val="FF0000"/>
                </a:solidFill>
                <a:latin typeface="Times New Roman" panose="02020603050405020304" pitchFamily="18" charset="0"/>
              </a:rPr>
              <a:t>fread</a:t>
            </a:r>
            <a:r>
              <a:rPr lang="en-US" altLang="zh-CN" sz="1800" dirty="0">
                <a:solidFill>
                  <a:srgbClr val="FF0000"/>
                </a:solidFill>
                <a:latin typeface="Times New Roman" panose="02020603050405020304" pitchFamily="18" charset="0"/>
              </a:rPr>
              <a:t>(a, 4, 2, </a:t>
            </a:r>
            <a:r>
              <a:rPr lang="en-US" altLang="zh-CN" sz="1800" dirty="0" err="1">
                <a:solidFill>
                  <a:srgbClr val="FF0000"/>
                </a:solidFill>
                <a:latin typeface="Times New Roman" panose="02020603050405020304" pitchFamily="18" charset="0"/>
              </a:rPr>
              <a:t>fp</a:t>
            </a:r>
            <a:r>
              <a:rPr lang="en-US" altLang="zh-CN" sz="1800" dirty="0">
                <a:solidFill>
                  <a:srgbClr val="FF0000"/>
                </a:solidFill>
                <a:latin typeface="Times New Roman" panose="02020603050405020304" pitchFamily="18" charset="0"/>
              </a:rPr>
              <a:t>);</a:t>
            </a:r>
          </a:p>
        </p:txBody>
      </p:sp>
      <p:sp>
        <p:nvSpPr>
          <p:cNvPr id="18" name="Text Box 4"/>
          <p:cNvSpPr txBox="1">
            <a:spLocks noChangeArrowheads="1"/>
          </p:cNvSpPr>
          <p:nvPr/>
        </p:nvSpPr>
        <p:spPr bwMode="auto">
          <a:xfrm>
            <a:off x="7804714" y="1571165"/>
            <a:ext cx="2735263" cy="774984"/>
          </a:xfrm>
          <a:prstGeom prst="rect">
            <a:avLst/>
          </a:prstGeom>
          <a:noFill/>
          <a:ln w="19050">
            <a:solidFill>
              <a:srgbClr val="006600"/>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nchor="ctr">
            <a:no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dirty="0">
                <a:solidFill>
                  <a:prstClr val="black"/>
                </a:solidFill>
                <a:latin typeface="Times New Roman" panose="02020603050405020304" pitchFamily="18" charset="0"/>
              </a:rPr>
              <a:t>for(</a:t>
            </a:r>
            <a:r>
              <a:rPr lang="en-US" altLang="zh-CN" sz="1800" dirty="0" err="1">
                <a:solidFill>
                  <a:prstClr val="black"/>
                </a:solidFill>
                <a:latin typeface="Times New Roman" panose="02020603050405020304" pitchFamily="18" charset="0"/>
              </a:rPr>
              <a:t>i</a:t>
            </a:r>
            <a:r>
              <a:rPr lang="en-US" altLang="zh-CN" sz="1800" dirty="0">
                <a:solidFill>
                  <a:prstClr val="black"/>
                </a:solidFill>
                <a:latin typeface="Times New Roman" panose="02020603050405020304" pitchFamily="18" charset="0"/>
              </a:rPr>
              <a:t>=0;i&lt;2;i++)</a:t>
            </a:r>
          </a:p>
          <a:p>
            <a:pPr eaLnBrk="1" hangingPunct="1"/>
            <a:r>
              <a:rPr lang="en-US" altLang="zh-CN" sz="1800" dirty="0">
                <a:solidFill>
                  <a:prstClr val="black"/>
                </a:solidFill>
                <a:latin typeface="Times New Roman" panose="02020603050405020304" pitchFamily="18" charset="0"/>
              </a:rPr>
              <a:t>     </a:t>
            </a:r>
            <a:r>
              <a:rPr lang="en-US" altLang="zh-CN" sz="1800" dirty="0" err="1">
                <a:solidFill>
                  <a:srgbClr val="FF0000"/>
                </a:solidFill>
                <a:latin typeface="Times New Roman" panose="02020603050405020304" pitchFamily="18" charset="0"/>
              </a:rPr>
              <a:t>fwrite</a:t>
            </a:r>
            <a:r>
              <a:rPr lang="en-US" altLang="zh-CN" sz="1800">
                <a:solidFill>
                  <a:srgbClr val="FF0000"/>
                </a:solidFill>
                <a:latin typeface="Times New Roman" panose="02020603050405020304" pitchFamily="18" charset="0"/>
              </a:rPr>
              <a:t>(&amp;a</a:t>
            </a:r>
            <a:r>
              <a:rPr lang="en-US" altLang="zh-CN" sz="1800" dirty="0">
                <a:solidFill>
                  <a:srgbClr val="FF0000"/>
                </a:solidFill>
                <a:latin typeface="Times New Roman" panose="02020603050405020304" pitchFamily="18" charset="0"/>
              </a:rPr>
              <a:t>[</a:t>
            </a:r>
            <a:r>
              <a:rPr lang="en-US" altLang="zh-CN" sz="1800" dirty="0" err="1">
                <a:solidFill>
                  <a:srgbClr val="FF0000"/>
                </a:solidFill>
                <a:latin typeface="Times New Roman" panose="02020603050405020304" pitchFamily="18" charset="0"/>
              </a:rPr>
              <a:t>i</a:t>
            </a:r>
            <a:r>
              <a:rPr lang="en-US" altLang="zh-CN" sz="1800" dirty="0">
                <a:solidFill>
                  <a:srgbClr val="FF0000"/>
                </a:solidFill>
                <a:latin typeface="Times New Roman" panose="02020603050405020304" pitchFamily="18" charset="0"/>
              </a:rPr>
              <a:t>], 4, 1, </a:t>
            </a:r>
            <a:r>
              <a:rPr lang="en-US" altLang="zh-CN" sz="1800" dirty="0" err="1">
                <a:solidFill>
                  <a:srgbClr val="FF0000"/>
                </a:solidFill>
                <a:latin typeface="Times New Roman" panose="02020603050405020304" pitchFamily="18" charset="0"/>
              </a:rPr>
              <a:t>fp</a:t>
            </a:r>
            <a:r>
              <a:rPr lang="en-US" altLang="zh-CN" sz="1800" dirty="0">
                <a:solidFill>
                  <a:srgbClr val="FF0000"/>
                </a:solidFill>
                <a:latin typeface="Times New Roman" panose="02020603050405020304" pitchFamily="18" charset="0"/>
              </a:rPr>
              <a:t>);</a:t>
            </a:r>
          </a:p>
        </p:txBody>
      </p:sp>
      <p:sp>
        <p:nvSpPr>
          <p:cNvPr id="19" name="Text Box 4"/>
          <p:cNvSpPr txBox="1">
            <a:spLocks noChangeArrowheads="1"/>
          </p:cNvSpPr>
          <p:nvPr/>
        </p:nvSpPr>
        <p:spPr bwMode="auto">
          <a:xfrm>
            <a:off x="7821773" y="2466412"/>
            <a:ext cx="2735263" cy="423105"/>
          </a:xfrm>
          <a:prstGeom prst="rect">
            <a:avLst/>
          </a:prstGeom>
          <a:noFill/>
          <a:ln w="19050">
            <a:solidFill>
              <a:srgbClr val="006600"/>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nchor="ctr">
            <a:no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dirty="0" err="1">
                <a:solidFill>
                  <a:srgbClr val="FF0000"/>
                </a:solidFill>
                <a:latin typeface="Times New Roman" panose="02020603050405020304" pitchFamily="18" charset="0"/>
              </a:rPr>
              <a:t>fwrite</a:t>
            </a:r>
            <a:r>
              <a:rPr lang="en-US" altLang="zh-CN" sz="1800" dirty="0">
                <a:solidFill>
                  <a:srgbClr val="FF0000"/>
                </a:solidFill>
                <a:latin typeface="Times New Roman" panose="02020603050405020304" pitchFamily="18" charset="0"/>
              </a:rPr>
              <a:t>(a, 8, 1, </a:t>
            </a:r>
            <a:r>
              <a:rPr lang="en-US" altLang="zh-CN" sz="1800" dirty="0" err="1">
                <a:solidFill>
                  <a:srgbClr val="FF0000"/>
                </a:solidFill>
                <a:latin typeface="Times New Roman" panose="02020603050405020304" pitchFamily="18" charset="0"/>
              </a:rPr>
              <a:t>fp</a:t>
            </a:r>
            <a:r>
              <a:rPr lang="en-US" altLang="zh-CN" sz="1800" dirty="0">
                <a:solidFill>
                  <a:srgbClr val="FF0000"/>
                </a:solidFill>
                <a:latin typeface="Times New Roman" panose="02020603050405020304" pitchFamily="18" charset="0"/>
              </a:rPr>
              <a:t>);</a:t>
            </a:r>
          </a:p>
        </p:txBody>
      </p:sp>
      <p:sp>
        <p:nvSpPr>
          <p:cNvPr id="20" name="等号 19"/>
          <p:cNvSpPr/>
          <p:nvPr/>
        </p:nvSpPr>
        <p:spPr>
          <a:xfrm rot="19288949">
            <a:off x="6375991" y="2585951"/>
            <a:ext cx="936104" cy="543367"/>
          </a:xfrm>
          <a:prstGeom prst="mathEqual">
            <a:avLst/>
          </a:prstGeom>
          <a:solidFill>
            <a:srgbClr val="5B9BD5">
              <a:lumMod val="40000"/>
              <a:lumOff val="60000"/>
            </a:srgbClr>
          </a:solidFill>
          <a:ln>
            <a:solidFill>
              <a:srgbClr val="5B9BD5">
                <a:lumMod val="60000"/>
                <a:lumOff val="40000"/>
              </a:srgbClr>
            </a:solidFill>
          </a:ln>
        </p:spPr>
        <p:txBody>
          <a:bodyPr rtlCol="0" anchor="ctr">
            <a:noAutofit/>
          </a:bodyPr>
          <a:lstStyle/>
          <a:p>
            <a:pPr eaLnBrk="1" fontAlgn="auto" hangingPunct="1">
              <a:spcBef>
                <a:spcPts val="0"/>
              </a:spcBef>
              <a:spcAft>
                <a:spcPts val="0"/>
              </a:spcAft>
              <a:defRPr/>
            </a:pPr>
            <a:endParaRPr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1" name="等号 20"/>
          <p:cNvSpPr/>
          <p:nvPr/>
        </p:nvSpPr>
        <p:spPr>
          <a:xfrm rot="2544631">
            <a:off x="6781280" y="5582354"/>
            <a:ext cx="936104" cy="543367"/>
          </a:xfrm>
          <a:prstGeom prst="mathEqual">
            <a:avLst/>
          </a:prstGeom>
          <a:solidFill>
            <a:srgbClr val="5B9BD5">
              <a:lumMod val="40000"/>
              <a:lumOff val="60000"/>
            </a:srgbClr>
          </a:solidFill>
          <a:ln>
            <a:solidFill>
              <a:srgbClr val="5B9BD5">
                <a:lumMod val="60000"/>
                <a:lumOff val="40000"/>
              </a:srgbClr>
            </a:solidFill>
          </a:ln>
        </p:spPr>
        <p:txBody>
          <a:bodyPr rtlCol="0" anchor="ctr">
            <a:noAutofit/>
          </a:bodyPr>
          <a:lstStyle/>
          <a:p>
            <a:pPr eaLnBrk="1" fontAlgn="auto" hangingPunct="1">
              <a:spcBef>
                <a:spcPts val="0"/>
              </a:spcBef>
              <a:spcAft>
                <a:spcPts val="0"/>
              </a:spcAft>
              <a:defRPr/>
            </a:pPr>
            <a:endParaRPr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3244" y="3871974"/>
            <a:ext cx="4335532" cy="939365"/>
          </a:xfrm>
          <a:prstGeom prst="rect">
            <a:avLst/>
          </a:prstGeom>
        </p:spPr>
      </p:pic>
      <p:sp>
        <p:nvSpPr>
          <p:cNvPr id="2" name="文本框 1"/>
          <p:cNvSpPr txBox="1"/>
          <p:nvPr/>
        </p:nvSpPr>
        <p:spPr>
          <a:xfrm>
            <a:off x="5169474" y="6156664"/>
            <a:ext cx="2082334" cy="461665"/>
          </a:xfrm>
          <a:prstGeom prst="rect">
            <a:avLst/>
          </a:prstGeom>
          <a:solidFill>
            <a:schemeClr val="tx1"/>
          </a:solidFill>
        </p:spPr>
        <p:txBody>
          <a:bodyPr wrap="square" rtlCol="0">
            <a:spAutoFit/>
          </a:bodyPr>
          <a:lstStyle/>
          <a:p>
            <a:r>
              <a:rPr lang="en-US" altLang="zh-CN" dirty="0">
                <a:solidFill>
                  <a:schemeClr val="bg1"/>
                </a:solidFill>
              </a:rPr>
              <a:t>1.3</a:t>
            </a:r>
            <a:r>
              <a:rPr lang="zh-CN" altLang="en-US" dirty="0">
                <a:solidFill>
                  <a:schemeClr val="bg1"/>
                </a:solidFill>
              </a:rPr>
              <a:t>，</a:t>
            </a:r>
            <a:r>
              <a:rPr lang="en-US" altLang="zh-CN" dirty="0">
                <a:solidFill>
                  <a:schemeClr val="bg1"/>
                </a:solidFill>
              </a:rPr>
              <a:t>2.2245</a:t>
            </a:r>
            <a:endParaRPr lang="zh-CN" altLang="en-US" dirty="0">
              <a:solidFill>
                <a:schemeClr val="bg1"/>
              </a:solidFill>
            </a:endParaRPr>
          </a:p>
        </p:txBody>
      </p:sp>
      <p:sp>
        <p:nvSpPr>
          <p:cNvPr id="23" name="Rectangle 3">
            <a:extLst>
              <a:ext uri="{FF2B5EF4-FFF2-40B4-BE49-F238E27FC236}">
                <a16:creationId xmlns:a16="http://schemas.microsoft.com/office/drawing/2014/main" id="{8B80568A-690B-484C-82CC-712F50807E4B}"/>
              </a:ext>
            </a:extLst>
          </p:cNvPr>
          <p:cNvSpPr>
            <a:spLocks noChangeArrowheads="1"/>
          </p:cNvSpPr>
          <p:nvPr/>
        </p:nvSpPr>
        <p:spPr bwMode="auto">
          <a:xfrm>
            <a:off x="1903205" y="667587"/>
            <a:ext cx="8466137"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954F72"/>
              </a:buClr>
              <a:buSzPct val="60000"/>
              <a:buFont typeface="Wingdings" panose="05000000000000000000" pitchFamily="2" charset="2"/>
              <a:buNone/>
            </a:pPr>
            <a:r>
              <a:rPr lang="en-US" altLang="zh-CN" sz="2000" b="1" dirty="0" err="1">
                <a:solidFill>
                  <a:srgbClr val="41418C"/>
                </a:solidFill>
                <a:latin typeface="Times New Roman" panose="02020603050405020304" pitchFamily="18" charset="0"/>
              </a:rPr>
              <a:t>size_t</a:t>
            </a:r>
            <a:r>
              <a:rPr lang="en-US" altLang="zh-CN" sz="2000" b="1" dirty="0">
                <a:solidFill>
                  <a:srgbClr val="41418C"/>
                </a:solidFill>
                <a:latin typeface="Times New Roman" panose="02020603050405020304" pitchFamily="18" charset="0"/>
              </a:rPr>
              <a:t>  </a:t>
            </a:r>
            <a:r>
              <a:rPr lang="en-US" altLang="zh-CN" sz="2000" b="1" dirty="0" err="1">
                <a:solidFill>
                  <a:srgbClr val="41418C"/>
                </a:solidFill>
                <a:latin typeface="Times New Roman" panose="02020603050405020304" pitchFamily="18" charset="0"/>
              </a:rPr>
              <a:t>fwrite</a:t>
            </a:r>
            <a:r>
              <a:rPr lang="en-US" altLang="zh-CN" sz="2000" b="1" dirty="0">
                <a:solidFill>
                  <a:srgbClr val="41418C"/>
                </a:solidFill>
                <a:latin typeface="Times New Roman" panose="02020603050405020304" pitchFamily="18" charset="0"/>
              </a:rPr>
              <a:t>(void  *buffer, </a:t>
            </a:r>
            <a:r>
              <a:rPr lang="en-US" altLang="zh-CN" sz="2000" b="1" dirty="0" err="1">
                <a:solidFill>
                  <a:srgbClr val="41418C"/>
                </a:solidFill>
                <a:latin typeface="Times New Roman" panose="02020603050405020304" pitchFamily="18" charset="0"/>
              </a:rPr>
              <a:t>size_t</a:t>
            </a:r>
            <a:r>
              <a:rPr lang="en-US" altLang="zh-CN" sz="2000" b="1" dirty="0">
                <a:solidFill>
                  <a:srgbClr val="41418C"/>
                </a:solidFill>
                <a:latin typeface="Times New Roman" panose="02020603050405020304" pitchFamily="18" charset="0"/>
              </a:rPr>
              <a:t>  size, </a:t>
            </a:r>
            <a:r>
              <a:rPr lang="en-US" altLang="zh-CN" sz="2000" b="1" dirty="0" err="1">
                <a:solidFill>
                  <a:srgbClr val="41418C"/>
                </a:solidFill>
                <a:latin typeface="Times New Roman" panose="02020603050405020304" pitchFamily="18" charset="0"/>
              </a:rPr>
              <a:t>size_t</a:t>
            </a:r>
            <a:r>
              <a:rPr lang="en-US" altLang="zh-CN" sz="2000" b="1" dirty="0">
                <a:solidFill>
                  <a:srgbClr val="41418C"/>
                </a:solidFill>
                <a:latin typeface="Times New Roman" panose="02020603050405020304" pitchFamily="18" charset="0"/>
              </a:rPr>
              <a:t>  count, FILE   *</a:t>
            </a:r>
            <a:r>
              <a:rPr lang="en-US" altLang="zh-CN" sz="2000" b="1" dirty="0" err="1">
                <a:solidFill>
                  <a:srgbClr val="41418C"/>
                </a:solidFill>
                <a:latin typeface="Times New Roman" panose="02020603050405020304" pitchFamily="18" charset="0"/>
              </a:rPr>
              <a:t>fp</a:t>
            </a:r>
            <a:r>
              <a:rPr lang="en-US" altLang="zh-CN" sz="2000" b="1" dirty="0">
                <a:solidFill>
                  <a:srgbClr val="41418C"/>
                </a:solidFill>
                <a:latin typeface="Times New Roman" panose="02020603050405020304" pitchFamily="18" charset="0"/>
              </a:rPr>
              <a:t>)</a:t>
            </a:r>
            <a:endParaRPr lang="zh-CN" altLang="zh-CN" sz="2000" b="1" dirty="0">
              <a:solidFill>
                <a:srgbClr val="41418C"/>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ox(out)">
                                      <p:cBhvr>
                                        <p:cTn id="22" dur="500"/>
                                        <p:tgtEl>
                                          <p:spTgt spid="18"/>
                                        </p:tgtEl>
                                      </p:cBhvr>
                                    </p:animEffect>
                                  </p:childTnLst>
                                </p:cTn>
                              </p:par>
                              <p:par>
                                <p:cTn id="23" presetID="4" presetClass="entr" presetSubtype="32"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ox(out)">
                                      <p:cBhvr>
                                        <p:cTn id="25" dur="500"/>
                                        <p:tgtEl>
                                          <p:spTgt spid="19"/>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7" grpId="0" animBg="1"/>
      <p:bldP spid="18" grpId="0" animBg="1" autoUpdateAnimBg="0"/>
      <p:bldP spid="19" grpId="0" animBg="1" autoUpdateAnimBg="0"/>
      <p:bldP spid="20" grpId="0" animBg="1"/>
      <p:bldP spid="21" grpId="0" animBg="1"/>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D3B5F2E-EAA9-427C-85E2-D9780EB3084F}"/>
              </a:ext>
            </a:extLst>
          </p:cNvPr>
          <p:cNvSpPr/>
          <p:nvPr/>
        </p:nvSpPr>
        <p:spPr>
          <a:xfrm>
            <a:off x="950976" y="1053389"/>
            <a:ext cx="9734422" cy="5078313"/>
          </a:xfrm>
          <a:prstGeom prst="rect">
            <a:avLst/>
          </a:prstGeom>
          <a:solidFill>
            <a:schemeClr val="tx1"/>
          </a:solidFill>
        </p:spPr>
        <p:txBody>
          <a:bodyPr wrap="square">
            <a:spAutoFit/>
          </a:bodyPr>
          <a:lstStyle/>
          <a:p>
            <a:r>
              <a:rPr lang="en-US" altLang="zh-CN" dirty="0">
                <a:solidFill>
                  <a:srgbClr val="569CD6"/>
                </a:solidFill>
                <a:latin typeface="Consolas" panose="020B0609020204030204" pitchFamily="49" charset="0"/>
              </a:rPr>
              <a:t>struct</a:t>
            </a:r>
            <a:r>
              <a:rPr lang="en-US" altLang="zh-CN" dirty="0">
                <a:solidFill>
                  <a:srgbClr val="D4D4D4"/>
                </a:solidFill>
                <a:latin typeface="Consolas" panose="020B0609020204030204" pitchFamily="49" charset="0"/>
              </a:rPr>
              <a:t>  student{</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num;</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char</a:t>
            </a:r>
            <a:r>
              <a:rPr lang="en-US" altLang="zh-CN" dirty="0">
                <a:solidFill>
                  <a:srgbClr val="D4D4D4"/>
                </a:solidFill>
                <a:latin typeface="Consolas" panose="020B0609020204030204" pitchFamily="49" charset="0"/>
              </a:rPr>
              <a:t>  </a:t>
            </a:r>
            <a:r>
              <a:rPr lang="en-US" altLang="zh-CN" dirty="0">
                <a:solidFill>
                  <a:srgbClr val="9CDCFE"/>
                </a:solidFill>
                <a:latin typeface="Consolas" panose="020B0609020204030204" pitchFamily="49" charset="0"/>
              </a:rPr>
              <a:t>name</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20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char</a:t>
            </a:r>
            <a:r>
              <a:rPr lang="en-US" altLang="zh-CN" dirty="0">
                <a:solidFill>
                  <a:srgbClr val="D4D4D4"/>
                </a:solidFill>
                <a:latin typeface="Consolas" panose="020B0609020204030204" pitchFamily="49" charset="0"/>
              </a:rPr>
              <a:t> sex;</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age;</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float</a:t>
            </a:r>
            <a:r>
              <a:rPr lang="en-US" altLang="zh-CN" dirty="0">
                <a:solidFill>
                  <a:srgbClr val="D4D4D4"/>
                </a:solidFill>
                <a:latin typeface="Consolas" panose="020B0609020204030204" pitchFamily="49" charset="0"/>
              </a:rPr>
              <a:t>  </a:t>
            </a:r>
            <a:r>
              <a:rPr lang="en-US" altLang="zh-CN" dirty="0">
                <a:solidFill>
                  <a:srgbClr val="9CDCFE"/>
                </a:solidFill>
                <a:latin typeface="Consolas" panose="020B0609020204030204" pitchFamily="49" charset="0"/>
              </a:rPr>
              <a:t>score</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3</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9CDCFE"/>
                </a:solidFill>
                <a:latin typeface="Consolas" panose="020B0609020204030204" pitchFamily="49" charset="0"/>
              </a:rPr>
              <a:t>stud</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10</a:t>
            </a:r>
            <a:r>
              <a:rPr lang="en-US" altLang="zh-CN" dirty="0">
                <a:solidFill>
                  <a:srgbClr val="D4D4D4"/>
                </a:solidFill>
                <a:latin typeface="Consolas" panose="020B0609020204030204" pitchFamily="49" charset="0"/>
              </a:rPr>
              <a:t>];</a:t>
            </a:r>
          </a:p>
          <a:p>
            <a:br>
              <a:rPr lang="en-US" altLang="zh-CN" dirty="0">
                <a:solidFill>
                  <a:srgbClr val="D4D4D4"/>
                </a:solidFill>
                <a:latin typeface="Consolas" panose="020B0609020204030204" pitchFamily="49" charset="0"/>
              </a:rPr>
            </a:b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main</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for</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&lt;</a:t>
            </a:r>
            <a:r>
              <a:rPr lang="en-US" altLang="zh-CN" dirty="0">
                <a:solidFill>
                  <a:srgbClr val="B5CEA8"/>
                </a:solidFill>
                <a:latin typeface="Consolas" panose="020B0609020204030204" pitchFamily="49" charset="0"/>
              </a:rPr>
              <a:t>10</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scanf</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a:t>
            </a:r>
            <a:r>
              <a:rPr lang="en-US" altLang="zh-CN" dirty="0" err="1">
                <a:solidFill>
                  <a:srgbClr val="CE9178"/>
                </a:solidFill>
                <a:latin typeface="Consolas" panose="020B0609020204030204" pitchFamily="49" charset="0"/>
              </a:rPr>
              <a:t>d%s</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 &amp;</a:t>
            </a:r>
            <a:r>
              <a:rPr lang="en-US" altLang="zh-CN" dirty="0">
                <a:solidFill>
                  <a:srgbClr val="9CDCFE"/>
                </a:solidFill>
                <a:latin typeface="Consolas" panose="020B0609020204030204" pitchFamily="49" charset="0"/>
              </a:rPr>
              <a:t>stud</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num</a:t>
            </a:r>
            <a:r>
              <a:rPr lang="en-US" altLang="zh-CN" dirty="0">
                <a:solidFill>
                  <a:srgbClr val="D4D4D4"/>
                </a:solidFill>
                <a:latin typeface="Consolas" panose="020B0609020204030204" pitchFamily="49" charset="0"/>
              </a:rPr>
              <a:t>, </a:t>
            </a:r>
            <a:r>
              <a:rPr lang="en-US" altLang="zh-CN" dirty="0">
                <a:solidFill>
                  <a:srgbClr val="9CDCFE"/>
                </a:solidFill>
                <a:latin typeface="Consolas" panose="020B0609020204030204" pitchFamily="49" charset="0"/>
              </a:rPr>
              <a:t>stud</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name</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getchar</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scanf</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a:t>
            </a:r>
            <a:r>
              <a:rPr lang="en-US" altLang="zh-CN" dirty="0" err="1">
                <a:solidFill>
                  <a:srgbClr val="CE9178"/>
                </a:solidFill>
                <a:latin typeface="Consolas" panose="020B0609020204030204" pitchFamily="49" charset="0"/>
              </a:rPr>
              <a:t>c%d%f%f%f</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 &amp;</a:t>
            </a:r>
            <a:r>
              <a:rPr lang="en-US" altLang="zh-CN" dirty="0">
                <a:solidFill>
                  <a:srgbClr val="9CDCFE"/>
                </a:solidFill>
                <a:latin typeface="Consolas" panose="020B0609020204030204" pitchFamily="49" charset="0"/>
              </a:rPr>
              <a:t>stud</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sex</a:t>
            </a:r>
            <a:r>
              <a:rPr lang="en-US" altLang="zh-CN" dirty="0">
                <a:solidFill>
                  <a:srgbClr val="D4D4D4"/>
                </a:solidFill>
                <a:latin typeface="Consolas" panose="020B0609020204030204" pitchFamily="49" charset="0"/>
              </a:rPr>
              <a:t>, &amp;</a:t>
            </a:r>
            <a:r>
              <a:rPr lang="en-US" altLang="zh-CN" dirty="0">
                <a:solidFill>
                  <a:srgbClr val="9CDCFE"/>
                </a:solidFill>
                <a:latin typeface="Consolas" panose="020B0609020204030204" pitchFamily="49" charset="0"/>
              </a:rPr>
              <a:t>stud</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age</a:t>
            </a:r>
            <a:r>
              <a:rPr lang="en-US" altLang="zh-CN" dirty="0">
                <a:solidFill>
                  <a:srgbClr val="D4D4D4"/>
                </a:solidFill>
                <a:latin typeface="Consolas" panose="020B0609020204030204" pitchFamily="49" charset="0"/>
              </a:rPr>
              <a:t>, &amp;</a:t>
            </a:r>
            <a:r>
              <a:rPr lang="en-US" altLang="zh-CN" dirty="0">
                <a:solidFill>
                  <a:srgbClr val="9CDCFE"/>
                </a:solidFill>
                <a:latin typeface="Consolas" panose="020B0609020204030204" pitchFamily="49" charset="0"/>
              </a:rPr>
              <a:t>stud</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score</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&amp;</a:t>
            </a:r>
            <a:r>
              <a:rPr lang="en-US" altLang="zh-CN" dirty="0">
                <a:solidFill>
                  <a:srgbClr val="9CDCFE"/>
                </a:solidFill>
                <a:latin typeface="Consolas" panose="020B0609020204030204" pitchFamily="49" charset="0"/>
              </a:rPr>
              <a:t>stud</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score</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1</a:t>
            </a:r>
            <a:r>
              <a:rPr lang="en-US" altLang="zh-CN" dirty="0">
                <a:solidFill>
                  <a:srgbClr val="D4D4D4"/>
                </a:solidFill>
                <a:latin typeface="Consolas" panose="020B0609020204030204" pitchFamily="49" charset="0"/>
              </a:rPr>
              <a:t>], &amp;</a:t>
            </a:r>
            <a:r>
              <a:rPr lang="en-US" altLang="zh-CN" dirty="0">
                <a:solidFill>
                  <a:srgbClr val="9CDCFE"/>
                </a:solidFill>
                <a:latin typeface="Consolas" panose="020B0609020204030204" pitchFamily="49" charset="0"/>
              </a:rPr>
              <a:t>stud</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score</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2</a:t>
            </a:r>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endParaRPr lang="en-US" altLang="zh-CN" b="0" dirty="0">
              <a:solidFill>
                <a:srgbClr val="D4D4D4"/>
              </a:solidFill>
              <a:effectLst/>
              <a:latin typeface="Consolas" panose="020B0609020204030204" pitchFamily="49" charset="0"/>
            </a:endParaRPr>
          </a:p>
        </p:txBody>
      </p:sp>
      <p:sp>
        <p:nvSpPr>
          <p:cNvPr id="4" name="Rectangle 2"/>
          <p:cNvSpPr>
            <a:spLocks noChangeArrowheads="1"/>
          </p:cNvSpPr>
          <p:nvPr/>
        </p:nvSpPr>
        <p:spPr bwMode="auto">
          <a:xfrm>
            <a:off x="603504" y="236840"/>
            <a:ext cx="988987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dirty="0">
                <a:solidFill>
                  <a:srgbClr val="D32D17"/>
                </a:solidFill>
                <a:ea typeface="华文新魏" panose="02010800040101010101" pitchFamily="2" charset="-122"/>
              </a:rPr>
              <a:t>二进制方式读写</a:t>
            </a:r>
            <a:r>
              <a:rPr lang="en-US" altLang="zh-CN" sz="3200" b="1" dirty="0">
                <a:solidFill>
                  <a:srgbClr val="D32D17"/>
                </a:solidFill>
                <a:ea typeface="华文新魏" panose="02010800040101010101" pitchFamily="2" charset="-122"/>
              </a:rPr>
              <a:t>-</a:t>
            </a:r>
            <a:r>
              <a:rPr lang="zh-CN" altLang="en-US" sz="3200" b="1" dirty="0">
                <a:solidFill>
                  <a:srgbClr val="D32D17"/>
                </a:solidFill>
                <a:ea typeface="华文新魏" panose="02010800040101010101" pitchFamily="2" charset="-122"/>
              </a:rPr>
              <a:t>输入学生信息</a:t>
            </a:r>
            <a:r>
              <a:rPr lang="en-US" altLang="zh-CN" sz="3200" b="1" dirty="0">
                <a:solidFill>
                  <a:srgbClr val="D32D17"/>
                </a:solidFill>
                <a:ea typeface="华文新魏" panose="02010800040101010101" pitchFamily="2" charset="-122"/>
              </a:rPr>
              <a:t>* *</a:t>
            </a:r>
          </a:p>
        </p:txBody>
      </p:sp>
      <p:sp>
        <p:nvSpPr>
          <p:cNvPr id="5" name="Text Box 4"/>
          <p:cNvSpPr txBox="1">
            <a:spLocks noChangeArrowheads="1"/>
          </p:cNvSpPr>
          <p:nvPr/>
        </p:nvSpPr>
        <p:spPr bwMode="auto">
          <a:xfrm>
            <a:off x="5611019" y="1225199"/>
            <a:ext cx="4660604" cy="1445717"/>
          </a:xfrm>
          <a:prstGeom prst="rect">
            <a:avLst/>
          </a:prstGeom>
          <a:solidFill>
            <a:sysClr val="window" lastClr="FFFFFF">
              <a:lumMod val="95000"/>
            </a:sysClr>
          </a:solidFill>
          <a:ln w="12700" cap="sq">
            <a:solidFill>
              <a:srgbClr val="FF9900"/>
            </a:solidFill>
            <a:miter lim="800000"/>
            <a:headEnd type="none" w="sm" len="sm"/>
            <a:tailEnd type="none" w="sm" len="sm"/>
          </a:ln>
        </p:spPr>
        <p:txBody>
          <a:bodyPr wrap="square">
            <a:spAutoFit/>
          </a:bodyPr>
          <a:lstStyle/>
          <a:p>
            <a:pPr eaLnBrk="1" fontAlgn="auto" hangingPunct="1">
              <a:lnSpc>
                <a:spcPct val="125000"/>
              </a:lnSpc>
              <a:spcBef>
                <a:spcPts val="0"/>
              </a:spcBef>
              <a:spcAft>
                <a:spcPts val="0"/>
              </a:spcAft>
              <a:defRPr/>
            </a:pPr>
            <a:r>
              <a:rPr lang="zh-CN" altLang="en-US"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输入学生的信息，每个信息换行分开。</a:t>
            </a:r>
            <a:endParaRPr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endParaRPr>
          </a:p>
          <a:p>
            <a:pPr eaLnBrk="1" fontAlgn="auto" hangingPunct="1">
              <a:lnSpc>
                <a:spcPct val="125000"/>
              </a:lnSpc>
              <a:spcBef>
                <a:spcPts val="0"/>
              </a:spcBef>
              <a:spcAft>
                <a:spcPts val="0"/>
              </a:spcAft>
              <a:defRPr/>
            </a:pPr>
            <a:r>
              <a:rPr lang="zh-CN" altLang="en-US"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用“</a:t>
            </a:r>
            <a:r>
              <a:rPr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”要小心，空白符也会因为“符合</a:t>
            </a:r>
            <a:r>
              <a:rPr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要求”被读入，产生与预期不符的效果</a:t>
            </a:r>
            <a:endParaRPr lang="en-US" altLang="zh-CN"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endParaRPr>
          </a:p>
          <a:p>
            <a:pPr eaLnBrk="1" fontAlgn="auto" hangingPunct="1">
              <a:lnSpc>
                <a:spcPct val="125000"/>
              </a:lnSpc>
              <a:spcBef>
                <a:spcPts val="0"/>
              </a:spcBef>
              <a:spcAft>
                <a:spcPts val="0"/>
              </a:spcAft>
              <a:defRPr/>
            </a:pPr>
            <a:r>
              <a:rPr lang="zh-CN" altLang="en-US" sz="1800" kern="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解决方法：</a:t>
            </a:r>
            <a:r>
              <a:rPr lang="zh-CN" altLang="en-US" sz="18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用</a:t>
            </a:r>
            <a:r>
              <a:rPr lang="en-US" altLang="zh-CN" sz="1800" kern="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getchar</a:t>
            </a:r>
            <a:r>
              <a:rPr lang="en-US" altLang="zh-CN" sz="18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吃掉空白符</a:t>
            </a:r>
            <a:endParaRPr lang="en-US" altLang="zh-CN" sz="18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Text Box 4"/>
          <p:cNvSpPr txBox="1">
            <a:spLocks noChangeArrowheads="1"/>
          </p:cNvSpPr>
          <p:nvPr/>
        </p:nvSpPr>
        <p:spPr bwMode="auto">
          <a:xfrm>
            <a:off x="5611019" y="2863460"/>
            <a:ext cx="4660604" cy="1131079"/>
          </a:xfrm>
          <a:prstGeom prst="rect">
            <a:avLst/>
          </a:prstGeom>
          <a:solidFill>
            <a:sysClr val="window" lastClr="FFFFFF">
              <a:lumMod val="95000"/>
            </a:sysClr>
          </a:solidFill>
          <a:ln w="12700" cap="sq">
            <a:solidFill>
              <a:srgbClr val="FF9900"/>
            </a:solidFill>
            <a:miter lim="800000"/>
            <a:headEnd type="none" w="sm" len="sm"/>
            <a:tailEnd type="none" w="sm" len="sm"/>
          </a:ln>
        </p:spPr>
        <p:txBody>
          <a:bodyPr wrap="square">
            <a:spAutoFit/>
          </a:bodyPr>
          <a:lstStyle/>
          <a:p>
            <a:pPr eaLnBrk="1" fontAlgn="auto" hangingPunct="1">
              <a:lnSpc>
                <a:spcPct val="125000"/>
              </a:lnSpc>
              <a:spcBef>
                <a:spcPts val="0"/>
              </a:spcBef>
              <a:spcAft>
                <a:spcPts val="0"/>
              </a:spcAft>
              <a:defRPr/>
            </a:pPr>
            <a:r>
              <a:rPr lang="zh-CN" altLang="en-US" sz="18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得通过键盘敲入</a:t>
            </a:r>
            <a:r>
              <a:rPr lang="en-US" altLang="zh-CN" sz="18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18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个学生的信息，下次测试程序时，上次在键盘上敲入的信息没有了，得再一次敲！！！（见下页的文件操作）</a:t>
            </a:r>
            <a:endParaRPr lang="en-US" altLang="zh-CN" sz="18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95970" y="781561"/>
            <a:ext cx="4657970" cy="2603645"/>
            <a:chOff x="539552" y="1700808"/>
            <a:chExt cx="8348604" cy="4696089"/>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1700808"/>
              <a:ext cx="8348604" cy="4696089"/>
            </a:xfrm>
            <a:prstGeom prst="rect">
              <a:avLst/>
            </a:prstGeom>
          </p:spPr>
        </p:pic>
        <p:grpSp>
          <p:nvGrpSpPr>
            <p:cNvPr id="5" name="组合 4"/>
            <p:cNvGrpSpPr/>
            <p:nvPr/>
          </p:nvGrpSpPr>
          <p:grpSpPr>
            <a:xfrm>
              <a:off x="2841871" y="2629232"/>
              <a:ext cx="3789786" cy="2114962"/>
              <a:chOff x="2743225" y="2629232"/>
              <a:chExt cx="3789786" cy="2114962"/>
            </a:xfrm>
          </p:grpSpPr>
          <p:pic>
            <p:nvPicPr>
              <p:cNvPr id="6" name="图片 5" descr="图片包含 建筑物&#10;&#10;已生成极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b="10383"/>
              <a:stretch>
                <a:fillRect/>
              </a:stretch>
            </p:blipFill>
            <p:spPr>
              <a:xfrm>
                <a:off x="2743225" y="2629232"/>
                <a:ext cx="2205610" cy="2114962"/>
              </a:xfrm>
              <a:prstGeom prst="rect">
                <a:avLst/>
              </a:prstGeom>
            </p:spPr>
          </p:pic>
          <p:pic>
            <p:nvPicPr>
              <p:cNvPr id="7" name="图片 6" descr="图片包含 建筑物&#10;&#10;已生成极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b="10383"/>
              <a:stretch>
                <a:fillRect/>
              </a:stretch>
            </p:blipFill>
            <p:spPr>
              <a:xfrm>
                <a:off x="4327401" y="2629232"/>
                <a:ext cx="2205610" cy="2114962"/>
              </a:xfrm>
              <a:prstGeom prst="rect">
                <a:avLst/>
              </a:prstGeom>
            </p:spPr>
          </p:pic>
        </p:grpSp>
      </p:grpSp>
      <p:sp>
        <p:nvSpPr>
          <p:cNvPr id="8" name="文本框 7"/>
          <p:cNvSpPr txBox="1"/>
          <p:nvPr/>
        </p:nvSpPr>
        <p:spPr>
          <a:xfrm>
            <a:off x="5412866" y="2521963"/>
            <a:ext cx="3641703"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Word</a:t>
            </a:r>
            <a:r>
              <a:rPr kumimoji="0" lang="zh-CN" altLang="en-US" sz="20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txt</a:t>
            </a:r>
            <a:r>
              <a:rPr kumimoji="0" lang="zh-CN" altLang="en-US" sz="20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.C</a:t>
            </a:r>
            <a:r>
              <a:rPr kumimoji="0" lang="zh-CN" altLang="en-US" sz="20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源文件，电影</a:t>
            </a:r>
            <a:r>
              <a:rPr kumimoji="0" lang="en-US" altLang="zh-CN" sz="20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a:t>
            </a:r>
            <a:endParaRPr kumimoji="0" lang="zh-CN" altLang="en-US" sz="20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9" name="矩形 8"/>
          <p:cNvSpPr/>
          <p:nvPr/>
        </p:nvSpPr>
        <p:spPr>
          <a:xfrm>
            <a:off x="600891" y="3279391"/>
            <a:ext cx="11094720" cy="2797048"/>
          </a:xfrm>
          <a:prstGeom prst="rect">
            <a:avLst/>
          </a:prstGeom>
        </p:spPr>
        <p:txBody>
          <a:bodyPr wrap="square">
            <a:spAutoFit/>
          </a:bodyPr>
          <a:lstStyle/>
          <a:p>
            <a:pPr marL="342900" marR="0" lvl="0"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所有的文件（保存在磁盘）都要</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载入内存</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才能处理</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所有的数据必须</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写入文件</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（磁盘）才不会丢失</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数据在文件和内存之间传递的过程叫做</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文件流</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类似水从一个地方流动到另一个地方</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数据从</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文件读入到内存</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的过程叫做</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输入流</a:t>
            </a:r>
            <a:endPar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从</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内存写入到文件</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的过程叫做</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输出流</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bwMode="auto">
          <a:xfrm>
            <a:off x="5278827" y="2521962"/>
            <a:ext cx="4940135" cy="400111"/>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
        <p:nvSpPr>
          <p:cNvPr id="11" name="Rectangle 3"/>
          <p:cNvSpPr>
            <a:spLocks noChangeArrowheads="1"/>
          </p:cNvSpPr>
          <p:nvPr/>
        </p:nvSpPr>
        <p:spPr bwMode="auto">
          <a:xfrm>
            <a:off x="600891" y="285751"/>
            <a:ext cx="967658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D32D17"/>
                </a:solidFill>
                <a:effectLst/>
                <a:uLnTx/>
                <a:uFillTx/>
                <a:latin typeface="Tahoma" panose="020B0604030504040204" pitchFamily="34" charset="0"/>
                <a:ea typeface="华文新魏" panose="02010800040101010101" pitchFamily="2" charset="-122"/>
                <a:cs typeface="+mn-cs"/>
              </a:rPr>
              <a:t>文件的哲学解释</a:t>
            </a:r>
            <a:endParaRPr kumimoji="1" lang="en-US" altLang="zh-CN" sz="3600" b="1" i="0" u="none" strike="noStrike" kern="1200" cap="none" spc="0" normalizeH="0" baseline="0" noProof="0" dirty="0">
              <a:ln>
                <a:noFill/>
              </a:ln>
              <a:solidFill>
                <a:srgbClr val="D32D17"/>
              </a:solidFill>
              <a:effectLst/>
              <a:uLnTx/>
              <a:uFillTx/>
              <a:latin typeface="Tahoma" panose="020B0604030504040204" pitchFamily="34" charset="0"/>
              <a:ea typeface="华文新魏" panose="02010800040101010101" pitchFamily="2" charset="-122"/>
              <a:cs typeface="+mn-cs"/>
            </a:endParaRPr>
          </a:p>
        </p:txBody>
      </p:sp>
      <p:sp>
        <p:nvSpPr>
          <p:cNvPr id="12" name="矩形 11"/>
          <p:cNvSpPr/>
          <p:nvPr/>
        </p:nvSpPr>
        <p:spPr bwMode="auto">
          <a:xfrm>
            <a:off x="7495021" y="969595"/>
            <a:ext cx="2723941" cy="1374399"/>
          </a:xfrm>
          <a:prstGeom prst="rect">
            <a:avLst/>
          </a:prstGeom>
          <a:solidFill>
            <a:schemeClr val="accent2">
              <a:lumMod val="40000"/>
              <a:lumOff val="60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lstStyle/>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可打开</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&amp;</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关闭</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可输入</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输出</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读写速度不对等</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594360" y="236841"/>
            <a:ext cx="989901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dirty="0">
                <a:solidFill>
                  <a:srgbClr val="D32D17"/>
                </a:solidFill>
                <a:ea typeface="华文新魏" panose="02010800040101010101" pitchFamily="2" charset="-122"/>
              </a:rPr>
              <a:t>二进制方式读写</a:t>
            </a:r>
            <a:r>
              <a:rPr lang="en-US" altLang="zh-CN" sz="3200" b="1" dirty="0">
                <a:solidFill>
                  <a:srgbClr val="D32D17"/>
                </a:solidFill>
                <a:ea typeface="华文新魏" panose="02010800040101010101" pitchFamily="2" charset="-122"/>
              </a:rPr>
              <a:t>* *</a:t>
            </a:r>
          </a:p>
        </p:txBody>
      </p:sp>
      <p:sp>
        <p:nvSpPr>
          <p:cNvPr id="10" name="文本框 9"/>
          <p:cNvSpPr txBox="1"/>
          <p:nvPr/>
        </p:nvSpPr>
        <p:spPr>
          <a:xfrm>
            <a:off x="629572" y="879476"/>
            <a:ext cx="6319076" cy="379134"/>
          </a:xfrm>
          <a:prstGeom prst="rect">
            <a:avLst/>
          </a:prstGeom>
          <a:solidFill>
            <a:srgbClr val="ED7D31">
              <a:lumMod val="20000"/>
              <a:lumOff val="80000"/>
            </a:srgbClr>
          </a:solidFill>
        </p:spPr>
        <p:txBody>
          <a:bodyPr wrap="none" rtlCol="0">
            <a:noAutofit/>
          </a:bodyPr>
          <a:lstStyle/>
          <a:p>
            <a:pPr algn="just" eaLnBrk="1" fontAlgn="auto" hangingPunct="1">
              <a:spcBef>
                <a:spcPts val="0"/>
              </a:spcBef>
              <a:spcAft>
                <a:spcPts val="0"/>
              </a:spcAft>
              <a:defRPr/>
            </a:pPr>
            <a:r>
              <a:rPr lang="zh-CN" altLang="en-US" sz="1800" b="1" kern="0" dirty="0">
                <a:solidFill>
                  <a:prstClr val="black"/>
                </a:solidFill>
                <a:latin typeface="微软雅黑" panose="020B0503020204020204" pitchFamily="34" charset="-122"/>
                <a:ea typeface="微软雅黑" panose="020B0503020204020204" pitchFamily="34" charset="-122"/>
              </a:rPr>
              <a:t>辛苦敲进去的数据不能丢！先写入文件，需要时再读出来</a:t>
            </a: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657" y="2263177"/>
            <a:ext cx="2998075" cy="2321491"/>
          </a:xfrm>
          <a:prstGeom prst="rect">
            <a:avLst/>
          </a:prstGeom>
        </p:spPr>
      </p:pic>
      <p:sp>
        <p:nvSpPr>
          <p:cNvPr id="13" name="文本框 12"/>
          <p:cNvSpPr txBox="1"/>
          <p:nvPr/>
        </p:nvSpPr>
        <p:spPr>
          <a:xfrm>
            <a:off x="626184" y="1884043"/>
            <a:ext cx="5242344" cy="379134"/>
          </a:xfrm>
          <a:prstGeom prst="rect">
            <a:avLst/>
          </a:prstGeom>
          <a:solidFill>
            <a:srgbClr val="ED7D31">
              <a:lumMod val="20000"/>
              <a:lumOff val="80000"/>
            </a:srgbClr>
          </a:solidFill>
        </p:spPr>
        <p:txBody>
          <a:bodyPr wrap="none" rtlCol="0">
            <a:noAutofit/>
          </a:bodyPr>
          <a:lstStyle/>
          <a:p>
            <a:pPr algn="just" eaLnBrk="1" fontAlgn="auto" hangingPunct="1">
              <a:spcBef>
                <a:spcPts val="0"/>
              </a:spcBef>
              <a:spcAft>
                <a:spcPts val="0"/>
              </a:spcAft>
              <a:defRPr/>
            </a:pPr>
            <a:r>
              <a:rPr lang="zh-CN" altLang="en-US" sz="1800" b="1" kern="0" dirty="0">
                <a:solidFill>
                  <a:prstClr val="black"/>
                </a:solidFill>
                <a:latin typeface="微软雅黑" panose="020B0503020204020204" pitchFamily="34" charset="-122"/>
                <a:ea typeface="微软雅黑" panose="020B0503020204020204" pitchFamily="34" charset="-122"/>
              </a:rPr>
              <a:t>如下三种读、写方式等价！</a:t>
            </a:r>
          </a:p>
        </p:txBody>
      </p:sp>
      <p:sp>
        <p:nvSpPr>
          <p:cNvPr id="2" name="矩形 1">
            <a:extLst>
              <a:ext uri="{FF2B5EF4-FFF2-40B4-BE49-F238E27FC236}">
                <a16:creationId xmlns:a16="http://schemas.microsoft.com/office/drawing/2014/main" id="{4FF1AF22-28B1-4075-B6A0-BC471B22C43F}"/>
              </a:ext>
            </a:extLst>
          </p:cNvPr>
          <p:cNvSpPr/>
          <p:nvPr/>
        </p:nvSpPr>
        <p:spPr>
          <a:xfrm>
            <a:off x="983712" y="1383778"/>
            <a:ext cx="6852696" cy="369332"/>
          </a:xfrm>
          <a:prstGeom prst="rect">
            <a:avLst/>
          </a:prstGeom>
          <a:solidFill>
            <a:schemeClr val="tx1"/>
          </a:solidFill>
        </p:spPr>
        <p:txBody>
          <a:bodyPr wrap="square">
            <a:spAutoFit/>
          </a:bodyPr>
          <a:lstStyle/>
          <a:p>
            <a:r>
              <a:rPr lang="nl-NL" altLang="zh-CN" dirty="0">
                <a:solidFill>
                  <a:srgbClr val="D4D4D4"/>
                </a:solidFill>
                <a:latin typeface="Consolas" panose="020B0609020204030204" pitchFamily="49" charset="0"/>
              </a:rPr>
              <a:t>fp = </a:t>
            </a:r>
            <a:r>
              <a:rPr lang="nl-NL" altLang="zh-CN" dirty="0">
                <a:solidFill>
                  <a:srgbClr val="DCDCAA"/>
                </a:solidFill>
                <a:latin typeface="Consolas" panose="020B0609020204030204" pitchFamily="49" charset="0"/>
              </a:rPr>
              <a:t>fopen</a:t>
            </a:r>
            <a:r>
              <a:rPr lang="nl-NL" altLang="zh-CN" dirty="0">
                <a:solidFill>
                  <a:srgbClr val="D4D4D4"/>
                </a:solidFill>
                <a:latin typeface="Consolas" panose="020B0609020204030204" pitchFamily="49" charset="0"/>
              </a:rPr>
              <a:t>(</a:t>
            </a:r>
            <a:r>
              <a:rPr lang="nl-NL" altLang="zh-CN" dirty="0">
                <a:solidFill>
                  <a:srgbClr val="CE9178"/>
                </a:solidFill>
                <a:latin typeface="Consolas" panose="020B0609020204030204" pitchFamily="49" charset="0"/>
              </a:rPr>
              <a:t>"aa.dat"</a:t>
            </a:r>
            <a:r>
              <a:rPr lang="nl-NL" altLang="zh-CN" dirty="0">
                <a:solidFill>
                  <a:srgbClr val="D4D4D4"/>
                </a:solidFill>
                <a:latin typeface="Consolas" panose="020B0609020204030204" pitchFamily="49" charset="0"/>
              </a:rPr>
              <a:t>, </a:t>
            </a:r>
            <a:r>
              <a:rPr lang="nl-NL" altLang="zh-CN" dirty="0">
                <a:solidFill>
                  <a:srgbClr val="CE9178"/>
                </a:solidFill>
                <a:latin typeface="Consolas" panose="020B0609020204030204" pitchFamily="49" charset="0"/>
              </a:rPr>
              <a:t>"wb"</a:t>
            </a:r>
            <a:r>
              <a:rPr lang="nl-NL" altLang="zh-CN" dirty="0">
                <a:solidFill>
                  <a:srgbClr val="D4D4D4"/>
                </a:solidFill>
                <a:latin typeface="Consolas" panose="020B0609020204030204" pitchFamily="49" charset="0"/>
              </a:rPr>
              <a:t>);</a:t>
            </a:r>
          </a:p>
        </p:txBody>
      </p:sp>
      <p:sp>
        <p:nvSpPr>
          <p:cNvPr id="3" name="矩形 2">
            <a:extLst>
              <a:ext uri="{FF2B5EF4-FFF2-40B4-BE49-F238E27FC236}">
                <a16:creationId xmlns:a16="http://schemas.microsoft.com/office/drawing/2014/main" id="{2F77EF25-1763-4FC0-A668-7D42E47ABD1C}"/>
              </a:ext>
            </a:extLst>
          </p:cNvPr>
          <p:cNvSpPr/>
          <p:nvPr/>
        </p:nvSpPr>
        <p:spPr>
          <a:xfrm>
            <a:off x="928873" y="2405855"/>
            <a:ext cx="6907535" cy="1754326"/>
          </a:xfrm>
          <a:prstGeom prst="rect">
            <a:avLst/>
          </a:prstGeom>
          <a:solidFill>
            <a:schemeClr val="tx1"/>
          </a:solidFill>
        </p:spPr>
        <p:txBody>
          <a:bodyPr wrap="square">
            <a:spAutoFit/>
          </a:bodyPr>
          <a:lstStyle/>
          <a:p>
            <a:r>
              <a:rPr lang="en-US" altLang="zh-CN" dirty="0" err="1">
                <a:solidFill>
                  <a:srgbClr val="DCDCAA"/>
                </a:solidFill>
                <a:latin typeface="Consolas" panose="020B0609020204030204" pitchFamily="49" charset="0"/>
              </a:rPr>
              <a:t>fwrite</a:t>
            </a:r>
            <a:r>
              <a:rPr lang="en-US" altLang="zh-CN" dirty="0">
                <a:solidFill>
                  <a:srgbClr val="D4D4D4"/>
                </a:solidFill>
                <a:latin typeface="Consolas" panose="020B0609020204030204" pitchFamily="49" charset="0"/>
              </a:rPr>
              <a:t>(stud, </a:t>
            </a:r>
            <a:r>
              <a:rPr lang="en-US" altLang="zh-CN" dirty="0" err="1">
                <a:solidFill>
                  <a:srgbClr val="569CD6"/>
                </a:solidFill>
                <a:latin typeface="Consolas" panose="020B0609020204030204" pitchFamily="49" charset="0"/>
              </a:rPr>
              <a:t>sizeof</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struct</a:t>
            </a:r>
            <a:r>
              <a:rPr lang="en-US" altLang="zh-CN" dirty="0">
                <a:solidFill>
                  <a:srgbClr val="D4D4D4"/>
                </a:solidFill>
                <a:latin typeface="Consolas" panose="020B0609020204030204" pitchFamily="49" charset="0"/>
              </a:rPr>
              <a:t> student), </a:t>
            </a:r>
            <a:r>
              <a:rPr lang="en-US" altLang="zh-CN" dirty="0">
                <a:solidFill>
                  <a:srgbClr val="B5CEA8"/>
                </a:solidFill>
                <a:latin typeface="Consolas" panose="020B0609020204030204" pitchFamily="49" charset="0"/>
              </a:rPr>
              <a:t>10</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&lt;==&gt;</a:t>
            </a:r>
          </a:p>
          <a:p>
            <a:r>
              <a:rPr lang="en-US" altLang="zh-CN" dirty="0" err="1">
                <a:solidFill>
                  <a:srgbClr val="DCDCAA"/>
                </a:solidFill>
                <a:latin typeface="Consolas" panose="020B0609020204030204" pitchFamily="49" charset="0"/>
              </a:rPr>
              <a:t>fwrite</a:t>
            </a:r>
            <a:r>
              <a:rPr lang="en-US" altLang="zh-CN" dirty="0">
                <a:solidFill>
                  <a:srgbClr val="D4D4D4"/>
                </a:solidFill>
                <a:latin typeface="Consolas" panose="020B0609020204030204" pitchFamily="49" charset="0"/>
              </a:rPr>
              <a:t>(stud, </a:t>
            </a:r>
            <a:r>
              <a:rPr lang="en-US" altLang="zh-CN" dirty="0">
                <a:solidFill>
                  <a:srgbClr val="B5CEA8"/>
                </a:solidFill>
                <a:latin typeface="Consolas" panose="020B0609020204030204" pitchFamily="49" charset="0"/>
              </a:rPr>
              <a:t>10</a:t>
            </a:r>
            <a:r>
              <a:rPr lang="en-US" altLang="zh-CN" dirty="0">
                <a:solidFill>
                  <a:srgbClr val="D4D4D4"/>
                </a:solidFill>
                <a:latin typeface="Consolas" panose="020B0609020204030204" pitchFamily="49" charset="0"/>
              </a:rPr>
              <a:t>*</a:t>
            </a:r>
            <a:r>
              <a:rPr lang="en-US" altLang="zh-CN" dirty="0" err="1">
                <a:solidFill>
                  <a:srgbClr val="569CD6"/>
                </a:solidFill>
                <a:latin typeface="Consolas" panose="020B0609020204030204" pitchFamily="49" charset="0"/>
              </a:rPr>
              <a:t>sizeof</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struct</a:t>
            </a:r>
            <a:r>
              <a:rPr lang="en-US" altLang="zh-CN" dirty="0">
                <a:solidFill>
                  <a:srgbClr val="D4D4D4"/>
                </a:solidFill>
                <a:latin typeface="Consolas" panose="020B0609020204030204" pitchFamily="49" charset="0"/>
              </a:rPr>
              <a:t> student), </a:t>
            </a:r>
            <a:r>
              <a:rPr lang="en-US" altLang="zh-CN" dirty="0">
                <a:solidFill>
                  <a:srgbClr val="B5CEA8"/>
                </a:solidFill>
                <a:latin typeface="Consolas" panose="020B0609020204030204" pitchFamily="49" charset="0"/>
              </a:rPr>
              <a:t>1</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&lt;==&gt;       </a:t>
            </a:r>
          </a:p>
          <a:p>
            <a:r>
              <a:rPr lang="en-US" altLang="zh-CN" dirty="0">
                <a:solidFill>
                  <a:srgbClr val="C586C0"/>
                </a:solidFill>
                <a:latin typeface="Consolas" panose="020B0609020204030204" pitchFamily="49" charset="0"/>
              </a:rPr>
              <a:t>for</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&lt;</a:t>
            </a:r>
            <a:r>
              <a:rPr lang="en-US" altLang="zh-CN" dirty="0">
                <a:solidFill>
                  <a:srgbClr val="B5CEA8"/>
                </a:solidFill>
                <a:latin typeface="Consolas" panose="020B0609020204030204" pitchFamily="49" charset="0"/>
              </a:rPr>
              <a:t>10</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fwrite</a:t>
            </a:r>
            <a:r>
              <a:rPr lang="en-US" altLang="zh-CN" dirty="0">
                <a:solidFill>
                  <a:srgbClr val="D4D4D4"/>
                </a:solidFill>
                <a:latin typeface="Consolas" panose="020B0609020204030204" pitchFamily="49" charset="0"/>
              </a:rPr>
              <a:t>(&amp;</a:t>
            </a:r>
            <a:r>
              <a:rPr lang="en-US" altLang="zh-CN" dirty="0">
                <a:solidFill>
                  <a:srgbClr val="9CDCFE"/>
                </a:solidFill>
                <a:latin typeface="Consolas" panose="020B0609020204030204" pitchFamily="49" charset="0"/>
              </a:rPr>
              <a:t>stud</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 </a:t>
            </a:r>
            <a:r>
              <a:rPr lang="en-US" altLang="zh-CN" dirty="0" err="1">
                <a:solidFill>
                  <a:srgbClr val="569CD6"/>
                </a:solidFill>
                <a:latin typeface="Consolas" panose="020B0609020204030204" pitchFamily="49" charset="0"/>
              </a:rPr>
              <a:t>sizeof</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struct</a:t>
            </a:r>
            <a:r>
              <a:rPr lang="en-US" altLang="zh-CN" dirty="0">
                <a:solidFill>
                  <a:srgbClr val="D4D4D4"/>
                </a:solidFill>
                <a:latin typeface="Consolas" panose="020B0609020204030204" pitchFamily="49" charset="0"/>
              </a:rPr>
              <a:t> student), </a:t>
            </a:r>
            <a:r>
              <a:rPr lang="en-US" altLang="zh-CN" dirty="0">
                <a:solidFill>
                  <a:srgbClr val="B5CEA8"/>
                </a:solidFill>
                <a:latin typeface="Consolas" panose="020B0609020204030204" pitchFamily="49" charset="0"/>
              </a:rPr>
              <a:t>1</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p:txBody>
      </p:sp>
      <p:sp>
        <p:nvSpPr>
          <p:cNvPr id="5" name="矩形 4">
            <a:extLst>
              <a:ext uri="{FF2B5EF4-FFF2-40B4-BE49-F238E27FC236}">
                <a16:creationId xmlns:a16="http://schemas.microsoft.com/office/drawing/2014/main" id="{2EF6DA66-D182-4B06-BC16-3EB7631163D3}"/>
              </a:ext>
            </a:extLst>
          </p:cNvPr>
          <p:cNvSpPr/>
          <p:nvPr/>
        </p:nvSpPr>
        <p:spPr>
          <a:xfrm>
            <a:off x="928873" y="4302247"/>
            <a:ext cx="6907535" cy="1754326"/>
          </a:xfrm>
          <a:prstGeom prst="rect">
            <a:avLst/>
          </a:prstGeom>
          <a:solidFill>
            <a:schemeClr val="tx1"/>
          </a:solidFill>
        </p:spPr>
        <p:txBody>
          <a:bodyPr wrap="square">
            <a:spAutoFit/>
          </a:bodyPr>
          <a:lstStyle/>
          <a:p>
            <a:r>
              <a:rPr lang="en-US" altLang="zh-CN" dirty="0" err="1">
                <a:solidFill>
                  <a:srgbClr val="DCDCAA"/>
                </a:solidFill>
                <a:latin typeface="Consolas" panose="020B0609020204030204" pitchFamily="49" charset="0"/>
              </a:rPr>
              <a:t>fread</a:t>
            </a:r>
            <a:r>
              <a:rPr lang="en-US" altLang="zh-CN" dirty="0">
                <a:solidFill>
                  <a:srgbClr val="D4D4D4"/>
                </a:solidFill>
                <a:latin typeface="Consolas" panose="020B0609020204030204" pitchFamily="49" charset="0"/>
              </a:rPr>
              <a:t>(stud, </a:t>
            </a:r>
            <a:r>
              <a:rPr lang="en-US" altLang="zh-CN" dirty="0" err="1">
                <a:solidFill>
                  <a:srgbClr val="569CD6"/>
                </a:solidFill>
                <a:latin typeface="Consolas" panose="020B0609020204030204" pitchFamily="49" charset="0"/>
              </a:rPr>
              <a:t>sizeof</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struct</a:t>
            </a:r>
            <a:r>
              <a:rPr lang="en-US" altLang="zh-CN" dirty="0">
                <a:solidFill>
                  <a:srgbClr val="D4D4D4"/>
                </a:solidFill>
                <a:latin typeface="Consolas" panose="020B0609020204030204" pitchFamily="49" charset="0"/>
              </a:rPr>
              <a:t> student), </a:t>
            </a:r>
            <a:r>
              <a:rPr lang="en-US" altLang="zh-CN" dirty="0">
                <a:solidFill>
                  <a:srgbClr val="B5CEA8"/>
                </a:solidFill>
                <a:latin typeface="Consolas" panose="020B0609020204030204" pitchFamily="49" charset="0"/>
              </a:rPr>
              <a:t>10</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&lt;==&gt;</a:t>
            </a:r>
          </a:p>
          <a:p>
            <a:r>
              <a:rPr lang="en-US" altLang="zh-CN" dirty="0" err="1">
                <a:solidFill>
                  <a:srgbClr val="DCDCAA"/>
                </a:solidFill>
                <a:latin typeface="Consolas" panose="020B0609020204030204" pitchFamily="49" charset="0"/>
              </a:rPr>
              <a:t>fread</a:t>
            </a:r>
            <a:r>
              <a:rPr lang="en-US" altLang="zh-CN" dirty="0">
                <a:solidFill>
                  <a:srgbClr val="D4D4D4"/>
                </a:solidFill>
                <a:latin typeface="Consolas" panose="020B0609020204030204" pitchFamily="49" charset="0"/>
              </a:rPr>
              <a:t>(stud,</a:t>
            </a:r>
            <a:r>
              <a:rPr lang="en-US" altLang="zh-CN" dirty="0">
                <a:solidFill>
                  <a:srgbClr val="B5CEA8"/>
                </a:solidFill>
                <a:latin typeface="Consolas" panose="020B0609020204030204" pitchFamily="49" charset="0"/>
              </a:rPr>
              <a:t>10</a:t>
            </a:r>
            <a:r>
              <a:rPr lang="en-US" altLang="zh-CN" dirty="0">
                <a:solidFill>
                  <a:srgbClr val="D4D4D4"/>
                </a:solidFill>
                <a:latin typeface="Consolas" panose="020B0609020204030204" pitchFamily="49" charset="0"/>
              </a:rPr>
              <a:t>*</a:t>
            </a:r>
            <a:r>
              <a:rPr lang="en-US" altLang="zh-CN" dirty="0" err="1">
                <a:solidFill>
                  <a:srgbClr val="569CD6"/>
                </a:solidFill>
                <a:latin typeface="Consolas" panose="020B0609020204030204" pitchFamily="49" charset="0"/>
              </a:rPr>
              <a:t>sizeof</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struct</a:t>
            </a:r>
            <a:r>
              <a:rPr lang="en-US" altLang="zh-CN" dirty="0">
                <a:solidFill>
                  <a:srgbClr val="D4D4D4"/>
                </a:solidFill>
                <a:latin typeface="Consolas" panose="020B0609020204030204" pitchFamily="49" charset="0"/>
              </a:rPr>
              <a:t> student), </a:t>
            </a:r>
            <a:r>
              <a:rPr lang="en-US" altLang="zh-CN" dirty="0">
                <a:solidFill>
                  <a:srgbClr val="B5CEA8"/>
                </a:solidFill>
                <a:latin typeface="Consolas" panose="020B0609020204030204" pitchFamily="49" charset="0"/>
              </a:rPr>
              <a:t>1</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&lt;==&gt;</a:t>
            </a:r>
          </a:p>
          <a:p>
            <a:r>
              <a:rPr lang="en-US" altLang="zh-CN" dirty="0">
                <a:solidFill>
                  <a:srgbClr val="C586C0"/>
                </a:solidFill>
                <a:latin typeface="Consolas" panose="020B0609020204030204" pitchFamily="49" charset="0"/>
              </a:rPr>
              <a:t>for</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&lt;</a:t>
            </a:r>
            <a:r>
              <a:rPr lang="en-US" altLang="zh-CN" dirty="0">
                <a:solidFill>
                  <a:srgbClr val="B5CEA8"/>
                </a:solidFill>
                <a:latin typeface="Consolas" panose="020B0609020204030204" pitchFamily="49" charset="0"/>
              </a:rPr>
              <a:t>10</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fread</a:t>
            </a:r>
            <a:r>
              <a:rPr lang="en-US" altLang="zh-CN" dirty="0">
                <a:solidFill>
                  <a:srgbClr val="D4D4D4"/>
                </a:solidFill>
                <a:latin typeface="Consolas" panose="020B0609020204030204" pitchFamily="49" charset="0"/>
              </a:rPr>
              <a:t>(&amp;</a:t>
            </a:r>
            <a:r>
              <a:rPr lang="en-US" altLang="zh-CN" dirty="0">
                <a:solidFill>
                  <a:srgbClr val="9CDCFE"/>
                </a:solidFill>
                <a:latin typeface="Consolas" panose="020B0609020204030204" pitchFamily="49" charset="0"/>
              </a:rPr>
              <a:t>stud</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 </a:t>
            </a:r>
            <a:r>
              <a:rPr lang="en-US" altLang="zh-CN" dirty="0" err="1">
                <a:solidFill>
                  <a:srgbClr val="569CD6"/>
                </a:solidFill>
                <a:latin typeface="Consolas" panose="020B0609020204030204" pitchFamily="49" charset="0"/>
              </a:rPr>
              <a:t>sizeof</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struct</a:t>
            </a:r>
            <a:r>
              <a:rPr lang="en-US" altLang="zh-CN" dirty="0">
                <a:solidFill>
                  <a:srgbClr val="D4D4D4"/>
                </a:solidFill>
                <a:latin typeface="Consolas" panose="020B0609020204030204" pitchFamily="49" charset="0"/>
              </a:rPr>
              <a:t>  student), </a:t>
            </a:r>
            <a:r>
              <a:rPr lang="en-US" altLang="zh-CN" dirty="0">
                <a:solidFill>
                  <a:srgbClr val="B5CEA8"/>
                </a:solidFill>
                <a:latin typeface="Consolas" panose="020B0609020204030204" pitchFamily="49" charset="0"/>
              </a:rPr>
              <a:t>1</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endParaRPr lang="en-US" altLang="zh-CN" b="0" dirty="0">
              <a:solidFill>
                <a:srgbClr val="D4D4D4"/>
              </a:solidFill>
              <a:effectLst/>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outVertic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3"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F27BCF8-5C86-4364-AFA4-5B1AD6598364}"/>
              </a:ext>
            </a:extLst>
          </p:cNvPr>
          <p:cNvSpPr/>
          <p:nvPr/>
        </p:nvSpPr>
        <p:spPr>
          <a:xfrm>
            <a:off x="670560" y="1132466"/>
            <a:ext cx="7120128" cy="4247317"/>
          </a:xfrm>
          <a:prstGeom prst="rect">
            <a:avLst/>
          </a:prstGeom>
          <a:solidFill>
            <a:schemeClr val="tx1"/>
          </a:solidFill>
        </p:spPr>
        <p:txBody>
          <a:bodyPr wrap="square">
            <a:spAutoFit/>
          </a:bodyPr>
          <a:lstStyle/>
          <a:p>
            <a:r>
              <a:rPr lang="en-US" altLang="zh-CN" dirty="0">
                <a:solidFill>
                  <a:srgbClr val="C586C0"/>
                </a:solidFill>
                <a:latin typeface="Consolas" panose="020B0609020204030204" pitchFamily="49" charset="0"/>
              </a:rPr>
              <a:t>#include</a:t>
            </a:r>
            <a:r>
              <a:rPr lang="en-US" altLang="zh-CN" dirty="0">
                <a:solidFill>
                  <a:srgbClr val="569CD6"/>
                </a:solidFill>
                <a:latin typeface="Consolas" panose="020B0609020204030204" pitchFamily="49" charset="0"/>
              </a:rPr>
              <a:t> </a:t>
            </a:r>
            <a:r>
              <a:rPr lang="en-US" altLang="zh-CN" dirty="0">
                <a:solidFill>
                  <a:srgbClr val="CE9178"/>
                </a:solidFill>
                <a:latin typeface="Consolas" panose="020B0609020204030204" pitchFamily="49" charset="0"/>
              </a:rPr>
              <a:t>&lt;</a:t>
            </a:r>
            <a:r>
              <a:rPr lang="en-US" altLang="zh-CN" dirty="0" err="1">
                <a:solidFill>
                  <a:srgbClr val="CE9178"/>
                </a:solidFill>
                <a:latin typeface="Consolas" panose="020B0609020204030204" pitchFamily="49" charset="0"/>
              </a:rPr>
              <a:t>stdio.h</a:t>
            </a:r>
            <a:r>
              <a:rPr lang="en-US" altLang="zh-CN" dirty="0">
                <a:solidFill>
                  <a:srgbClr val="CE9178"/>
                </a:solidFill>
                <a:latin typeface="Consolas" panose="020B0609020204030204" pitchFamily="49" charset="0"/>
              </a:rPr>
              <a:t>&gt;</a:t>
            </a:r>
            <a:endParaRPr lang="en-US" altLang="zh-CN" dirty="0">
              <a:solidFill>
                <a:srgbClr val="D4D4D4"/>
              </a:solidFill>
              <a:latin typeface="Consolas" panose="020B0609020204030204" pitchFamily="49" charset="0"/>
            </a:endParaRPr>
          </a:p>
          <a:p>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main</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len</a:t>
            </a:r>
            <a:r>
              <a:rPr lang="en-US" altLang="zh-CN" dirty="0">
                <a:solidFill>
                  <a:srgbClr val="D4D4D4"/>
                </a:solidFill>
                <a:latin typeface="Consolas" panose="020B0609020204030204" pitchFamily="49" charset="0"/>
              </a:rPr>
              <a:t>, </a:t>
            </a:r>
            <a:r>
              <a:rPr lang="en-US" altLang="zh-CN" dirty="0" err="1">
                <a:solidFill>
                  <a:srgbClr val="9CDCFE"/>
                </a:solidFill>
                <a:latin typeface="Consolas" panose="020B0609020204030204" pitchFamily="49" charset="0"/>
              </a:rPr>
              <a:t>buf</a:t>
            </a:r>
            <a:r>
              <a:rPr lang="en-US" altLang="zh-CN" dirty="0">
                <a:solidFill>
                  <a:srgbClr val="D4D4D4"/>
                </a:solidFill>
                <a:latin typeface="Consolas" panose="020B0609020204030204" pitchFamily="49" charset="0"/>
              </a:rPr>
              <a:t>[BUFSIZ];</a:t>
            </a:r>
          </a:p>
          <a:p>
            <a:r>
              <a:rPr lang="en-US" altLang="zh-CN" dirty="0">
                <a:solidFill>
                  <a:srgbClr val="D4D4D4"/>
                </a:solidFill>
                <a:latin typeface="Consolas" panose="020B0609020204030204" pitchFamily="49" charset="0"/>
              </a:rPr>
              <a:t>    FILE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 </a:t>
            </a:r>
            <a:r>
              <a:rPr lang="en-US" altLang="zh-CN" dirty="0" err="1">
                <a:solidFill>
                  <a:srgbClr val="DCDCAA"/>
                </a:solidFill>
                <a:latin typeface="Consolas" panose="020B0609020204030204" pitchFamily="49" charset="0"/>
              </a:rPr>
              <a:t>fopen</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"in.dat"</a:t>
            </a:r>
            <a:r>
              <a:rPr lang="en-US" altLang="zh-CN" dirty="0">
                <a:solidFill>
                  <a:srgbClr val="D4D4D4"/>
                </a:solidFill>
                <a:latin typeface="Consolas" panose="020B0609020204030204" pitchFamily="49" charset="0"/>
              </a:rPr>
              <a:t>, </a:t>
            </a:r>
            <a:r>
              <a:rPr lang="en-US" altLang="zh-CN" dirty="0">
                <a:solidFill>
                  <a:srgbClr val="CE9178"/>
                </a:solidFill>
                <a:latin typeface="Consolas" panose="020B0609020204030204" pitchFamily="49" charset="0"/>
              </a:rPr>
              <a:t>"</a:t>
            </a:r>
            <a:r>
              <a:rPr lang="en-US" altLang="zh-CN" dirty="0" err="1">
                <a:solidFill>
                  <a:srgbClr val="CE9178"/>
                </a:solidFill>
                <a:latin typeface="Consolas" panose="020B0609020204030204" pitchFamily="49" charset="0"/>
              </a:rPr>
              <a:t>rb</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 </a:t>
            </a:r>
            <a:r>
              <a:rPr lang="en-US" altLang="zh-CN" dirty="0">
                <a:solidFill>
                  <a:srgbClr val="569CD6"/>
                </a:solidFill>
                <a:latin typeface="Consolas" panose="020B0609020204030204" pitchFamily="49" charset="0"/>
              </a:rPr>
              <a:t>NULL</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fprintf</a:t>
            </a:r>
            <a:r>
              <a:rPr lang="en-US" altLang="zh-CN" dirty="0">
                <a:solidFill>
                  <a:srgbClr val="D4D4D4"/>
                </a:solidFill>
                <a:latin typeface="Consolas" panose="020B0609020204030204" pitchFamily="49" charset="0"/>
              </a:rPr>
              <a:t>(stderr, </a:t>
            </a:r>
            <a:r>
              <a:rPr lang="en-US" altLang="zh-CN" dirty="0">
                <a:solidFill>
                  <a:srgbClr val="CE9178"/>
                </a:solidFill>
                <a:latin typeface="Consolas" panose="020B0609020204030204" pitchFamily="49" charset="0"/>
              </a:rPr>
              <a:t>"Can't open file</a:t>
            </a:r>
            <a:r>
              <a:rPr lang="en-US" altLang="zh-CN" dirty="0">
                <a:solidFill>
                  <a:srgbClr val="D7BA7D"/>
                </a:solidFill>
                <a:latin typeface="Consolas" panose="020B0609020204030204" pitchFamily="49" charset="0"/>
              </a:rPr>
              <a:t>\n</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1</a:t>
            </a:r>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 = </a:t>
            </a:r>
            <a:r>
              <a:rPr lang="en-US" altLang="zh-CN" dirty="0" err="1">
                <a:solidFill>
                  <a:srgbClr val="DCDCAA"/>
                </a:solidFill>
                <a:latin typeface="Consolas" panose="020B0609020204030204" pitchFamily="49" charset="0"/>
              </a:rPr>
              <a:t>fread</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buf</a:t>
            </a:r>
            <a:r>
              <a:rPr lang="en-US" altLang="zh-CN" dirty="0">
                <a:solidFill>
                  <a:srgbClr val="D4D4D4"/>
                </a:solidFill>
                <a:latin typeface="Consolas" panose="020B0609020204030204" pitchFamily="49" charset="0"/>
              </a:rPr>
              <a:t>, </a:t>
            </a:r>
            <a:r>
              <a:rPr lang="en-US" altLang="zh-CN" dirty="0" err="1">
                <a:solidFill>
                  <a:srgbClr val="569CD6"/>
                </a:solidFill>
                <a:latin typeface="Consolas" panose="020B0609020204030204" pitchFamily="49" charset="0"/>
              </a:rPr>
              <a:t>sizeof</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BUFSIZ,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len</a:t>
            </a:r>
            <a:r>
              <a:rPr lang="en-US" altLang="zh-CN" dirty="0">
                <a:solidFill>
                  <a:srgbClr val="D4D4D4"/>
                </a:solidFill>
                <a:latin typeface="Consolas" panose="020B0609020204030204" pitchFamily="49" charset="0"/>
              </a:rPr>
              <a:t> = </a:t>
            </a:r>
            <a:r>
              <a:rPr lang="en-US" altLang="zh-CN" dirty="0" err="1">
                <a:solidFill>
                  <a:srgbClr val="DCDCAA"/>
                </a:solidFill>
                <a:latin typeface="Consolas" panose="020B0609020204030204" pitchFamily="49" charset="0"/>
              </a:rPr>
              <a:t>ftell</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printf</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"%d int read, current position is: %d</a:t>
            </a:r>
            <a:r>
              <a:rPr lang="en-US" altLang="zh-CN" dirty="0">
                <a:solidFill>
                  <a:srgbClr val="D7BA7D"/>
                </a:solidFill>
                <a:latin typeface="Consolas" panose="020B0609020204030204" pitchFamily="49" charset="0"/>
              </a:rPr>
              <a:t>\n</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  </a:t>
            </a:r>
          </a:p>
          <a:p>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i</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len</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p>
        </p:txBody>
      </p:sp>
      <p:sp>
        <p:nvSpPr>
          <p:cNvPr id="3" name="Rectangle 2"/>
          <p:cNvSpPr>
            <a:spLocks noChangeArrowheads="1"/>
          </p:cNvSpPr>
          <p:nvPr/>
        </p:nvSpPr>
        <p:spPr bwMode="auto">
          <a:xfrm>
            <a:off x="603504" y="223779"/>
            <a:ext cx="58948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dirty="0">
                <a:solidFill>
                  <a:srgbClr val="D32D17"/>
                </a:solidFill>
                <a:ea typeface="华文新魏" panose="02010800040101010101" pitchFamily="2" charset="-122"/>
              </a:rPr>
              <a:t>二进制方式读写</a:t>
            </a:r>
            <a:r>
              <a:rPr lang="en-US" altLang="zh-CN" sz="3200" b="1" dirty="0">
                <a:solidFill>
                  <a:srgbClr val="D32D17"/>
                </a:solidFill>
                <a:ea typeface="华文新魏" panose="02010800040101010101" pitchFamily="2" charset="-122"/>
              </a:rPr>
              <a:t>* *</a:t>
            </a:r>
          </a:p>
        </p:txBody>
      </p:sp>
      <p:sp>
        <p:nvSpPr>
          <p:cNvPr id="5" name="Text Box 4"/>
          <p:cNvSpPr txBox="1">
            <a:spLocks noChangeArrowheads="1"/>
          </p:cNvSpPr>
          <p:nvPr/>
        </p:nvSpPr>
        <p:spPr bwMode="auto">
          <a:xfrm>
            <a:off x="7919132" y="2736133"/>
            <a:ext cx="3702152" cy="406137"/>
          </a:xfrm>
          <a:prstGeom prst="rect">
            <a:avLst/>
          </a:prstGeom>
          <a:solidFill>
            <a:sysClr val="windowText" lastClr="000000"/>
          </a:solidFill>
          <a:ln w="12700" cap="sq">
            <a:solidFill>
              <a:sysClr val="windowText" lastClr="000000"/>
            </a:solidFill>
            <a:miter lim="800000"/>
            <a:headEnd type="none" w="sm" len="sm"/>
            <a:tailEnd type="none" w="sm" len="sm"/>
          </a:ln>
        </p:spPr>
        <p:txBody>
          <a:bodyPr wrap="square">
            <a:spAutoFit/>
          </a:bodyPr>
          <a:lstStyle/>
          <a:p>
            <a:pPr eaLnBrk="1" fontAlgn="auto" hangingPunct="1">
              <a:lnSpc>
                <a:spcPct val="125000"/>
              </a:lnSpc>
              <a:spcBef>
                <a:spcPts val="0"/>
              </a:spcBef>
              <a:spcAft>
                <a:spcPts val="0"/>
              </a:spcAft>
              <a:defRPr/>
            </a:pPr>
            <a:r>
              <a:rPr lang="en-US" altLang="zh-CN" sz="1800" b="1" kern="0" dirty="0">
                <a:solidFill>
                  <a:prstClr val="white"/>
                </a:solidFill>
                <a:latin typeface="Times New Roman" panose="02020603050405020304" pitchFamily="18" charset="0"/>
                <a:ea typeface="隶书" panose="02010509060101010101" pitchFamily="49" charset="-122"/>
                <a:cs typeface="Times New Roman" panose="02020603050405020304" pitchFamily="18" charset="0"/>
              </a:rPr>
              <a:t>3 </a:t>
            </a:r>
            <a:r>
              <a:rPr lang="en-US" altLang="zh-CN" sz="1800" b="1" kern="0" dirty="0" err="1">
                <a:solidFill>
                  <a:prstClr val="white"/>
                </a:solidFill>
                <a:latin typeface="Times New Roman" panose="02020603050405020304" pitchFamily="18" charset="0"/>
                <a:ea typeface="隶书" panose="02010509060101010101" pitchFamily="49" charset="-122"/>
                <a:cs typeface="Times New Roman" panose="02020603050405020304" pitchFamily="18" charset="0"/>
              </a:rPr>
              <a:t>int</a:t>
            </a:r>
            <a:r>
              <a:rPr lang="en-US" altLang="zh-CN" sz="1800" b="1" kern="0" dirty="0">
                <a:solidFill>
                  <a:prstClr val="white"/>
                </a:solidFill>
                <a:latin typeface="Times New Roman" panose="02020603050405020304" pitchFamily="18" charset="0"/>
                <a:ea typeface="隶书" panose="02010509060101010101" pitchFamily="49" charset="-122"/>
                <a:cs typeface="Times New Roman" panose="02020603050405020304" pitchFamily="18" charset="0"/>
              </a:rPr>
              <a:t> read, current position is : 14</a:t>
            </a:r>
          </a:p>
        </p:txBody>
      </p:sp>
      <p:sp>
        <p:nvSpPr>
          <p:cNvPr id="6" name="Text Box 4"/>
          <p:cNvSpPr txBox="1">
            <a:spLocks noChangeArrowheads="1"/>
          </p:cNvSpPr>
          <p:nvPr/>
        </p:nvSpPr>
        <p:spPr bwMode="auto">
          <a:xfrm>
            <a:off x="7919132" y="2250438"/>
            <a:ext cx="3702152" cy="390941"/>
          </a:xfrm>
          <a:prstGeom prst="rect">
            <a:avLst/>
          </a:prstGeom>
          <a:solidFill>
            <a:sysClr val="window" lastClr="FFFFFF">
              <a:lumMod val="95000"/>
            </a:sysClr>
          </a:solidFill>
          <a:ln w="12700" cap="sq">
            <a:solidFill>
              <a:srgbClr val="FF9900"/>
            </a:solidFill>
            <a:miter lim="800000"/>
            <a:headEnd type="none" w="sm" len="sm"/>
            <a:tailEnd type="none" w="sm" len="sm"/>
          </a:ln>
        </p:spPr>
        <p:txBody>
          <a:bodyPr wrap="square">
            <a:spAutoFit/>
          </a:bodyPr>
          <a:lstStyle/>
          <a:p>
            <a:pPr eaLnBrk="1" fontAlgn="auto" hangingPunct="1">
              <a:lnSpc>
                <a:spcPct val="125000"/>
              </a:lnSpc>
              <a:spcBef>
                <a:spcPts val="0"/>
              </a:spcBef>
              <a:spcAft>
                <a:spcPts val="0"/>
              </a:spcAft>
              <a:defRPr/>
            </a:pPr>
            <a:r>
              <a:rPr lang="zh-CN" altLang="en-US" sz="1800" b="1" kern="0" dirty="0">
                <a:solidFill>
                  <a:prstClr val="white">
                    <a:lumMod val="50000"/>
                  </a:prstClr>
                </a:solidFill>
                <a:latin typeface="宋体" panose="02010600030101010101" pitchFamily="2" charset="-122"/>
                <a:cs typeface="Times New Roman" panose="02020603050405020304" pitchFamily="18" charset="0"/>
              </a:rPr>
              <a:t>输出</a:t>
            </a:r>
            <a:endParaRPr lang="en-US" altLang="zh-CN" sz="1800" b="1" kern="0" dirty="0">
              <a:solidFill>
                <a:prstClr val="white">
                  <a:lumMod val="50000"/>
                </a:prstClr>
              </a:solidFill>
              <a:latin typeface="宋体"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9923" y="1045041"/>
            <a:ext cx="2956283" cy="1131960"/>
          </a:xfrm>
          <a:prstGeom prst="rect">
            <a:avLst/>
          </a:prstGeom>
        </p:spPr>
      </p:pic>
      <p:graphicFrame>
        <p:nvGraphicFramePr>
          <p:cNvPr id="8" name="表格 7"/>
          <p:cNvGraphicFramePr>
            <a:graphicFrameLocks noGrp="1"/>
          </p:cNvGraphicFramePr>
          <p:nvPr>
            <p:extLst>
              <p:ext uri="{D42A27DB-BD31-4B8C-83A1-F6EECF244321}">
                <p14:modId xmlns:p14="http://schemas.microsoft.com/office/powerpoint/2010/main" val="14467681"/>
              </p:ext>
            </p:extLst>
          </p:nvPr>
        </p:nvGraphicFramePr>
        <p:xfrm>
          <a:off x="1862142" y="5869341"/>
          <a:ext cx="8410318" cy="394800"/>
        </p:xfrm>
        <a:graphic>
          <a:graphicData uri="http://schemas.openxmlformats.org/drawingml/2006/table">
            <a:tbl>
              <a:tblPr firstRow="1" bandRow="1"/>
              <a:tblGrid>
                <a:gridCol w="600737">
                  <a:extLst>
                    <a:ext uri="{9D8B030D-6E8A-4147-A177-3AD203B41FA5}">
                      <a16:colId xmlns:a16="http://schemas.microsoft.com/office/drawing/2014/main" val="20000"/>
                    </a:ext>
                  </a:extLst>
                </a:gridCol>
                <a:gridCol w="600737">
                  <a:extLst>
                    <a:ext uri="{9D8B030D-6E8A-4147-A177-3AD203B41FA5}">
                      <a16:colId xmlns:a16="http://schemas.microsoft.com/office/drawing/2014/main" val="20001"/>
                    </a:ext>
                  </a:extLst>
                </a:gridCol>
                <a:gridCol w="600737">
                  <a:extLst>
                    <a:ext uri="{9D8B030D-6E8A-4147-A177-3AD203B41FA5}">
                      <a16:colId xmlns:a16="http://schemas.microsoft.com/office/drawing/2014/main" val="20002"/>
                    </a:ext>
                  </a:extLst>
                </a:gridCol>
                <a:gridCol w="600737">
                  <a:extLst>
                    <a:ext uri="{9D8B030D-6E8A-4147-A177-3AD203B41FA5}">
                      <a16:colId xmlns:a16="http://schemas.microsoft.com/office/drawing/2014/main" val="20003"/>
                    </a:ext>
                  </a:extLst>
                </a:gridCol>
                <a:gridCol w="600737">
                  <a:extLst>
                    <a:ext uri="{9D8B030D-6E8A-4147-A177-3AD203B41FA5}">
                      <a16:colId xmlns:a16="http://schemas.microsoft.com/office/drawing/2014/main" val="20004"/>
                    </a:ext>
                  </a:extLst>
                </a:gridCol>
                <a:gridCol w="600737">
                  <a:extLst>
                    <a:ext uri="{9D8B030D-6E8A-4147-A177-3AD203B41FA5}">
                      <a16:colId xmlns:a16="http://schemas.microsoft.com/office/drawing/2014/main" val="20005"/>
                    </a:ext>
                  </a:extLst>
                </a:gridCol>
                <a:gridCol w="600737">
                  <a:extLst>
                    <a:ext uri="{9D8B030D-6E8A-4147-A177-3AD203B41FA5}">
                      <a16:colId xmlns:a16="http://schemas.microsoft.com/office/drawing/2014/main" val="20006"/>
                    </a:ext>
                  </a:extLst>
                </a:gridCol>
                <a:gridCol w="600737">
                  <a:extLst>
                    <a:ext uri="{9D8B030D-6E8A-4147-A177-3AD203B41FA5}">
                      <a16:colId xmlns:a16="http://schemas.microsoft.com/office/drawing/2014/main" val="20007"/>
                    </a:ext>
                  </a:extLst>
                </a:gridCol>
                <a:gridCol w="600737">
                  <a:extLst>
                    <a:ext uri="{9D8B030D-6E8A-4147-A177-3AD203B41FA5}">
                      <a16:colId xmlns:a16="http://schemas.microsoft.com/office/drawing/2014/main" val="20008"/>
                    </a:ext>
                  </a:extLst>
                </a:gridCol>
                <a:gridCol w="600737">
                  <a:extLst>
                    <a:ext uri="{9D8B030D-6E8A-4147-A177-3AD203B41FA5}">
                      <a16:colId xmlns:a16="http://schemas.microsoft.com/office/drawing/2014/main" val="20009"/>
                    </a:ext>
                  </a:extLst>
                </a:gridCol>
                <a:gridCol w="600737">
                  <a:extLst>
                    <a:ext uri="{9D8B030D-6E8A-4147-A177-3AD203B41FA5}">
                      <a16:colId xmlns:a16="http://schemas.microsoft.com/office/drawing/2014/main" val="20010"/>
                    </a:ext>
                  </a:extLst>
                </a:gridCol>
                <a:gridCol w="600737">
                  <a:extLst>
                    <a:ext uri="{9D8B030D-6E8A-4147-A177-3AD203B41FA5}">
                      <a16:colId xmlns:a16="http://schemas.microsoft.com/office/drawing/2014/main" val="20011"/>
                    </a:ext>
                  </a:extLst>
                </a:gridCol>
                <a:gridCol w="600737">
                  <a:extLst>
                    <a:ext uri="{9D8B030D-6E8A-4147-A177-3AD203B41FA5}">
                      <a16:colId xmlns:a16="http://schemas.microsoft.com/office/drawing/2014/main" val="20012"/>
                    </a:ext>
                  </a:extLst>
                </a:gridCol>
                <a:gridCol w="600737">
                  <a:extLst>
                    <a:ext uri="{9D8B030D-6E8A-4147-A177-3AD203B41FA5}">
                      <a16:colId xmlns:a16="http://schemas.microsoft.com/office/drawing/2014/main" val="20013"/>
                    </a:ext>
                  </a:extLst>
                </a:gridCol>
              </a:tblGrid>
              <a:tr h="394800">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1800" dirty="0"/>
                        <a:t>'2'</a:t>
                      </a:r>
                      <a:endParaRPr lang="zh-CN" altLang="en-US"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1800" dirty="0"/>
                        <a:t>'3'</a:t>
                      </a:r>
                      <a:endParaRPr lang="zh-CN" altLang="en-US"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1800" dirty="0"/>
                        <a:t>'</a:t>
                      </a:r>
                      <a:r>
                        <a:rPr lang="zh-CN" altLang="en-US" sz="1800" dirty="0"/>
                        <a:t> </a:t>
                      </a:r>
                      <a:r>
                        <a:rPr lang="en-US" altLang="zh-CN" sz="1800" dirty="0"/>
                        <a:t>'</a:t>
                      </a:r>
                      <a:endParaRPr lang="zh-CN" altLang="en-US"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1800" dirty="0"/>
                        <a:t>'2' </a:t>
                      </a:r>
                      <a:endParaRPr lang="zh-CN" altLang="en-US"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1800" dirty="0"/>
                        <a:t>'2'</a:t>
                      </a:r>
                      <a:endParaRPr lang="zh-CN" altLang="en-US"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1800" dirty="0"/>
                        <a:t>'</a:t>
                      </a:r>
                      <a:r>
                        <a:rPr lang="zh-CN" altLang="en-US" sz="1800" dirty="0"/>
                        <a:t> </a:t>
                      </a:r>
                      <a:r>
                        <a:rPr lang="en-US" altLang="zh-CN" sz="1800" dirty="0"/>
                        <a:t>'</a:t>
                      </a:r>
                      <a:endParaRPr lang="zh-CN" altLang="en-US"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1800" dirty="0"/>
                        <a:t>'1'</a:t>
                      </a:r>
                      <a:endParaRPr lang="zh-CN" altLang="en-US"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1800" dirty="0"/>
                        <a:t>'1'</a:t>
                      </a:r>
                      <a:endParaRPr lang="zh-CN" altLang="en-US"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1800" dirty="0"/>
                        <a:t>'</a:t>
                      </a:r>
                      <a:r>
                        <a:rPr lang="zh-CN" altLang="en-US" sz="1800" dirty="0"/>
                        <a:t> </a:t>
                      </a:r>
                      <a:r>
                        <a:rPr lang="en-US" altLang="zh-CN" sz="1800" dirty="0"/>
                        <a:t>'</a:t>
                      </a:r>
                      <a:endParaRPr lang="zh-CN" altLang="en-US"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1800" dirty="0"/>
                        <a:t>'1'</a:t>
                      </a:r>
                      <a:endParaRPr lang="zh-CN" altLang="en-US"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1800" dirty="0"/>
                        <a:t>'2'</a:t>
                      </a:r>
                      <a:endParaRPr lang="zh-CN" altLang="en-US"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1800" dirty="0"/>
                        <a:t>'</a:t>
                      </a:r>
                      <a:r>
                        <a:rPr lang="zh-CN" altLang="en-US" sz="1800" dirty="0"/>
                        <a:t> </a:t>
                      </a:r>
                      <a:r>
                        <a:rPr lang="en-US" altLang="zh-CN" sz="1800" dirty="0"/>
                        <a:t>'</a:t>
                      </a:r>
                      <a:endParaRPr lang="zh-CN" altLang="en-US"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1800" dirty="0"/>
                        <a:t>'4'</a:t>
                      </a:r>
                      <a:endParaRPr lang="zh-CN" altLang="en-US"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sz="1800" dirty="0"/>
                        <a:t>'5'</a:t>
                      </a:r>
                      <a:endParaRPr lang="zh-CN" altLang="en-US"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0"/>
                  </a:ext>
                </a:extLst>
              </a:tr>
            </a:tbl>
          </a:graphicData>
        </a:graphic>
      </p:graphicFrame>
      <p:sp>
        <p:nvSpPr>
          <p:cNvPr id="9" name="矩形 8"/>
          <p:cNvSpPr/>
          <p:nvPr/>
        </p:nvSpPr>
        <p:spPr>
          <a:xfrm>
            <a:off x="1672182" y="5713055"/>
            <a:ext cx="2551610" cy="720080"/>
          </a:xfrm>
          <a:prstGeom prst="rect">
            <a:avLst/>
          </a:prstGeom>
          <a:noFill/>
          <a:ln w="38100">
            <a:solidFill>
              <a:srgbClr val="FF0000"/>
            </a:solidFill>
            <a:prstDash val="dash"/>
          </a:ln>
        </p:spPr>
        <p:txBody>
          <a:bodyPr rtlCol="0" anchor="ctr">
            <a:noAutofit/>
          </a:bodyPr>
          <a:lstStyle/>
          <a:p>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1745333" y="3465239"/>
            <a:ext cx="10186763" cy="751383"/>
            <a:chOff x="351240" y="3176085"/>
            <a:chExt cx="10186763" cy="751383"/>
          </a:xfrm>
        </p:grpSpPr>
        <p:sp>
          <p:nvSpPr>
            <p:cNvPr id="11" name="矩形 10"/>
            <p:cNvSpPr/>
            <p:nvPr/>
          </p:nvSpPr>
          <p:spPr>
            <a:xfrm>
              <a:off x="351240" y="3297673"/>
              <a:ext cx="4536595" cy="428252"/>
            </a:xfrm>
            <a:prstGeom prst="rect">
              <a:avLst/>
            </a:prstGeom>
            <a:solidFill>
              <a:srgbClr val="FFC000">
                <a:alpha val="32000"/>
              </a:srgbClr>
            </a:solidFill>
            <a:ln>
              <a:noFill/>
            </a:ln>
          </p:spPr>
          <p:txBody>
            <a:bodyPr rtlCol="0" anchor="ctr">
              <a:noAutofit/>
            </a:bodyPr>
            <a:lstStyle/>
            <a:p>
              <a:pPr eaLnBrk="1" fontAlgn="auto" hangingPunct="1">
                <a:spcBef>
                  <a:spcPts val="0"/>
                </a:spcBef>
                <a:spcAft>
                  <a:spcPts val="0"/>
                </a:spcAft>
                <a:defRPr/>
              </a:pPr>
              <a:endParaRPr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525039" y="3176085"/>
              <a:ext cx="4012964" cy="751383"/>
            </a:xfrm>
            <a:prstGeom prst="rect">
              <a:avLst/>
            </a:prstGeom>
            <a:solidFill>
              <a:srgbClr val="ED7D31">
                <a:lumMod val="20000"/>
                <a:lumOff val="80000"/>
              </a:srgbClr>
            </a:solidFill>
          </p:spPr>
          <p:txBody>
            <a:bodyPr wrap="square" rtlCol="0" anchor="ctr" anchorCtr="1">
              <a:noAutofit/>
            </a:bodyPr>
            <a:lstStyle/>
            <a:p>
              <a:pPr algn="just" eaLnBrk="1" fontAlgn="auto" hangingPunct="1">
                <a:spcBef>
                  <a:spcPts val="0"/>
                </a:spcBef>
                <a:spcAft>
                  <a:spcPts val="0"/>
                </a:spcAft>
                <a:defRPr/>
              </a:pPr>
              <a:r>
                <a:rPr lang="en-US" altLang="zh-CN" sz="1600" b="1" kern="0" dirty="0" err="1">
                  <a:solidFill>
                    <a:prstClr val="black"/>
                  </a:solidFill>
                  <a:latin typeface="微软雅黑" panose="020B0503020204020204" pitchFamily="34" charset="-122"/>
                  <a:ea typeface="微软雅黑" panose="020B0503020204020204" pitchFamily="34" charset="-122"/>
                </a:rPr>
                <a:t>fp</a:t>
              </a:r>
              <a:r>
                <a:rPr lang="zh-CN" altLang="en-US" sz="1600" b="1" kern="0" dirty="0">
                  <a:solidFill>
                    <a:prstClr val="black"/>
                  </a:solidFill>
                  <a:latin typeface="微软雅黑" panose="020B0503020204020204" pitchFamily="34" charset="-122"/>
                  <a:ea typeface="微软雅黑" panose="020B0503020204020204" pitchFamily="34" charset="-122"/>
                </a:rPr>
                <a:t>中的数据以</a:t>
              </a:r>
              <a:r>
                <a:rPr lang="en-US" altLang="zh-CN" sz="1600" b="1" kern="0" dirty="0">
                  <a:solidFill>
                    <a:prstClr val="black"/>
                  </a:solidFill>
                  <a:latin typeface="微软雅黑" panose="020B0503020204020204" pitchFamily="34" charset="-122"/>
                  <a:ea typeface="微软雅黑" panose="020B0503020204020204" pitchFamily="34" charset="-122"/>
                </a:rPr>
                <a:t>4</a:t>
              </a:r>
              <a:r>
                <a:rPr lang="zh-CN" altLang="en-US" sz="1600" b="1" kern="0" dirty="0">
                  <a:solidFill>
                    <a:prstClr val="black"/>
                  </a:solidFill>
                  <a:latin typeface="微软雅黑" panose="020B0503020204020204" pitchFamily="34" charset="-122"/>
                  <a:ea typeface="微软雅黑" panose="020B0503020204020204" pitchFamily="34" charset="-122"/>
                </a:rPr>
                <a:t>个字节为块读入</a:t>
              </a:r>
              <a:r>
                <a:rPr lang="en-US" altLang="zh-CN" sz="1600" b="1" kern="0" dirty="0" err="1">
                  <a:solidFill>
                    <a:prstClr val="black"/>
                  </a:solidFill>
                  <a:latin typeface="微软雅黑" panose="020B0503020204020204" pitchFamily="34" charset="-122"/>
                  <a:ea typeface="微软雅黑" panose="020B0503020204020204" pitchFamily="34" charset="-122"/>
                </a:rPr>
                <a:t>buf</a:t>
              </a:r>
              <a:r>
                <a:rPr lang="zh-CN" altLang="en-US" sz="1600" b="1" kern="0" dirty="0">
                  <a:solidFill>
                    <a:prstClr val="black"/>
                  </a:solidFill>
                  <a:latin typeface="微软雅黑" panose="020B0503020204020204" pitchFamily="34" charset="-122"/>
                  <a:ea typeface="微软雅黑" panose="020B0503020204020204" pitchFamily="34" charset="-122"/>
                </a:rPr>
                <a:t>，返回读入的块数</a:t>
              </a:r>
            </a:p>
          </p:txBody>
        </p:sp>
        <p:cxnSp>
          <p:nvCxnSpPr>
            <p:cNvPr id="13" name="直接连接符 12"/>
            <p:cNvCxnSpPr>
              <a:cxnSpLocks/>
              <a:stCxn id="11" idx="3"/>
              <a:endCxn id="12" idx="1"/>
            </p:cNvCxnSpPr>
            <p:nvPr/>
          </p:nvCxnSpPr>
          <p:spPr>
            <a:xfrm>
              <a:off x="4887835" y="3511799"/>
              <a:ext cx="1637204" cy="39978"/>
            </a:xfrm>
            <a:prstGeom prst="line">
              <a:avLst/>
            </a:prstGeom>
            <a:noFill/>
            <a:ln w="6350" cap="flat" cmpd="sng" algn="ctr">
              <a:solidFill>
                <a:srgbClr val="4472C4"/>
              </a:solidFill>
              <a:prstDash val="solid"/>
              <a:miter lim="800000"/>
            </a:ln>
            <a:effectLst/>
          </p:spPr>
        </p:cxnSp>
      </p:grpSp>
      <p:sp>
        <p:nvSpPr>
          <p:cNvPr id="14" name="矩形 13"/>
          <p:cNvSpPr/>
          <p:nvPr/>
        </p:nvSpPr>
        <p:spPr>
          <a:xfrm>
            <a:off x="4295800" y="5706017"/>
            <a:ext cx="2376264" cy="720080"/>
          </a:xfrm>
          <a:prstGeom prst="rect">
            <a:avLst/>
          </a:prstGeom>
          <a:noFill/>
          <a:ln w="38100">
            <a:solidFill>
              <a:sysClr val="windowText" lastClr="000000"/>
            </a:solidFill>
            <a:prstDash val="dash"/>
          </a:ln>
        </p:spPr>
        <p:txBody>
          <a:bodyPr rtlCol="0" anchor="ctr">
            <a:noAutofit/>
          </a:bodyPr>
          <a:lstStyle/>
          <a:p>
            <a:pPr eaLnBrk="1" fontAlgn="auto" hangingPunct="1">
              <a:spcBef>
                <a:spcPts val="0"/>
              </a:spcBef>
              <a:spcAft>
                <a:spcPts val="0"/>
              </a:spcAft>
              <a:defRPr/>
            </a:pPr>
            <a:endParaRPr lang="zh-CN" altLang="en-US"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5" name="矩形 14"/>
          <p:cNvSpPr/>
          <p:nvPr/>
        </p:nvSpPr>
        <p:spPr>
          <a:xfrm>
            <a:off x="6672064" y="5713055"/>
            <a:ext cx="2376264" cy="720080"/>
          </a:xfrm>
          <a:prstGeom prst="rect">
            <a:avLst/>
          </a:prstGeom>
          <a:noFill/>
          <a:ln w="38100">
            <a:solidFill>
              <a:srgbClr val="FF0000"/>
            </a:solidFill>
            <a:prstDash val="dash"/>
          </a:ln>
        </p:spPr>
        <p:txBody>
          <a:bodyPr rtlCol="0" anchor="ctr">
            <a:noAutofit/>
          </a:bodyPr>
          <a:lstStyle/>
          <a:p>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7919132" y="4550104"/>
            <a:ext cx="4012964" cy="787260"/>
          </a:xfrm>
          <a:prstGeom prst="rect">
            <a:avLst/>
          </a:prstGeom>
          <a:solidFill>
            <a:srgbClr val="ED7D31">
              <a:lumMod val="20000"/>
              <a:lumOff val="80000"/>
            </a:srgbClr>
          </a:solidFill>
        </p:spPr>
        <p:txBody>
          <a:bodyPr wrap="none" rtlCol="0">
            <a:noAutofit/>
          </a:bodyPr>
          <a:lstStyle/>
          <a:p>
            <a:pPr algn="just" eaLnBrk="1" fontAlgn="auto" hangingPunct="1">
              <a:spcBef>
                <a:spcPts val="0"/>
              </a:spcBef>
              <a:spcAft>
                <a:spcPts val="0"/>
              </a:spcAft>
              <a:defRPr/>
            </a:pPr>
            <a:r>
              <a:rPr lang="en-US" altLang="zh-CN" sz="2000" b="1" kern="0" dirty="0">
                <a:solidFill>
                  <a:prstClr val="black"/>
                </a:solidFill>
                <a:latin typeface="微软雅黑" panose="020B0503020204020204" pitchFamily="34" charset="-122"/>
                <a:ea typeface="微软雅黑" panose="020B0503020204020204" pitchFamily="34" charset="-122"/>
              </a:rPr>
              <a:t>14</a:t>
            </a:r>
            <a:r>
              <a:rPr lang="zh-CN" altLang="en-US" sz="2000" b="1" kern="0" dirty="0">
                <a:solidFill>
                  <a:prstClr val="black"/>
                </a:solidFill>
                <a:latin typeface="微软雅黑" panose="020B0503020204020204" pitchFamily="34" charset="-122"/>
                <a:ea typeface="微软雅黑" panose="020B0503020204020204" pitchFamily="34" charset="-122"/>
              </a:rPr>
              <a:t>个字符占</a:t>
            </a:r>
            <a:r>
              <a:rPr lang="en-US" altLang="zh-CN" sz="2000" b="1" kern="0" dirty="0">
                <a:solidFill>
                  <a:prstClr val="black"/>
                </a:solidFill>
                <a:latin typeface="微软雅黑" panose="020B0503020204020204" pitchFamily="34" charset="-122"/>
                <a:ea typeface="微软雅黑" panose="020B0503020204020204" pitchFamily="34" charset="-122"/>
              </a:rPr>
              <a:t>14</a:t>
            </a:r>
            <a:r>
              <a:rPr lang="zh-CN" altLang="en-US" sz="2000" b="1" kern="0" dirty="0">
                <a:solidFill>
                  <a:prstClr val="black"/>
                </a:solidFill>
                <a:latin typeface="微软雅黑" panose="020B0503020204020204" pitchFamily="34" charset="-122"/>
                <a:ea typeface="微软雅黑" panose="020B0503020204020204" pitchFamily="34" charset="-122"/>
              </a:rPr>
              <a:t>个字节，只能读入</a:t>
            </a:r>
            <a:endParaRPr lang="en-US" altLang="zh-CN" sz="2000" b="1" kern="0" dirty="0">
              <a:solidFill>
                <a:prstClr val="black"/>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lang="zh-CN" altLang="en-US" sz="2000" b="1" kern="0" dirty="0">
                <a:solidFill>
                  <a:prstClr val="black"/>
                </a:solidFill>
                <a:latin typeface="微软雅黑" panose="020B0503020204020204" pitchFamily="34" charset="-122"/>
                <a:ea typeface="微软雅黑" panose="020B0503020204020204" pitchFamily="34" charset="-122"/>
              </a:rPr>
              <a:t>“</a:t>
            </a:r>
            <a:r>
              <a:rPr lang="en-US" altLang="zh-CN" sz="2000" b="1" kern="0" dirty="0">
                <a:solidFill>
                  <a:prstClr val="black"/>
                </a:solidFill>
                <a:latin typeface="微软雅黑" panose="020B0503020204020204" pitchFamily="34" charset="-122"/>
                <a:ea typeface="微软雅黑" panose="020B0503020204020204" pitchFamily="34" charset="-122"/>
              </a:rPr>
              <a:t>3</a:t>
            </a:r>
            <a:r>
              <a:rPr lang="zh-CN" altLang="en-US" sz="2000" b="1" kern="0" dirty="0">
                <a:solidFill>
                  <a:prstClr val="black"/>
                </a:solidFill>
                <a:latin typeface="微软雅黑" panose="020B0503020204020204" pitchFamily="34" charset="-122"/>
                <a:ea typeface="微软雅黑" panose="020B0503020204020204" pitchFamily="34" charset="-122"/>
              </a:rPr>
              <a:t>块”读完后文件指针指向末尾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4" grpId="0" animBg="1"/>
      <p:bldP spid="15" grpId="0" animBg="1"/>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9A59325-F3E8-455E-82C0-DD34629E7AAB}"/>
              </a:ext>
            </a:extLst>
          </p:cNvPr>
          <p:cNvSpPr/>
          <p:nvPr/>
        </p:nvSpPr>
        <p:spPr>
          <a:xfrm>
            <a:off x="1187288" y="3177792"/>
            <a:ext cx="4835549" cy="2862322"/>
          </a:xfrm>
          <a:prstGeom prst="rect">
            <a:avLst/>
          </a:prstGeom>
          <a:solidFill>
            <a:schemeClr val="tx1"/>
          </a:solidFill>
        </p:spPr>
        <p:txBody>
          <a:bodyPr wrap="square">
            <a:spAutoFit/>
          </a:bodyPr>
          <a:lstStyle/>
          <a:p>
            <a:r>
              <a:rPr lang="en-US" altLang="zh-CN" dirty="0">
                <a:solidFill>
                  <a:srgbClr val="C586C0"/>
                </a:solidFill>
                <a:latin typeface="Consolas" panose="020B0609020204030204" pitchFamily="49" charset="0"/>
              </a:rPr>
              <a:t>#include</a:t>
            </a:r>
            <a:r>
              <a:rPr lang="en-US" altLang="zh-CN" dirty="0">
                <a:solidFill>
                  <a:srgbClr val="569CD6"/>
                </a:solidFill>
                <a:latin typeface="Consolas" panose="020B0609020204030204" pitchFamily="49" charset="0"/>
              </a:rPr>
              <a:t> </a:t>
            </a:r>
            <a:r>
              <a:rPr lang="en-US" altLang="zh-CN" dirty="0">
                <a:solidFill>
                  <a:srgbClr val="CE9178"/>
                </a:solidFill>
                <a:latin typeface="Consolas" panose="020B0609020204030204" pitchFamily="49" charset="0"/>
              </a:rPr>
              <a:t>&lt;</a:t>
            </a:r>
            <a:r>
              <a:rPr lang="en-US" altLang="zh-CN" dirty="0" err="1">
                <a:solidFill>
                  <a:srgbClr val="CE9178"/>
                </a:solidFill>
                <a:latin typeface="Consolas" panose="020B0609020204030204" pitchFamily="49" charset="0"/>
              </a:rPr>
              <a:t>stdio.h</a:t>
            </a:r>
            <a:r>
              <a:rPr lang="en-US" altLang="zh-CN" dirty="0">
                <a:solidFill>
                  <a:srgbClr val="CE9178"/>
                </a:solidFill>
                <a:latin typeface="Consolas" panose="020B0609020204030204" pitchFamily="49" charset="0"/>
              </a:rPr>
              <a:t>&gt;</a:t>
            </a:r>
            <a:endParaRPr lang="en-US" altLang="zh-CN" dirty="0">
              <a:solidFill>
                <a:srgbClr val="D4D4D4"/>
              </a:solidFill>
              <a:latin typeface="Consolas" panose="020B0609020204030204" pitchFamily="49" charset="0"/>
            </a:endParaRPr>
          </a:p>
          <a:p>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main</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FILE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a:solidFill>
                  <a:srgbClr val="9CDCFE"/>
                </a:solidFill>
                <a:latin typeface="Consolas" panose="020B0609020204030204" pitchFamily="49" charset="0"/>
              </a:rPr>
              <a:t>a</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3</a:t>
            </a:r>
            <a:r>
              <a:rPr lang="en-US" altLang="zh-CN" dirty="0">
                <a:solidFill>
                  <a:srgbClr val="D4D4D4"/>
                </a:solidFill>
                <a:latin typeface="Consolas" panose="020B0609020204030204" pitchFamily="49" charset="0"/>
              </a:rPr>
              <a:t>] = {</a:t>
            </a:r>
            <a:r>
              <a:rPr lang="en-US" altLang="zh-CN" dirty="0">
                <a:solidFill>
                  <a:srgbClr val="B5CEA8"/>
                </a:solidFill>
                <a:latin typeface="Consolas" panose="020B0609020204030204" pitchFamily="49" charset="0"/>
              </a:rPr>
              <a:t>23222</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11312</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256</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 </a:t>
            </a:r>
            <a:r>
              <a:rPr lang="en-US" altLang="zh-CN" dirty="0" err="1">
                <a:solidFill>
                  <a:srgbClr val="DCDCAA"/>
                </a:solidFill>
                <a:latin typeface="Consolas" panose="020B0609020204030204" pitchFamily="49" charset="0"/>
              </a:rPr>
              <a:t>fopen</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"in.dat"</a:t>
            </a:r>
            <a:r>
              <a:rPr lang="en-US" altLang="zh-CN" dirty="0">
                <a:solidFill>
                  <a:srgbClr val="D4D4D4"/>
                </a:solidFill>
                <a:latin typeface="Consolas" panose="020B0609020204030204" pitchFamily="49" charset="0"/>
              </a:rPr>
              <a:t>, </a:t>
            </a:r>
            <a:r>
              <a:rPr lang="en-US" altLang="zh-CN" dirty="0">
                <a:solidFill>
                  <a:srgbClr val="CE9178"/>
                </a:solidFill>
                <a:latin typeface="Consolas" panose="020B0609020204030204" pitchFamily="49" charset="0"/>
              </a:rPr>
              <a:t>"</a:t>
            </a:r>
            <a:r>
              <a:rPr lang="en-US" altLang="zh-CN" dirty="0" err="1">
                <a:solidFill>
                  <a:srgbClr val="CE9178"/>
                </a:solidFill>
                <a:latin typeface="Consolas" panose="020B0609020204030204" pitchFamily="49" charset="0"/>
              </a:rPr>
              <a:t>wb</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fwrite</a:t>
            </a:r>
            <a:r>
              <a:rPr lang="en-US" altLang="zh-CN" dirty="0">
                <a:solidFill>
                  <a:srgbClr val="D4D4D4"/>
                </a:solidFill>
                <a:latin typeface="Consolas" panose="020B0609020204030204" pitchFamily="49" charset="0"/>
              </a:rPr>
              <a:t>(a, </a:t>
            </a:r>
            <a:r>
              <a:rPr lang="en-US" altLang="zh-CN" dirty="0" err="1">
                <a:solidFill>
                  <a:srgbClr val="569CD6"/>
                </a:solidFill>
                <a:latin typeface="Consolas" panose="020B0609020204030204" pitchFamily="49" charset="0"/>
              </a:rPr>
              <a:t>sizeof</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3</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fclose</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endParaRPr lang="en-US" altLang="zh-CN" b="0" dirty="0">
              <a:solidFill>
                <a:srgbClr val="D4D4D4"/>
              </a:solidFill>
              <a:effectLst/>
              <a:latin typeface="Consolas" panose="020B0609020204030204" pitchFamily="49" charset="0"/>
            </a:endParaRPr>
          </a:p>
        </p:txBody>
      </p:sp>
      <p:sp>
        <p:nvSpPr>
          <p:cNvPr id="14" name="Rectangle 2"/>
          <p:cNvSpPr>
            <a:spLocks noChangeArrowheads="1"/>
          </p:cNvSpPr>
          <p:nvPr/>
        </p:nvSpPr>
        <p:spPr bwMode="auto">
          <a:xfrm>
            <a:off x="612649" y="232484"/>
            <a:ext cx="9482266"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3200" b="1" dirty="0">
                <a:solidFill>
                  <a:srgbClr val="D32D17"/>
                </a:solidFill>
                <a:latin typeface="华文新魏" panose="02010800040101010101" pitchFamily="2" charset="-122"/>
                <a:ea typeface="华文新魏" panose="02010800040101010101" pitchFamily="2" charset="-122"/>
              </a:rPr>
              <a:t>* </a:t>
            </a:r>
            <a:r>
              <a:rPr lang="zh-CN" altLang="en-US" sz="3200" b="1" dirty="0">
                <a:solidFill>
                  <a:srgbClr val="D32D17"/>
                </a:solidFill>
                <a:latin typeface="华文新魏" panose="02010800040101010101" pitchFamily="2" charset="-122"/>
                <a:ea typeface="华文新魏" panose="02010800040101010101" pitchFamily="2" charset="-122"/>
              </a:rPr>
              <a:t>二进制方式读写的优点</a:t>
            </a:r>
            <a:endParaRPr lang="en-US" altLang="zh-CN" sz="3200" b="1" dirty="0">
              <a:solidFill>
                <a:srgbClr val="D32D17"/>
              </a:solidFill>
              <a:latin typeface="华文新魏" panose="02010800040101010101" pitchFamily="2" charset="-122"/>
              <a:ea typeface="华文新魏" panose="02010800040101010101" pitchFamily="2" charset="-122"/>
            </a:endParaRPr>
          </a:p>
        </p:txBody>
      </p:sp>
      <p:sp>
        <p:nvSpPr>
          <p:cNvPr id="18" name="Rectangle 3"/>
          <p:cNvSpPr>
            <a:spLocks noChangeArrowheads="1"/>
          </p:cNvSpPr>
          <p:nvPr/>
        </p:nvSpPr>
        <p:spPr bwMode="auto">
          <a:xfrm>
            <a:off x="1862138" y="980975"/>
            <a:ext cx="3952875" cy="541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20000"/>
              </a:spcBef>
              <a:buClr>
                <a:srgbClr val="954F72"/>
              </a:buClr>
              <a:buSzPct val="100000"/>
              <a:buFont typeface="+mj-ea"/>
              <a:buAutoNum type="circleNumDbPlain"/>
            </a:pPr>
            <a:r>
              <a:rPr lang="zh-CN" altLang="en-US" sz="2000" dirty="0">
                <a:solidFill>
                  <a:srgbClr val="41418C"/>
                </a:solidFill>
                <a:latin typeface="微软雅黑" panose="020B0503020204020204" pitchFamily="34" charset="-122"/>
                <a:ea typeface="微软雅黑" panose="020B0503020204020204" pitchFamily="34" charset="-122"/>
              </a:rPr>
              <a:t>数据格式规范，占用磁盘空间小</a:t>
            </a:r>
            <a:endParaRPr lang="en-US" altLang="zh-CN" sz="2000" dirty="0">
              <a:solidFill>
                <a:srgbClr val="41418C"/>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862138" y="1620292"/>
            <a:ext cx="7291006" cy="360040"/>
          </a:xfrm>
          <a:prstGeom prst="rect">
            <a:avLst/>
          </a:prstGeom>
          <a:solidFill>
            <a:sysClr val="window" lastClr="FFFFFF"/>
          </a:solidFill>
        </p:spPr>
        <p:txBody>
          <a:bodyPr wrap="none" rtlCol="0">
            <a:noAutofit/>
          </a:bodyPr>
          <a:lstStyle/>
          <a:p>
            <a:pPr algn="just" eaLnBrk="1" fontAlgn="auto" hangingPunct="1">
              <a:spcBef>
                <a:spcPts val="0"/>
              </a:spcBef>
              <a:spcAft>
                <a:spcPts val="0"/>
              </a:spcAft>
              <a:defRPr/>
            </a:pPr>
            <a:r>
              <a:rPr kumimoji="1" lang="zh-CN" altLang="en-US" sz="1800" kern="0" dirty="0">
                <a:solidFill>
                  <a:prstClr val="black"/>
                </a:solidFill>
                <a:latin typeface="微软雅黑" panose="020B0503020204020204" pitchFamily="34" charset="-122"/>
                <a:ea typeface="微软雅黑" panose="020B0503020204020204" pitchFamily="34" charset="-122"/>
              </a:rPr>
              <a:t>正文格式：每位</a:t>
            </a:r>
            <a:r>
              <a:rPr kumimoji="1" lang="en-US" altLang="zh-CN" sz="1800" kern="0" dirty="0">
                <a:solidFill>
                  <a:prstClr val="black"/>
                </a:solidFill>
                <a:latin typeface="微软雅黑" panose="020B0503020204020204" pitchFamily="34" charset="-122"/>
                <a:ea typeface="微软雅黑" panose="020B0503020204020204" pitchFamily="34" charset="-122"/>
              </a:rPr>
              <a:t>1</a:t>
            </a:r>
            <a:r>
              <a:rPr kumimoji="1" lang="zh-CN" altLang="en-US" sz="1800" kern="0" dirty="0">
                <a:solidFill>
                  <a:prstClr val="black"/>
                </a:solidFill>
                <a:latin typeface="微软雅黑" panose="020B0503020204020204" pitchFamily="34" charset="-122"/>
                <a:ea typeface="微软雅黑" panose="020B0503020204020204" pitchFamily="34" charset="-122"/>
              </a:rPr>
              <a:t>个字节，还需要空格分隔，共需要占用</a:t>
            </a:r>
            <a:r>
              <a:rPr kumimoji="1" lang="en-US" altLang="zh-CN" sz="1800" kern="0" dirty="0">
                <a:solidFill>
                  <a:prstClr val="black"/>
                </a:solidFill>
                <a:latin typeface="微软雅黑" panose="020B0503020204020204" pitchFamily="34" charset="-122"/>
                <a:ea typeface="微软雅黑" panose="020B0503020204020204" pitchFamily="34" charset="-122"/>
              </a:rPr>
              <a:t>15</a:t>
            </a:r>
            <a:r>
              <a:rPr kumimoji="1" lang="zh-CN" altLang="en-US" sz="1800" kern="0" dirty="0">
                <a:solidFill>
                  <a:prstClr val="black"/>
                </a:solidFill>
                <a:latin typeface="微软雅黑" panose="020B0503020204020204" pitchFamily="34" charset="-122"/>
                <a:ea typeface="微软雅黑" panose="020B0503020204020204" pitchFamily="34" charset="-122"/>
              </a:rPr>
              <a:t>个字节</a:t>
            </a:r>
          </a:p>
        </p:txBody>
      </p:sp>
      <p:sp>
        <p:nvSpPr>
          <p:cNvPr id="21" name="文本框 20"/>
          <p:cNvSpPr txBox="1"/>
          <p:nvPr/>
        </p:nvSpPr>
        <p:spPr>
          <a:xfrm>
            <a:off x="1792681" y="2628404"/>
            <a:ext cx="3441774" cy="360040"/>
          </a:xfrm>
          <a:prstGeom prst="rect">
            <a:avLst/>
          </a:prstGeom>
          <a:solidFill>
            <a:sysClr val="window" lastClr="FFFFFF"/>
          </a:solidFill>
        </p:spPr>
        <p:txBody>
          <a:bodyPr wrap="none" rtlCol="0">
            <a:noAutofit/>
          </a:bodyPr>
          <a:lstStyle/>
          <a:p>
            <a:pPr algn="just" eaLnBrk="1" fontAlgn="auto" hangingPunct="1">
              <a:spcBef>
                <a:spcPts val="0"/>
              </a:spcBef>
              <a:spcAft>
                <a:spcPts val="0"/>
              </a:spcAft>
              <a:defRPr/>
            </a:pPr>
            <a:r>
              <a:rPr kumimoji="1" lang="zh-CN" altLang="en-US" sz="1800" kern="0" dirty="0">
                <a:solidFill>
                  <a:prstClr val="black"/>
                </a:solidFill>
                <a:latin typeface="微软雅黑" panose="020B0503020204020204" pitchFamily="34" charset="-122"/>
                <a:ea typeface="微软雅黑" panose="020B0503020204020204" pitchFamily="34" charset="-122"/>
              </a:rPr>
              <a:t>二进制格式：</a:t>
            </a:r>
          </a:p>
        </p:txBody>
      </p:sp>
      <p:sp>
        <p:nvSpPr>
          <p:cNvPr id="22" name="文本框 21"/>
          <p:cNvSpPr txBox="1"/>
          <p:nvPr/>
        </p:nvSpPr>
        <p:spPr>
          <a:xfrm>
            <a:off x="6295293" y="3668361"/>
            <a:ext cx="4709419" cy="360040"/>
          </a:xfrm>
          <a:prstGeom prst="rect">
            <a:avLst/>
          </a:prstGeom>
          <a:solidFill>
            <a:srgbClr val="FFC000">
              <a:lumMod val="20000"/>
              <a:lumOff val="80000"/>
            </a:srgbClr>
          </a:solidFill>
        </p:spPr>
        <p:txBody>
          <a:bodyPr wrap="none" rtlCol="0">
            <a:noAutofit/>
          </a:bodyPr>
          <a:lstStyle/>
          <a:p>
            <a:pPr algn="just" eaLnBrk="1" fontAlgn="auto" hangingPunct="1">
              <a:spcBef>
                <a:spcPts val="0"/>
              </a:spcBef>
              <a:spcAft>
                <a:spcPts val="0"/>
              </a:spcAft>
              <a:defRPr/>
            </a:pPr>
            <a:r>
              <a:rPr kumimoji="1" lang="en-US" altLang="zh-CN" sz="1800" b="1" kern="0" dirty="0">
                <a:solidFill>
                  <a:prstClr val="black"/>
                </a:solidFill>
                <a:latin typeface="微软雅黑" panose="020B0503020204020204" pitchFamily="34" charset="-122"/>
                <a:ea typeface="微软雅黑" panose="020B0503020204020204" pitchFamily="34" charset="-122"/>
              </a:rPr>
              <a:t>B6 5A 00 00    30 2C 00 00    00 01 00 00</a:t>
            </a:r>
            <a:endParaRPr kumimoji="1" lang="zh-CN" altLang="en-US" sz="1800" b="1" kern="0" dirty="0">
              <a:solidFill>
                <a:prstClr val="black"/>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6169163" y="4459954"/>
            <a:ext cx="4835549" cy="770502"/>
          </a:xfrm>
          <a:prstGeom prst="rect">
            <a:avLst/>
          </a:prstGeom>
          <a:solidFill>
            <a:srgbClr val="5B9BD5">
              <a:lumMod val="50000"/>
            </a:srgbClr>
          </a:solidFill>
        </p:spPr>
        <p:txBody>
          <a:bodyPr wrap="none" rtlCol="0">
            <a:noAutofit/>
          </a:bodyPr>
          <a:lstStyle/>
          <a:p>
            <a:pPr algn="just" eaLnBrk="1" fontAlgn="auto" hangingPunct="1">
              <a:spcBef>
                <a:spcPts val="0"/>
              </a:spcBef>
              <a:spcAft>
                <a:spcPts val="0"/>
              </a:spcAft>
              <a:defRPr/>
            </a:pPr>
            <a:r>
              <a:rPr kumimoji="1" lang="zh-CN" altLang="en-US" sz="2000" kern="0" dirty="0">
                <a:solidFill>
                  <a:prstClr val="white"/>
                </a:solidFill>
                <a:latin typeface="微软雅黑" panose="020B0503020204020204" pitchFamily="34" charset="-122"/>
                <a:ea typeface="微软雅黑" panose="020B0503020204020204" pitchFamily="34" charset="-122"/>
              </a:rPr>
              <a:t>不管这个数有多少位</a:t>
            </a:r>
            <a:r>
              <a:rPr kumimoji="1" lang="en-US" altLang="zh-CN" sz="2000" kern="0" dirty="0">
                <a:solidFill>
                  <a:prstClr val="white"/>
                </a:solidFill>
                <a:latin typeface="微软雅黑" panose="020B0503020204020204" pitchFamily="34" charset="-122"/>
                <a:ea typeface="微软雅黑" panose="020B0503020204020204" pitchFamily="34" charset="-122"/>
              </a:rPr>
              <a:t>(int</a:t>
            </a:r>
            <a:r>
              <a:rPr kumimoji="1" lang="zh-CN" altLang="en-US" sz="2000" kern="0" dirty="0">
                <a:solidFill>
                  <a:prstClr val="white"/>
                </a:solidFill>
                <a:latin typeface="微软雅黑" panose="020B0503020204020204" pitchFamily="34" charset="-122"/>
                <a:ea typeface="微软雅黑" panose="020B0503020204020204" pitchFamily="34" charset="-122"/>
              </a:rPr>
              <a:t>范围内</a:t>
            </a:r>
            <a:r>
              <a:rPr kumimoji="1" lang="en-US" altLang="zh-CN" sz="2000" kern="0" dirty="0">
                <a:solidFill>
                  <a:prstClr val="white"/>
                </a:solidFill>
                <a:latin typeface="微软雅黑" panose="020B0503020204020204" pitchFamily="34" charset="-122"/>
                <a:ea typeface="微软雅黑" panose="020B0503020204020204" pitchFamily="34" charset="-122"/>
              </a:rPr>
              <a:t>)</a:t>
            </a:r>
            <a:r>
              <a:rPr kumimoji="1" lang="zh-CN" altLang="en-US" sz="2000" kern="0" dirty="0">
                <a:solidFill>
                  <a:prstClr val="white"/>
                </a:solidFill>
                <a:latin typeface="微软雅黑" panose="020B0503020204020204" pitchFamily="34" charset="-122"/>
                <a:ea typeface="微软雅黑" panose="020B0503020204020204" pitchFamily="34" charset="-122"/>
              </a:rPr>
              <a:t>，</a:t>
            </a:r>
            <a:endParaRPr kumimoji="1" lang="en-US" altLang="zh-CN" sz="2000" kern="0" dirty="0">
              <a:solidFill>
                <a:prstClr val="white"/>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kumimoji="1" lang="zh-CN" altLang="en-US" sz="2000" kern="0" dirty="0">
                <a:solidFill>
                  <a:prstClr val="white"/>
                </a:solidFill>
                <a:latin typeface="微软雅黑" panose="020B0503020204020204" pitchFamily="34" charset="-122"/>
                <a:ea typeface="微软雅黑" panose="020B0503020204020204" pitchFamily="34" charset="-122"/>
              </a:rPr>
              <a:t>每个数只占</a:t>
            </a:r>
            <a:r>
              <a:rPr kumimoji="1" lang="en-US" altLang="zh-CN" sz="2000" kern="0" dirty="0">
                <a:solidFill>
                  <a:prstClr val="white"/>
                </a:solidFill>
                <a:latin typeface="微软雅黑" panose="020B0503020204020204" pitchFamily="34" charset="-122"/>
                <a:ea typeface="微软雅黑" panose="020B0503020204020204" pitchFamily="34" charset="-122"/>
              </a:rPr>
              <a:t>4</a:t>
            </a:r>
            <a:r>
              <a:rPr kumimoji="1" lang="zh-CN" altLang="en-US" sz="2000" kern="0" dirty="0">
                <a:solidFill>
                  <a:prstClr val="white"/>
                </a:solidFill>
                <a:latin typeface="微软雅黑" panose="020B0503020204020204" pitchFamily="34" charset="-122"/>
                <a:ea typeface="微软雅黑" panose="020B0503020204020204" pitchFamily="34" charset="-122"/>
              </a:rPr>
              <a:t>个字节</a:t>
            </a:r>
          </a:p>
        </p:txBody>
      </p:sp>
      <p:sp>
        <p:nvSpPr>
          <p:cNvPr id="24" name="文本框 23"/>
          <p:cNvSpPr txBox="1"/>
          <p:nvPr/>
        </p:nvSpPr>
        <p:spPr>
          <a:xfrm>
            <a:off x="7032104" y="1116237"/>
            <a:ext cx="2016224" cy="451155"/>
          </a:xfrm>
          <a:prstGeom prst="rect">
            <a:avLst/>
          </a:prstGeom>
          <a:solidFill>
            <a:sysClr val="window" lastClr="FFFFFF"/>
          </a:solidFill>
        </p:spPr>
        <p:txBody>
          <a:bodyPr wrap="none" rtlCol="0">
            <a:noAutofit/>
          </a:bodyPr>
          <a:lstStyle/>
          <a:p>
            <a:pPr algn="just" eaLnBrk="1" fontAlgn="auto" hangingPunct="1">
              <a:spcBef>
                <a:spcPts val="0"/>
              </a:spcBef>
              <a:spcAft>
                <a:spcPts val="0"/>
              </a:spcAft>
              <a:defRPr/>
            </a:pPr>
            <a:r>
              <a:rPr kumimoji="1" lang="en-US" altLang="zh-CN" sz="1800" kern="0" dirty="0">
                <a:solidFill>
                  <a:prstClr val="black"/>
                </a:solidFill>
                <a:latin typeface="微软雅黑" panose="020B0503020204020204" pitchFamily="34" charset="-122"/>
                <a:ea typeface="微软雅黑" panose="020B0503020204020204" pitchFamily="34" charset="-122"/>
              </a:rPr>
              <a:t>23222 11312 256</a:t>
            </a:r>
            <a:endParaRPr kumimoji="1" lang="zh-CN" altLang="en-US" sz="1800" kern="0" dirty="0">
              <a:solidFill>
                <a:prstClr val="black"/>
              </a:solidFill>
              <a:latin typeface="微软雅黑" panose="020B0503020204020204" pitchFamily="34" charset="-122"/>
              <a:ea typeface="微软雅黑" panose="020B0503020204020204" pitchFamily="34" charset="-122"/>
            </a:endParaRPr>
          </a:p>
        </p:txBody>
      </p:sp>
      <p:graphicFrame>
        <p:nvGraphicFramePr>
          <p:cNvPr id="25" name="表格 24"/>
          <p:cNvGraphicFramePr>
            <a:graphicFrameLocks noGrp="1"/>
          </p:cNvGraphicFramePr>
          <p:nvPr/>
        </p:nvGraphicFramePr>
        <p:xfrm>
          <a:off x="2065861" y="2052340"/>
          <a:ext cx="8206605" cy="370840"/>
        </p:xfrm>
        <a:graphic>
          <a:graphicData uri="http://schemas.openxmlformats.org/drawingml/2006/table">
            <a:tbl>
              <a:tblPr firstRow="1" bandRow="1"/>
              <a:tblGrid>
                <a:gridCol w="547107">
                  <a:extLst>
                    <a:ext uri="{9D8B030D-6E8A-4147-A177-3AD203B41FA5}">
                      <a16:colId xmlns:a16="http://schemas.microsoft.com/office/drawing/2014/main" val="20000"/>
                    </a:ext>
                  </a:extLst>
                </a:gridCol>
                <a:gridCol w="547107">
                  <a:extLst>
                    <a:ext uri="{9D8B030D-6E8A-4147-A177-3AD203B41FA5}">
                      <a16:colId xmlns:a16="http://schemas.microsoft.com/office/drawing/2014/main" val="20001"/>
                    </a:ext>
                  </a:extLst>
                </a:gridCol>
                <a:gridCol w="547107">
                  <a:extLst>
                    <a:ext uri="{9D8B030D-6E8A-4147-A177-3AD203B41FA5}">
                      <a16:colId xmlns:a16="http://schemas.microsoft.com/office/drawing/2014/main" val="20002"/>
                    </a:ext>
                  </a:extLst>
                </a:gridCol>
                <a:gridCol w="547107">
                  <a:extLst>
                    <a:ext uri="{9D8B030D-6E8A-4147-A177-3AD203B41FA5}">
                      <a16:colId xmlns:a16="http://schemas.microsoft.com/office/drawing/2014/main" val="20003"/>
                    </a:ext>
                  </a:extLst>
                </a:gridCol>
                <a:gridCol w="547107">
                  <a:extLst>
                    <a:ext uri="{9D8B030D-6E8A-4147-A177-3AD203B41FA5}">
                      <a16:colId xmlns:a16="http://schemas.microsoft.com/office/drawing/2014/main" val="20004"/>
                    </a:ext>
                  </a:extLst>
                </a:gridCol>
                <a:gridCol w="547107">
                  <a:extLst>
                    <a:ext uri="{9D8B030D-6E8A-4147-A177-3AD203B41FA5}">
                      <a16:colId xmlns:a16="http://schemas.microsoft.com/office/drawing/2014/main" val="20005"/>
                    </a:ext>
                  </a:extLst>
                </a:gridCol>
                <a:gridCol w="547107">
                  <a:extLst>
                    <a:ext uri="{9D8B030D-6E8A-4147-A177-3AD203B41FA5}">
                      <a16:colId xmlns:a16="http://schemas.microsoft.com/office/drawing/2014/main" val="20006"/>
                    </a:ext>
                  </a:extLst>
                </a:gridCol>
                <a:gridCol w="547107">
                  <a:extLst>
                    <a:ext uri="{9D8B030D-6E8A-4147-A177-3AD203B41FA5}">
                      <a16:colId xmlns:a16="http://schemas.microsoft.com/office/drawing/2014/main" val="20007"/>
                    </a:ext>
                  </a:extLst>
                </a:gridCol>
                <a:gridCol w="547107">
                  <a:extLst>
                    <a:ext uri="{9D8B030D-6E8A-4147-A177-3AD203B41FA5}">
                      <a16:colId xmlns:a16="http://schemas.microsoft.com/office/drawing/2014/main" val="20008"/>
                    </a:ext>
                  </a:extLst>
                </a:gridCol>
                <a:gridCol w="547107">
                  <a:extLst>
                    <a:ext uri="{9D8B030D-6E8A-4147-A177-3AD203B41FA5}">
                      <a16:colId xmlns:a16="http://schemas.microsoft.com/office/drawing/2014/main" val="20009"/>
                    </a:ext>
                  </a:extLst>
                </a:gridCol>
                <a:gridCol w="547107">
                  <a:extLst>
                    <a:ext uri="{9D8B030D-6E8A-4147-A177-3AD203B41FA5}">
                      <a16:colId xmlns:a16="http://schemas.microsoft.com/office/drawing/2014/main" val="20010"/>
                    </a:ext>
                  </a:extLst>
                </a:gridCol>
                <a:gridCol w="547107">
                  <a:extLst>
                    <a:ext uri="{9D8B030D-6E8A-4147-A177-3AD203B41FA5}">
                      <a16:colId xmlns:a16="http://schemas.microsoft.com/office/drawing/2014/main" val="20011"/>
                    </a:ext>
                  </a:extLst>
                </a:gridCol>
                <a:gridCol w="547107">
                  <a:extLst>
                    <a:ext uri="{9D8B030D-6E8A-4147-A177-3AD203B41FA5}">
                      <a16:colId xmlns:a16="http://schemas.microsoft.com/office/drawing/2014/main" val="20012"/>
                    </a:ext>
                  </a:extLst>
                </a:gridCol>
                <a:gridCol w="547107">
                  <a:extLst>
                    <a:ext uri="{9D8B030D-6E8A-4147-A177-3AD203B41FA5}">
                      <a16:colId xmlns:a16="http://schemas.microsoft.com/office/drawing/2014/main" val="20013"/>
                    </a:ext>
                  </a:extLst>
                </a:gridCol>
                <a:gridCol w="547107">
                  <a:extLst>
                    <a:ext uri="{9D8B030D-6E8A-4147-A177-3AD203B41FA5}">
                      <a16:colId xmlns:a16="http://schemas.microsoft.com/office/drawing/2014/main" val="20014"/>
                    </a:ext>
                  </a:extLst>
                </a:gridCol>
              </a:tblGrid>
              <a:tr h="370840">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dirty="0"/>
                        <a:t>'2'</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dirty="0"/>
                        <a:t>'3'</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dirty="0"/>
                        <a:t>'2'</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dirty="0"/>
                        <a:t>'2'</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dirty="0"/>
                        <a:t>'2'</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dirty="0"/>
                        <a:t>'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dirty="0"/>
                        <a:t>'1'</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dirty="0"/>
                        <a:t>'1'</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dirty="0"/>
                        <a:t>'3'</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dirty="0"/>
                        <a:t>'1'</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dirty="0"/>
                        <a:t>'2'</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dirty="0"/>
                        <a:t>'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dirty="0"/>
                        <a:t>'2'</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dirty="0"/>
                        <a:t>'5'</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r>
                        <a:rPr lang="en-US" altLang="zh-CN" dirty="0"/>
                        <a:t>'6'</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P spid="22" grpId="0" animBg="1"/>
      <p:bldP spid="2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3"/>
          <p:cNvSpPr>
            <a:spLocks noChangeArrowheads="1"/>
          </p:cNvSpPr>
          <p:nvPr/>
        </p:nvSpPr>
        <p:spPr bwMode="auto">
          <a:xfrm>
            <a:off x="822526" y="861431"/>
            <a:ext cx="8466137" cy="104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20000"/>
              </a:spcBef>
              <a:buClr>
                <a:schemeClr val="folHlink"/>
              </a:buClr>
              <a:buSzPct val="100000"/>
              <a:buFont typeface="+mj-ea"/>
              <a:buAutoNum type="circleNumDbPlain" startAt="2"/>
            </a:pPr>
            <a:r>
              <a:rPr lang="zh-CN" altLang="en-US" sz="2000" dirty="0">
                <a:solidFill>
                  <a:srgbClr val="41418C"/>
                </a:solidFill>
                <a:latin typeface="微软雅黑" panose="020B0503020204020204" pitchFamily="34" charset="-122"/>
                <a:ea typeface="微软雅黑" panose="020B0503020204020204" pitchFamily="34" charset="-122"/>
              </a:rPr>
              <a:t>运行效率高</a:t>
            </a:r>
            <a:endParaRPr lang="en-US" altLang="zh-CN" sz="2000" dirty="0">
              <a:solidFill>
                <a:srgbClr val="41418C"/>
              </a:solidFill>
              <a:latin typeface="微软雅黑" panose="020B0503020204020204" pitchFamily="34" charset="-122"/>
              <a:ea typeface="微软雅黑" panose="020B0503020204020204" pitchFamily="34" charset="-122"/>
            </a:endParaRPr>
          </a:p>
          <a:p>
            <a:pPr marL="457200" lvl="1" indent="0" eaLnBrk="1" hangingPunct="1">
              <a:lnSpc>
                <a:spcPct val="150000"/>
              </a:lnSpc>
              <a:spcBef>
                <a:spcPct val="20000"/>
              </a:spcBef>
              <a:buClr>
                <a:schemeClr val="folHlink"/>
              </a:buClr>
              <a:buSzPct val="100000"/>
            </a:pPr>
            <a:r>
              <a:rPr lang="zh-CN" altLang="en-US" sz="2000" dirty="0">
                <a:solidFill>
                  <a:srgbClr val="41418C"/>
                </a:solidFill>
                <a:latin typeface="微软雅黑" panose="020B0503020204020204" pitchFamily="34" charset="-122"/>
                <a:ea typeface="微软雅黑" panose="020B0503020204020204" pitchFamily="34" charset="-122"/>
              </a:rPr>
              <a:t>可把内存中的数据整块写入文件，或从文件中整块读入内存。</a:t>
            </a:r>
            <a:endParaRPr lang="en-US" altLang="zh-CN" sz="2000" dirty="0">
              <a:solidFill>
                <a:srgbClr val="41418C"/>
              </a:solidFill>
              <a:latin typeface="微软雅黑" panose="020B0503020204020204" pitchFamily="34" charset="-122"/>
              <a:ea typeface="微软雅黑" panose="020B0503020204020204" pitchFamily="34" charset="-122"/>
            </a:endParaRPr>
          </a:p>
        </p:txBody>
      </p:sp>
      <p:sp>
        <p:nvSpPr>
          <p:cNvPr id="9" name="Text Box 4"/>
          <p:cNvSpPr txBox="1">
            <a:spLocks noChangeArrowheads="1"/>
          </p:cNvSpPr>
          <p:nvPr/>
        </p:nvSpPr>
        <p:spPr bwMode="auto">
          <a:xfrm>
            <a:off x="8497424" y="2684773"/>
            <a:ext cx="2950864" cy="826637"/>
          </a:xfrm>
          <a:prstGeom prst="rect">
            <a:avLst/>
          </a:prstGeom>
          <a:solidFill>
            <a:schemeClr val="bg1">
              <a:lumMod val="95000"/>
            </a:schemeClr>
          </a:solidFill>
          <a:ln w="12700" cap="sq">
            <a:solidFill>
              <a:srgbClr val="FF9900"/>
            </a:solidFill>
            <a:miter lim="800000"/>
            <a:headEnd type="none" w="sm" len="sm"/>
            <a:tailEnd type="none" w="sm" len="sm"/>
          </a:ln>
        </p:spPr>
        <p:txBody>
          <a:bodyPr wrap="square">
            <a:spAutoFit/>
          </a:bodyPr>
          <a:lstStyle/>
          <a:p>
            <a:pPr>
              <a:lnSpc>
                <a:spcPct val="125000"/>
              </a:lnSpc>
              <a:defRPr/>
            </a:pPr>
            <a:r>
              <a:rPr lang="zh-CN" altLang="en-US" sz="20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一次性从文件中读入了</a:t>
            </a:r>
            <a:r>
              <a:rPr lang="en-US" altLang="zh-CN" sz="20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BUFSIZE(</a:t>
            </a:r>
            <a:r>
              <a:rPr lang="zh-CN" altLang="en-US" sz="20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如</a:t>
            </a:r>
            <a:r>
              <a:rPr lang="en-US" altLang="zh-CN" sz="2000" b="1" dirty="0">
                <a:solidFill>
                  <a:schemeClr val="tx2"/>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512)</a:t>
            </a:r>
            <a:r>
              <a:rPr lang="zh-CN" altLang="en-US" sz="20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个整数</a:t>
            </a:r>
            <a:endParaRPr lang="en-US" altLang="zh-CN" sz="20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Text Box 4"/>
          <p:cNvSpPr txBox="1">
            <a:spLocks noChangeArrowheads="1"/>
          </p:cNvSpPr>
          <p:nvPr/>
        </p:nvSpPr>
        <p:spPr bwMode="auto">
          <a:xfrm>
            <a:off x="8497424" y="4840806"/>
            <a:ext cx="2950864" cy="826637"/>
          </a:xfrm>
          <a:prstGeom prst="rect">
            <a:avLst/>
          </a:prstGeom>
          <a:solidFill>
            <a:schemeClr val="bg1">
              <a:lumMod val="95000"/>
            </a:schemeClr>
          </a:solidFill>
          <a:ln w="12700" cap="sq">
            <a:solidFill>
              <a:srgbClr val="FF9900"/>
            </a:solidFill>
            <a:miter lim="800000"/>
            <a:headEnd type="none" w="sm" len="sm"/>
            <a:tailEnd type="none" w="sm" len="sm"/>
          </a:ln>
        </p:spPr>
        <p:txBody>
          <a:bodyPr wrap="square">
            <a:spAutoFit/>
          </a:bodyPr>
          <a:lstStyle/>
          <a:p>
            <a:pPr>
              <a:lnSpc>
                <a:spcPct val="125000"/>
              </a:lnSpc>
              <a:defRPr/>
            </a:pPr>
            <a:r>
              <a:rPr lang="zh-CN" altLang="en-US" sz="20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把</a:t>
            </a:r>
            <a:r>
              <a:rPr lang="en-US" altLang="zh-CN" sz="20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double</a:t>
            </a:r>
            <a:r>
              <a:rPr lang="zh-CN" altLang="en-US" sz="20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型数组一次性写入文件</a:t>
            </a:r>
            <a:endParaRPr lang="en-US" altLang="zh-CN" sz="20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ectangle 2"/>
          <p:cNvSpPr>
            <a:spLocks noChangeArrowheads="1"/>
          </p:cNvSpPr>
          <p:nvPr/>
        </p:nvSpPr>
        <p:spPr bwMode="auto">
          <a:xfrm>
            <a:off x="594361" y="232484"/>
            <a:ext cx="9500554"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3200" b="1" dirty="0">
                <a:solidFill>
                  <a:srgbClr val="D32D17"/>
                </a:solidFill>
                <a:latin typeface="华文新魏" panose="02010800040101010101" pitchFamily="2" charset="-122"/>
                <a:ea typeface="华文新魏" panose="02010800040101010101" pitchFamily="2" charset="-122"/>
              </a:rPr>
              <a:t>* </a:t>
            </a:r>
            <a:r>
              <a:rPr lang="zh-CN" altLang="en-US" sz="3200" b="1" dirty="0">
                <a:solidFill>
                  <a:srgbClr val="D32D17"/>
                </a:solidFill>
                <a:latin typeface="华文新魏" panose="02010800040101010101" pitchFamily="2" charset="-122"/>
                <a:ea typeface="华文新魏" panose="02010800040101010101" pitchFamily="2" charset="-122"/>
              </a:rPr>
              <a:t>二进制方式读写的优点</a:t>
            </a:r>
            <a:endParaRPr lang="en-US" altLang="zh-CN" sz="3200" b="1" dirty="0">
              <a:solidFill>
                <a:srgbClr val="D32D17"/>
              </a:solidFill>
              <a:latin typeface="华文新魏" panose="02010800040101010101" pitchFamily="2" charset="-122"/>
              <a:ea typeface="华文新魏" panose="02010800040101010101" pitchFamily="2" charset="-122"/>
            </a:endParaRPr>
          </a:p>
        </p:txBody>
      </p:sp>
      <p:sp>
        <p:nvSpPr>
          <p:cNvPr id="2" name="矩形 1">
            <a:extLst>
              <a:ext uri="{FF2B5EF4-FFF2-40B4-BE49-F238E27FC236}">
                <a16:creationId xmlns:a16="http://schemas.microsoft.com/office/drawing/2014/main" id="{C5D5AA95-797A-4354-ADDA-F29A5D73F81F}"/>
              </a:ext>
            </a:extLst>
          </p:cNvPr>
          <p:cNvSpPr/>
          <p:nvPr/>
        </p:nvSpPr>
        <p:spPr>
          <a:xfrm>
            <a:off x="826008" y="2210830"/>
            <a:ext cx="7385304" cy="2031325"/>
          </a:xfrm>
          <a:prstGeom prst="rect">
            <a:avLst/>
          </a:prstGeom>
          <a:solidFill>
            <a:schemeClr val="tx1"/>
          </a:solidFill>
        </p:spPr>
        <p:txBody>
          <a:bodyPr wrap="square">
            <a:spAutoFit/>
          </a:bodyPr>
          <a:lstStyle/>
          <a:p>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len</a:t>
            </a:r>
            <a:r>
              <a:rPr lang="en-US" altLang="zh-CN" dirty="0">
                <a:solidFill>
                  <a:srgbClr val="D4D4D4"/>
                </a:solidFill>
                <a:latin typeface="Consolas" panose="020B0609020204030204" pitchFamily="49" charset="0"/>
              </a:rPr>
              <a:t>, n, </a:t>
            </a:r>
            <a:r>
              <a:rPr lang="en-US" altLang="zh-CN" dirty="0" err="1">
                <a:solidFill>
                  <a:srgbClr val="9CDCFE"/>
                </a:solidFill>
                <a:latin typeface="Consolas" panose="020B0609020204030204" pitchFamily="49" charset="0"/>
              </a:rPr>
              <a:t>buf</a:t>
            </a:r>
            <a:r>
              <a:rPr lang="en-US" altLang="zh-CN" dirty="0">
                <a:solidFill>
                  <a:srgbClr val="D4D4D4"/>
                </a:solidFill>
                <a:latin typeface="Consolas" panose="020B0609020204030204" pitchFamily="49" charset="0"/>
              </a:rPr>
              <a:t>[BUFSIZ];</a:t>
            </a:r>
          </a:p>
          <a:p>
            <a:r>
              <a:rPr lang="en-US" altLang="zh-CN" dirty="0">
                <a:solidFill>
                  <a:srgbClr val="D4D4D4"/>
                </a:solidFill>
                <a:latin typeface="Consolas" panose="020B0609020204030204" pitchFamily="49" charset="0"/>
              </a:rPr>
              <a:t>FILE *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p>
          <a:p>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 = </a:t>
            </a:r>
            <a:r>
              <a:rPr lang="en-US" altLang="zh-CN" dirty="0" err="1">
                <a:solidFill>
                  <a:srgbClr val="DCDCAA"/>
                </a:solidFill>
                <a:latin typeface="Consolas" panose="020B0609020204030204" pitchFamily="49" charset="0"/>
              </a:rPr>
              <a:t>fopen</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a:t>
            </a:r>
            <a:r>
              <a:rPr lang="en-US" altLang="zh-CN" dirty="0" err="1">
                <a:solidFill>
                  <a:srgbClr val="CE9178"/>
                </a:solidFill>
                <a:latin typeface="Consolas" panose="020B0609020204030204" pitchFamily="49" charset="0"/>
              </a:rPr>
              <a:t>bin_file</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 </a:t>
            </a:r>
            <a:r>
              <a:rPr lang="en-US" altLang="zh-CN" dirty="0">
                <a:solidFill>
                  <a:srgbClr val="CE9178"/>
                </a:solidFill>
                <a:latin typeface="Consolas" panose="020B0609020204030204" pitchFamily="49" charset="0"/>
              </a:rPr>
              <a:t>"r"</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n = </a:t>
            </a:r>
            <a:r>
              <a:rPr lang="en-US" altLang="zh-CN" dirty="0" err="1">
                <a:solidFill>
                  <a:srgbClr val="DCDCAA"/>
                </a:solidFill>
                <a:latin typeface="Consolas" panose="020B0609020204030204" pitchFamily="49" charset="0"/>
              </a:rPr>
              <a:t>fread</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buf</a:t>
            </a:r>
            <a:r>
              <a:rPr lang="en-US" altLang="zh-CN" dirty="0">
                <a:solidFill>
                  <a:srgbClr val="D4D4D4"/>
                </a:solidFill>
                <a:latin typeface="Consolas" panose="020B0609020204030204" pitchFamily="49" charset="0"/>
              </a:rPr>
              <a:t>, </a:t>
            </a:r>
            <a:r>
              <a:rPr lang="en-US" altLang="zh-CN" dirty="0" err="1">
                <a:solidFill>
                  <a:srgbClr val="569CD6"/>
                </a:solidFill>
                <a:latin typeface="Consolas" panose="020B0609020204030204" pitchFamily="49" charset="0"/>
              </a:rPr>
              <a:t>sizeof</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BUFSIZ,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err="1">
                <a:solidFill>
                  <a:srgbClr val="D4D4D4"/>
                </a:solidFill>
                <a:latin typeface="Consolas" panose="020B0609020204030204" pitchFamily="49" charset="0"/>
              </a:rPr>
              <a:t>len</a:t>
            </a:r>
            <a:r>
              <a:rPr lang="en-US" altLang="zh-CN" dirty="0">
                <a:solidFill>
                  <a:srgbClr val="D4D4D4"/>
                </a:solidFill>
                <a:latin typeface="Consolas" panose="020B0609020204030204" pitchFamily="49" charset="0"/>
              </a:rPr>
              <a:t> = </a:t>
            </a:r>
            <a:r>
              <a:rPr lang="en-US" altLang="zh-CN" dirty="0" err="1">
                <a:solidFill>
                  <a:srgbClr val="DCDCAA"/>
                </a:solidFill>
                <a:latin typeface="Consolas" panose="020B0609020204030204" pitchFamily="49" charset="0"/>
              </a:rPr>
              <a:t>ftell</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p>
          <a:p>
            <a:r>
              <a:rPr lang="en-US" altLang="zh-CN" dirty="0" err="1">
                <a:solidFill>
                  <a:srgbClr val="DCDCAA"/>
                </a:solidFill>
                <a:latin typeface="Consolas" panose="020B0609020204030204" pitchFamily="49" charset="0"/>
              </a:rPr>
              <a:t>printf</a:t>
            </a:r>
            <a:r>
              <a:rPr lang="en-US" altLang="zh-CN" dirty="0">
                <a:solidFill>
                  <a:srgbClr val="D4D4D4"/>
                </a:solidFill>
                <a:latin typeface="Consolas" panose="020B0609020204030204" pitchFamily="49" charset="0"/>
              </a:rPr>
              <a:t>(</a:t>
            </a:r>
            <a:r>
              <a:rPr lang="en-US" altLang="zh-CN" dirty="0">
                <a:solidFill>
                  <a:srgbClr val="CE9178"/>
                </a:solidFill>
                <a:latin typeface="Consolas" panose="020B0609020204030204" pitchFamily="49" charset="0"/>
              </a:rPr>
              <a:t>"%d int read, current position is :%d</a:t>
            </a:r>
            <a:r>
              <a:rPr lang="en-US" altLang="zh-CN" dirty="0">
                <a:solidFill>
                  <a:srgbClr val="D7BA7D"/>
                </a:solidFill>
                <a:latin typeface="Consolas" panose="020B0609020204030204" pitchFamily="49" charset="0"/>
              </a:rPr>
              <a:t>\n</a:t>
            </a:r>
            <a:r>
              <a:rPr lang="en-US" altLang="zh-CN" dirty="0">
                <a:solidFill>
                  <a:srgbClr val="CE9178"/>
                </a:solidFill>
                <a:latin typeface="Consolas" panose="020B0609020204030204" pitchFamily="49" charset="0"/>
              </a:rPr>
              <a:t>"</a:t>
            </a:r>
            <a:r>
              <a:rPr lang="en-US" altLang="zh-CN" dirty="0">
                <a:solidFill>
                  <a:srgbClr val="D4D4D4"/>
                </a:solidFill>
                <a:latin typeface="Consolas" panose="020B0609020204030204" pitchFamily="49" charset="0"/>
              </a:rPr>
              <a:t>, n, </a:t>
            </a:r>
            <a:r>
              <a:rPr lang="en-US" altLang="zh-CN" dirty="0" err="1">
                <a:solidFill>
                  <a:srgbClr val="D4D4D4"/>
                </a:solidFill>
                <a:latin typeface="Consolas" panose="020B0609020204030204" pitchFamily="49" charset="0"/>
              </a:rPr>
              <a:t>len</a:t>
            </a:r>
            <a:r>
              <a:rPr lang="en-US" altLang="zh-CN" dirty="0">
                <a:solidFill>
                  <a:srgbClr val="D4D4D4"/>
                </a:solidFill>
                <a:latin typeface="Consolas" panose="020B0609020204030204" pitchFamily="49" charset="0"/>
              </a:rPr>
              <a:t>);</a:t>
            </a:r>
            <a:endParaRPr lang="en-US" altLang="zh-CN" b="0" dirty="0">
              <a:solidFill>
                <a:srgbClr val="D4D4D4"/>
              </a:solidFill>
              <a:effectLst/>
              <a:latin typeface="Consolas" panose="020B0609020204030204" pitchFamily="49" charset="0"/>
            </a:endParaRPr>
          </a:p>
        </p:txBody>
      </p:sp>
      <p:sp>
        <p:nvSpPr>
          <p:cNvPr id="3" name="矩形 2">
            <a:extLst>
              <a:ext uri="{FF2B5EF4-FFF2-40B4-BE49-F238E27FC236}">
                <a16:creationId xmlns:a16="http://schemas.microsoft.com/office/drawing/2014/main" id="{DF0D0A81-DCDB-4071-BC79-03D2D1AA6EFB}"/>
              </a:ext>
            </a:extLst>
          </p:cNvPr>
          <p:cNvSpPr/>
          <p:nvPr/>
        </p:nvSpPr>
        <p:spPr>
          <a:xfrm>
            <a:off x="826008" y="4747736"/>
            <a:ext cx="7385304" cy="923330"/>
          </a:xfrm>
          <a:prstGeom prst="rect">
            <a:avLst/>
          </a:prstGeom>
          <a:solidFill>
            <a:schemeClr val="tx1"/>
          </a:solidFill>
        </p:spPr>
        <p:txBody>
          <a:bodyPr wrap="square">
            <a:spAutoFit/>
          </a:bodyPr>
          <a:lstStyle/>
          <a:p>
            <a:r>
              <a:rPr lang="en-US" altLang="zh-CN" dirty="0">
                <a:solidFill>
                  <a:srgbClr val="569CD6"/>
                </a:solidFill>
                <a:latin typeface="Consolas" panose="020B0609020204030204" pitchFamily="49" charset="0"/>
              </a:rPr>
              <a:t>double</a:t>
            </a:r>
            <a:r>
              <a:rPr lang="en-US" altLang="zh-CN" dirty="0">
                <a:solidFill>
                  <a:srgbClr val="D4D4D4"/>
                </a:solidFill>
                <a:latin typeface="Consolas" panose="020B0609020204030204" pitchFamily="49" charset="0"/>
              </a:rPr>
              <a:t> </a:t>
            </a:r>
            <a:r>
              <a:rPr lang="en-US" altLang="zh-CN" dirty="0" err="1">
                <a:solidFill>
                  <a:srgbClr val="9CDCFE"/>
                </a:solidFill>
                <a:latin typeface="Consolas" panose="020B0609020204030204" pitchFamily="49" charset="0"/>
              </a:rPr>
              <a:t>d_array</a:t>
            </a:r>
            <a:r>
              <a:rPr lang="en-US" altLang="zh-CN" dirty="0">
                <a:solidFill>
                  <a:srgbClr val="D4D4D4"/>
                </a:solidFill>
                <a:latin typeface="Consolas" panose="020B0609020204030204" pitchFamily="49" charset="0"/>
              </a:rPr>
              <a:t>[MAX_N];</a:t>
            </a:r>
          </a:p>
          <a:p>
            <a:r>
              <a:rPr lang="en-US" altLang="zh-CN" dirty="0">
                <a:solidFill>
                  <a:srgbClr val="D4D4D4"/>
                </a:solidFill>
                <a:latin typeface="Consolas" panose="020B0609020204030204" pitchFamily="49" charset="0"/>
              </a:rPr>
              <a:t>…</a:t>
            </a:r>
          </a:p>
          <a:p>
            <a:r>
              <a:rPr lang="en-US" altLang="zh-CN" dirty="0" err="1">
                <a:solidFill>
                  <a:srgbClr val="DCDCAA"/>
                </a:solidFill>
                <a:latin typeface="Consolas" panose="020B0609020204030204" pitchFamily="49" charset="0"/>
              </a:rPr>
              <a:t>fwrite</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d_array</a:t>
            </a:r>
            <a:r>
              <a:rPr lang="en-US" altLang="zh-CN" dirty="0">
                <a:solidFill>
                  <a:srgbClr val="D4D4D4"/>
                </a:solidFill>
                <a:latin typeface="Consolas" panose="020B0609020204030204" pitchFamily="49" charset="0"/>
              </a:rPr>
              <a:t>, </a:t>
            </a:r>
            <a:r>
              <a:rPr lang="en-US" altLang="zh-CN" dirty="0" err="1">
                <a:solidFill>
                  <a:srgbClr val="569CD6"/>
                </a:solidFill>
                <a:latin typeface="Consolas" panose="020B0609020204030204" pitchFamily="49" charset="0"/>
              </a:rPr>
              <a:t>sizeof</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double</a:t>
            </a:r>
            <a:r>
              <a:rPr lang="en-US" altLang="zh-CN" dirty="0">
                <a:solidFill>
                  <a:srgbClr val="D4D4D4"/>
                </a:solidFill>
                <a:latin typeface="Consolas" panose="020B0609020204030204" pitchFamily="49" charset="0"/>
              </a:rPr>
              <a:t>), MAX_N, </a:t>
            </a:r>
            <a:r>
              <a:rPr lang="en-US" altLang="zh-CN" dirty="0" err="1">
                <a:solidFill>
                  <a:srgbClr val="D4D4D4"/>
                </a:solidFill>
                <a:latin typeface="Consolas" panose="020B0609020204030204" pitchFamily="49" charset="0"/>
              </a:rPr>
              <a:t>fp</a:t>
            </a:r>
            <a:r>
              <a:rPr lang="en-US" altLang="zh-CN" dirty="0">
                <a:solidFill>
                  <a:srgbClr val="D4D4D4"/>
                </a:solidFill>
                <a:latin typeface="Consolas" panose="020B0609020204030204" pitchFamily="49" charset="0"/>
              </a:rPr>
              <a:t>);</a:t>
            </a:r>
            <a:endParaRPr lang="en-US" altLang="zh-CN" b="0" dirty="0">
              <a:solidFill>
                <a:srgbClr val="D4D4D4"/>
              </a:solidFill>
              <a:effectLst/>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BFF39E4-53A5-45DE-A04E-05A6FD709CD1}"/>
              </a:ext>
            </a:extLst>
          </p:cNvPr>
          <p:cNvSpPr/>
          <p:nvPr/>
        </p:nvSpPr>
        <p:spPr>
          <a:xfrm>
            <a:off x="935736" y="1672811"/>
            <a:ext cx="6507480" cy="3970318"/>
          </a:xfrm>
          <a:prstGeom prst="rect">
            <a:avLst/>
          </a:prstGeom>
          <a:solidFill>
            <a:schemeClr val="tx1"/>
          </a:solidFill>
        </p:spPr>
        <p:txBody>
          <a:bodyPr wrap="square">
            <a:spAutoFit/>
          </a:bodyPr>
          <a:lstStyle/>
          <a:p>
            <a:r>
              <a:rPr lang="en-US" altLang="zh-CN" dirty="0">
                <a:solidFill>
                  <a:srgbClr val="569CD6"/>
                </a:solidFill>
                <a:latin typeface="Consolas" panose="020B0609020204030204" pitchFamily="49" charset="0"/>
              </a:rPr>
              <a:t>struct</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d_type</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size, year, value, group;</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double</a:t>
            </a:r>
            <a:r>
              <a:rPr lang="en-US" altLang="zh-CN" dirty="0">
                <a:solidFill>
                  <a:srgbClr val="D4D4D4"/>
                </a:solidFill>
                <a:latin typeface="Consolas" panose="020B0609020204030204" pitchFamily="49" charset="0"/>
              </a:rPr>
              <a:t> width, height, ratio;</a:t>
            </a: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char</a:t>
            </a:r>
            <a:r>
              <a:rPr lang="en-US" altLang="zh-CN" dirty="0">
                <a:solidFill>
                  <a:srgbClr val="D4D4D4"/>
                </a:solidFill>
                <a:latin typeface="Consolas" panose="020B0609020204030204" pitchFamily="49" charset="0"/>
              </a:rPr>
              <a:t> </a:t>
            </a:r>
            <a:r>
              <a:rPr lang="en-US" altLang="zh-CN" dirty="0">
                <a:solidFill>
                  <a:srgbClr val="9CDCFE"/>
                </a:solidFill>
                <a:latin typeface="Consolas" panose="020B0609020204030204" pitchFamily="49" charset="0"/>
              </a:rPr>
              <a:t>name</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8</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r>
              <a:rPr lang="en-US" altLang="zh-CN" dirty="0" err="1">
                <a:solidFill>
                  <a:srgbClr val="9CDCFE"/>
                </a:solidFill>
                <a:latin typeface="Consolas" panose="020B0609020204030204" pitchFamily="49" charset="0"/>
              </a:rPr>
              <a:t>d_table</a:t>
            </a:r>
            <a:r>
              <a:rPr lang="en-US" altLang="zh-CN" dirty="0">
                <a:solidFill>
                  <a:srgbClr val="D4D4D4"/>
                </a:solidFill>
                <a:latin typeface="Consolas" panose="020B0609020204030204" pitchFamily="49" charset="0"/>
              </a:rPr>
              <a:t>[MAX_N];</a:t>
            </a:r>
          </a:p>
          <a:p>
            <a:br>
              <a:rPr lang="en-US" altLang="zh-CN" dirty="0">
                <a:solidFill>
                  <a:srgbClr val="D4D4D4"/>
                </a:solidFill>
                <a:latin typeface="Consolas" panose="020B0609020204030204" pitchFamily="49" charset="0"/>
              </a:rPr>
            </a:b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n = MAX_N;</a:t>
            </a:r>
          </a:p>
          <a:p>
            <a:r>
              <a:rPr lang="en-US" altLang="zh-CN" dirty="0">
                <a:solidFill>
                  <a:srgbClr val="6A9955"/>
                </a:solidFill>
                <a:latin typeface="Consolas" panose="020B0609020204030204" pitchFamily="49" charset="0"/>
              </a:rPr>
              <a:t>//</a:t>
            </a:r>
            <a:r>
              <a:rPr lang="zh-CN" altLang="en-US" dirty="0">
                <a:solidFill>
                  <a:srgbClr val="6A9955"/>
                </a:solidFill>
                <a:latin typeface="Consolas" panose="020B0609020204030204" pitchFamily="49" charset="0"/>
              </a:rPr>
              <a:t>保存</a:t>
            </a:r>
            <a:endParaRPr lang="zh-CN" altLang="en-US" dirty="0">
              <a:solidFill>
                <a:srgbClr val="D4D4D4"/>
              </a:solidFill>
              <a:latin typeface="Consolas" panose="020B0609020204030204" pitchFamily="49" charset="0"/>
            </a:endParaRPr>
          </a:p>
          <a:p>
            <a:r>
              <a:rPr lang="en-US" altLang="zh-CN" dirty="0" err="1">
                <a:solidFill>
                  <a:srgbClr val="DCDCAA"/>
                </a:solidFill>
                <a:latin typeface="Consolas" panose="020B0609020204030204" pitchFamily="49" charset="0"/>
              </a:rPr>
              <a:t>fwrite</a:t>
            </a:r>
            <a:r>
              <a:rPr lang="en-US" altLang="zh-CN" dirty="0">
                <a:solidFill>
                  <a:srgbClr val="D4D4D4"/>
                </a:solidFill>
                <a:latin typeface="Consolas" panose="020B0609020204030204" pitchFamily="49" charset="0"/>
              </a:rPr>
              <a:t>(&amp;</a:t>
            </a:r>
            <a:r>
              <a:rPr lang="en-US" altLang="zh-CN" dirty="0">
                <a:solidFill>
                  <a:srgbClr val="9CDCFE"/>
                </a:solidFill>
                <a:latin typeface="Consolas" panose="020B0609020204030204" pitchFamily="49" charset="0"/>
              </a:rPr>
              <a:t>n</a:t>
            </a:r>
            <a:r>
              <a:rPr lang="en-US" altLang="zh-CN" dirty="0">
                <a:solidFill>
                  <a:srgbClr val="D4D4D4"/>
                </a:solidFill>
                <a:latin typeface="Consolas" panose="020B0609020204030204" pitchFamily="49" charset="0"/>
              </a:rPr>
              <a:t>, </a:t>
            </a:r>
            <a:r>
              <a:rPr lang="en-US" altLang="zh-CN" dirty="0" err="1">
                <a:solidFill>
                  <a:srgbClr val="569CD6"/>
                </a:solidFill>
                <a:latin typeface="Consolas" panose="020B0609020204030204" pitchFamily="49" charset="0"/>
              </a:rPr>
              <a:t>sizeof</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1</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fp_out</a:t>
            </a:r>
            <a:r>
              <a:rPr lang="en-US" altLang="zh-CN" dirty="0">
                <a:solidFill>
                  <a:srgbClr val="D4D4D4"/>
                </a:solidFill>
                <a:latin typeface="Consolas" panose="020B0609020204030204" pitchFamily="49" charset="0"/>
              </a:rPr>
              <a:t>);</a:t>
            </a:r>
          </a:p>
          <a:p>
            <a:r>
              <a:rPr lang="en-US" altLang="zh-CN" dirty="0" err="1">
                <a:solidFill>
                  <a:srgbClr val="DCDCAA"/>
                </a:solidFill>
                <a:latin typeface="Consolas" panose="020B0609020204030204" pitchFamily="49" charset="0"/>
              </a:rPr>
              <a:t>fwrite</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d_table</a:t>
            </a:r>
            <a:r>
              <a:rPr lang="en-US" altLang="zh-CN" dirty="0">
                <a:solidFill>
                  <a:srgbClr val="D4D4D4"/>
                </a:solidFill>
                <a:latin typeface="Consolas" panose="020B0609020204030204" pitchFamily="49" charset="0"/>
              </a:rPr>
              <a:t>, </a:t>
            </a:r>
            <a:r>
              <a:rPr lang="en-US" altLang="zh-CN" dirty="0" err="1">
                <a:solidFill>
                  <a:srgbClr val="569CD6"/>
                </a:solidFill>
                <a:latin typeface="Consolas" panose="020B0609020204030204" pitchFamily="49" charset="0"/>
              </a:rPr>
              <a:t>sizeof</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struct</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d_type</a:t>
            </a:r>
            <a:r>
              <a:rPr lang="en-US" altLang="zh-CN" dirty="0">
                <a:solidFill>
                  <a:srgbClr val="D4D4D4"/>
                </a:solidFill>
                <a:latin typeface="Consolas" panose="020B0609020204030204" pitchFamily="49" charset="0"/>
              </a:rPr>
              <a:t>), n, </a:t>
            </a:r>
            <a:r>
              <a:rPr lang="en-US" altLang="zh-CN" dirty="0" err="1">
                <a:solidFill>
                  <a:srgbClr val="D4D4D4"/>
                </a:solidFill>
                <a:latin typeface="Consolas" panose="020B0609020204030204" pitchFamily="49" charset="0"/>
              </a:rPr>
              <a:t>fp_out</a:t>
            </a:r>
            <a:r>
              <a:rPr lang="en-US" altLang="zh-CN" dirty="0">
                <a:solidFill>
                  <a:srgbClr val="D4D4D4"/>
                </a:solidFill>
                <a:latin typeface="Consolas" panose="020B0609020204030204" pitchFamily="49" charset="0"/>
              </a:rPr>
              <a:t>);</a:t>
            </a:r>
          </a:p>
          <a:p>
            <a:br>
              <a:rPr lang="en-US" altLang="zh-CN" dirty="0">
                <a:solidFill>
                  <a:srgbClr val="D4D4D4"/>
                </a:solidFill>
                <a:latin typeface="Consolas" panose="020B0609020204030204" pitchFamily="49" charset="0"/>
              </a:rPr>
            </a:br>
            <a:r>
              <a:rPr lang="en-US" altLang="zh-CN" dirty="0">
                <a:solidFill>
                  <a:srgbClr val="6A9955"/>
                </a:solidFill>
                <a:latin typeface="Consolas" panose="020B0609020204030204" pitchFamily="49" charset="0"/>
              </a:rPr>
              <a:t>//</a:t>
            </a:r>
            <a:r>
              <a:rPr lang="zh-CN" altLang="en-US" dirty="0">
                <a:solidFill>
                  <a:srgbClr val="6A9955"/>
                </a:solidFill>
                <a:latin typeface="Consolas" panose="020B0609020204030204" pitchFamily="49" charset="0"/>
              </a:rPr>
              <a:t>读取</a:t>
            </a:r>
            <a:endParaRPr lang="zh-CN" altLang="en-US" dirty="0">
              <a:solidFill>
                <a:srgbClr val="D4D4D4"/>
              </a:solidFill>
              <a:latin typeface="Consolas" panose="020B0609020204030204" pitchFamily="49" charset="0"/>
            </a:endParaRPr>
          </a:p>
          <a:p>
            <a:r>
              <a:rPr lang="en-US" altLang="zh-CN" dirty="0" err="1">
                <a:solidFill>
                  <a:srgbClr val="DCDCAA"/>
                </a:solidFill>
                <a:latin typeface="Consolas" panose="020B0609020204030204" pitchFamily="49" charset="0"/>
              </a:rPr>
              <a:t>fread</a:t>
            </a:r>
            <a:r>
              <a:rPr lang="en-US" altLang="zh-CN" dirty="0">
                <a:solidFill>
                  <a:srgbClr val="D4D4D4"/>
                </a:solidFill>
                <a:latin typeface="Consolas" panose="020B0609020204030204" pitchFamily="49" charset="0"/>
              </a:rPr>
              <a:t>(&amp;</a:t>
            </a:r>
            <a:r>
              <a:rPr lang="en-US" altLang="zh-CN" dirty="0">
                <a:solidFill>
                  <a:srgbClr val="9CDCFE"/>
                </a:solidFill>
                <a:latin typeface="Consolas" panose="020B0609020204030204" pitchFamily="49" charset="0"/>
              </a:rPr>
              <a:t>n</a:t>
            </a:r>
            <a:r>
              <a:rPr lang="en-US" altLang="zh-CN" dirty="0">
                <a:solidFill>
                  <a:srgbClr val="D4D4D4"/>
                </a:solidFill>
                <a:latin typeface="Consolas" panose="020B0609020204030204" pitchFamily="49" charset="0"/>
              </a:rPr>
              <a:t>, </a:t>
            </a:r>
            <a:r>
              <a:rPr lang="en-US" altLang="zh-CN" dirty="0" err="1">
                <a:solidFill>
                  <a:srgbClr val="569CD6"/>
                </a:solidFill>
                <a:latin typeface="Consolas" panose="020B0609020204030204" pitchFamily="49" charset="0"/>
              </a:rPr>
              <a:t>sizeof</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a:solidFill>
                  <a:srgbClr val="B5CEA8"/>
                </a:solidFill>
                <a:latin typeface="Consolas" panose="020B0609020204030204" pitchFamily="49" charset="0"/>
              </a:rPr>
              <a:t>1</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fp_in</a:t>
            </a:r>
            <a:r>
              <a:rPr lang="en-US" altLang="zh-CN" dirty="0">
                <a:solidFill>
                  <a:srgbClr val="D4D4D4"/>
                </a:solidFill>
                <a:latin typeface="Consolas" panose="020B0609020204030204" pitchFamily="49" charset="0"/>
              </a:rPr>
              <a:t>);</a:t>
            </a:r>
          </a:p>
          <a:p>
            <a:r>
              <a:rPr lang="en-US" altLang="zh-CN" dirty="0" err="1">
                <a:solidFill>
                  <a:srgbClr val="DCDCAA"/>
                </a:solidFill>
                <a:latin typeface="Consolas" panose="020B0609020204030204" pitchFamily="49" charset="0"/>
              </a:rPr>
              <a:t>fread</a:t>
            </a:r>
            <a:r>
              <a:rPr lang="en-US" altLang="zh-CN" dirty="0">
                <a:solidFill>
                  <a:srgbClr val="D4D4D4"/>
                </a:solidFill>
                <a:latin typeface="Consolas" panose="020B0609020204030204" pitchFamily="49" charset="0"/>
              </a:rPr>
              <a:t>(</a:t>
            </a:r>
            <a:r>
              <a:rPr lang="en-US" altLang="zh-CN" dirty="0" err="1">
                <a:solidFill>
                  <a:srgbClr val="D4D4D4"/>
                </a:solidFill>
                <a:latin typeface="Consolas" panose="020B0609020204030204" pitchFamily="49" charset="0"/>
              </a:rPr>
              <a:t>d_table</a:t>
            </a:r>
            <a:r>
              <a:rPr lang="en-US" altLang="zh-CN" dirty="0">
                <a:solidFill>
                  <a:srgbClr val="D4D4D4"/>
                </a:solidFill>
                <a:latin typeface="Consolas" panose="020B0609020204030204" pitchFamily="49" charset="0"/>
              </a:rPr>
              <a:t>, </a:t>
            </a:r>
            <a:r>
              <a:rPr lang="en-US" altLang="zh-CN" dirty="0" err="1">
                <a:solidFill>
                  <a:srgbClr val="569CD6"/>
                </a:solidFill>
                <a:latin typeface="Consolas" panose="020B0609020204030204" pitchFamily="49" charset="0"/>
              </a:rPr>
              <a:t>sizeof</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struct</a:t>
            </a:r>
            <a:r>
              <a:rPr lang="en-US" altLang="zh-CN" dirty="0">
                <a:solidFill>
                  <a:srgbClr val="D4D4D4"/>
                </a:solidFill>
                <a:latin typeface="Consolas" panose="020B0609020204030204" pitchFamily="49" charset="0"/>
              </a:rPr>
              <a:t> </a:t>
            </a:r>
            <a:r>
              <a:rPr lang="en-US" altLang="zh-CN" dirty="0" err="1">
                <a:solidFill>
                  <a:srgbClr val="D4D4D4"/>
                </a:solidFill>
                <a:latin typeface="Consolas" panose="020B0609020204030204" pitchFamily="49" charset="0"/>
              </a:rPr>
              <a:t>d_type</a:t>
            </a:r>
            <a:r>
              <a:rPr lang="en-US" altLang="zh-CN" dirty="0">
                <a:solidFill>
                  <a:srgbClr val="D4D4D4"/>
                </a:solidFill>
                <a:latin typeface="Consolas" panose="020B0609020204030204" pitchFamily="49" charset="0"/>
              </a:rPr>
              <a:t>), n, </a:t>
            </a:r>
            <a:r>
              <a:rPr lang="en-US" altLang="zh-CN" dirty="0" err="1">
                <a:solidFill>
                  <a:srgbClr val="D4D4D4"/>
                </a:solidFill>
                <a:latin typeface="Consolas" panose="020B0609020204030204" pitchFamily="49" charset="0"/>
              </a:rPr>
              <a:t>fp_in</a:t>
            </a:r>
            <a:r>
              <a:rPr lang="en-US" altLang="zh-CN" dirty="0">
                <a:solidFill>
                  <a:srgbClr val="D4D4D4"/>
                </a:solidFill>
                <a:latin typeface="Consolas" panose="020B0609020204030204" pitchFamily="49" charset="0"/>
              </a:rPr>
              <a:t>);</a:t>
            </a:r>
            <a:endParaRPr lang="en-US" altLang="zh-CN" b="0" dirty="0">
              <a:solidFill>
                <a:srgbClr val="D4D4D4"/>
              </a:solidFill>
              <a:effectLst/>
              <a:latin typeface="Consolas" panose="020B0609020204030204" pitchFamily="49" charset="0"/>
            </a:endParaRPr>
          </a:p>
        </p:txBody>
      </p:sp>
      <p:sp>
        <p:nvSpPr>
          <p:cNvPr id="12" name="Text Box 4"/>
          <p:cNvSpPr txBox="1">
            <a:spLocks noChangeArrowheads="1"/>
          </p:cNvSpPr>
          <p:nvPr/>
        </p:nvSpPr>
        <p:spPr bwMode="auto">
          <a:xfrm>
            <a:off x="7831696" y="3916613"/>
            <a:ext cx="3012272" cy="1131079"/>
          </a:xfrm>
          <a:prstGeom prst="rect">
            <a:avLst/>
          </a:prstGeom>
          <a:solidFill>
            <a:schemeClr val="bg1">
              <a:lumMod val="95000"/>
            </a:schemeClr>
          </a:solidFill>
          <a:ln w="12700" cap="sq">
            <a:solidFill>
              <a:srgbClr val="FF9900"/>
            </a:solidFill>
            <a:miter lim="800000"/>
            <a:headEnd type="none" w="sm" len="sm"/>
            <a:tailEnd type="none" w="sm" len="sm"/>
          </a:ln>
        </p:spPr>
        <p:txBody>
          <a:bodyPr wrap="square">
            <a:spAutoFit/>
          </a:bodyPr>
          <a:lstStyle/>
          <a:p>
            <a:pPr>
              <a:lnSpc>
                <a:spcPct val="125000"/>
              </a:lnSpc>
              <a:defRPr/>
            </a:pPr>
            <a:r>
              <a:rPr lang="zh-CN" altLang="en-US" sz="1800" dirty="0">
                <a:solidFill>
                  <a:schemeClr val="tx2"/>
                </a:solidFill>
                <a:latin typeface="微软雅黑" panose="020B0503020204020204" pitchFamily="34" charset="-122"/>
                <a:ea typeface="微软雅黑" panose="020B0503020204020204" pitchFamily="34" charset="-122"/>
              </a:rPr>
              <a:t>不用逐一访问数据结构中的各成员变量，只需知道数据块的大小即可整体读写。</a:t>
            </a:r>
            <a:endParaRPr lang="en-US" altLang="zh-CN" sz="1800" dirty="0">
              <a:solidFill>
                <a:schemeClr val="tx2"/>
              </a:solidFill>
              <a:latin typeface="微软雅黑" panose="020B0503020204020204" pitchFamily="34" charset="-122"/>
              <a:ea typeface="微软雅黑" panose="020B0503020204020204" pitchFamily="34" charset="-122"/>
            </a:endParaRPr>
          </a:p>
        </p:txBody>
      </p:sp>
      <p:sp>
        <p:nvSpPr>
          <p:cNvPr id="9" name="Rectangle 3"/>
          <p:cNvSpPr>
            <a:spLocks noChangeArrowheads="1"/>
          </p:cNvSpPr>
          <p:nvPr/>
        </p:nvSpPr>
        <p:spPr bwMode="auto">
          <a:xfrm>
            <a:off x="612649" y="893085"/>
            <a:ext cx="971843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20000"/>
              </a:spcBef>
              <a:buClr>
                <a:schemeClr val="folHlink"/>
              </a:buClr>
              <a:buSzPct val="100000"/>
              <a:buFont typeface="+mj-ea"/>
              <a:buAutoNum type="circleNumDbPlain" startAt="3"/>
            </a:pPr>
            <a:r>
              <a:rPr lang="zh-CN" altLang="en-US" sz="2000" dirty="0">
                <a:solidFill>
                  <a:srgbClr val="41418C"/>
                </a:solidFill>
                <a:latin typeface="微软雅黑" panose="020B0503020204020204" pitchFamily="34" charset="-122"/>
                <a:ea typeface="微软雅黑" panose="020B0503020204020204" pitchFamily="34" charset="-122"/>
              </a:rPr>
              <a:t>处理复杂结构的保存和读取时，优越性更明显</a:t>
            </a:r>
            <a:endParaRPr lang="en-US" altLang="zh-CN" sz="2000" dirty="0">
              <a:solidFill>
                <a:srgbClr val="41418C"/>
              </a:solidFill>
              <a:latin typeface="微软雅黑" panose="020B0503020204020204" pitchFamily="34" charset="-122"/>
              <a:ea typeface="微软雅黑" panose="020B0503020204020204" pitchFamily="34" charset="-122"/>
            </a:endParaRPr>
          </a:p>
        </p:txBody>
      </p:sp>
      <p:cxnSp>
        <p:nvCxnSpPr>
          <p:cNvPr id="3" name="直接箭头连接符 2"/>
          <p:cNvCxnSpPr>
            <a:stCxn id="12" idx="1"/>
          </p:cNvCxnSpPr>
          <p:nvPr/>
        </p:nvCxnSpPr>
        <p:spPr>
          <a:xfrm flipH="1" flipV="1">
            <a:off x="7315576" y="4291262"/>
            <a:ext cx="516120" cy="19089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cxnSpLocks/>
            <a:stCxn id="12" idx="1"/>
          </p:cNvCxnSpPr>
          <p:nvPr/>
        </p:nvCxnSpPr>
        <p:spPr>
          <a:xfrm flipH="1">
            <a:off x="7104888" y="4482153"/>
            <a:ext cx="726808" cy="100424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2"/>
          <p:cNvSpPr>
            <a:spLocks noChangeArrowheads="1"/>
          </p:cNvSpPr>
          <p:nvPr/>
        </p:nvSpPr>
        <p:spPr bwMode="auto">
          <a:xfrm>
            <a:off x="612649" y="232484"/>
            <a:ext cx="9482266"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3200" b="1" dirty="0">
                <a:solidFill>
                  <a:srgbClr val="D32D17"/>
                </a:solidFill>
                <a:latin typeface="华文新魏" panose="02010800040101010101" pitchFamily="2" charset="-122"/>
                <a:ea typeface="华文新魏" panose="02010800040101010101" pitchFamily="2" charset="-122"/>
              </a:rPr>
              <a:t>* </a:t>
            </a:r>
            <a:r>
              <a:rPr lang="zh-CN" altLang="en-US" sz="3200" b="1" dirty="0">
                <a:solidFill>
                  <a:srgbClr val="D32D17"/>
                </a:solidFill>
                <a:latin typeface="华文新魏" panose="02010800040101010101" pitchFamily="2" charset="-122"/>
                <a:ea typeface="华文新魏" panose="02010800040101010101" pitchFamily="2" charset="-122"/>
              </a:rPr>
              <a:t>二进制方式读写的优点</a:t>
            </a:r>
            <a:endParaRPr lang="en-US" altLang="zh-CN" sz="3200" b="1" dirty="0">
              <a:solidFill>
                <a:srgbClr val="D32D17"/>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outVertic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66928" y="1137395"/>
            <a:ext cx="10863072" cy="400110"/>
          </a:xfrm>
          <a:prstGeom prst="rect">
            <a:avLst/>
          </a:prstGeom>
          <a:noFill/>
        </p:spPr>
        <p:txBody>
          <a:bodyPr wrap="square" rtlCol="0">
            <a:spAutoFit/>
          </a:bodyPr>
          <a:lstStyle/>
          <a:p>
            <a:r>
              <a:rPr lang="zh-CN" altLang="en-US" sz="2000" dirty="0">
                <a:solidFill>
                  <a:schemeClr val="tx2"/>
                </a:solidFill>
                <a:latin typeface="微软雅黑" panose="020B0503020204020204" pitchFamily="34" charset="-122"/>
                <a:ea typeface="微软雅黑" panose="020B0503020204020204" pitchFamily="34" charset="-122"/>
              </a:rPr>
              <a:t>复杂的兼容需求产生规则</a:t>
            </a:r>
            <a:r>
              <a:rPr lang="en-US" altLang="zh-CN" sz="2000" dirty="0">
                <a:solidFill>
                  <a:srgbClr val="FF0000"/>
                </a:solidFill>
                <a:latin typeface="微软雅黑" panose="020B0503020204020204" pitchFamily="34" charset="-122"/>
                <a:ea typeface="微软雅黑" panose="020B0503020204020204" pitchFamily="34" charset="-122"/>
              </a:rPr>
              <a:t>(Make interface easy to use correctly, hard to use incorrectly!)</a:t>
            </a:r>
            <a:r>
              <a:rPr lang="zh-CN" altLang="en-US" sz="2000" dirty="0">
                <a:solidFill>
                  <a:schemeClr val="tx2"/>
                </a:solidFill>
                <a:latin typeface="微软雅黑" panose="020B0503020204020204" pitchFamily="34" charset="-122"/>
                <a:ea typeface="微软雅黑" panose="020B0503020204020204" pitchFamily="34" charset="-122"/>
              </a:rPr>
              <a:t>：</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
        <p:nvSpPr>
          <p:cNvPr id="15" name="Rectangle 2"/>
          <p:cNvSpPr>
            <a:spLocks noChangeArrowheads="1"/>
          </p:cNvSpPr>
          <p:nvPr/>
        </p:nvSpPr>
        <p:spPr bwMode="auto">
          <a:xfrm>
            <a:off x="566928" y="255375"/>
            <a:ext cx="992644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r>
              <a:rPr lang="zh-CN" altLang="en-US" sz="3200" b="1" dirty="0">
                <a:solidFill>
                  <a:srgbClr val="C00000"/>
                </a:solidFill>
                <a:ea typeface="华文新魏" panose="02010800040101010101" pitchFamily="2" charset="-122"/>
              </a:rPr>
              <a:t>正文模式与二进制模式*</a:t>
            </a:r>
            <a:endParaRPr lang="en-US" altLang="zh-CN" sz="3200" b="1" dirty="0">
              <a:solidFill>
                <a:srgbClr val="C00000"/>
              </a:solidFill>
              <a:ea typeface="华文新魏" panose="02010800040101010101" pitchFamily="2" charset="-122"/>
            </a:endParaRPr>
          </a:p>
        </p:txBody>
      </p:sp>
      <p:graphicFrame>
        <p:nvGraphicFramePr>
          <p:cNvPr id="2" name="表格 1"/>
          <p:cNvGraphicFramePr>
            <a:graphicFrameLocks noGrp="1"/>
          </p:cNvGraphicFramePr>
          <p:nvPr/>
        </p:nvGraphicFramePr>
        <p:xfrm>
          <a:off x="2809586" y="2364739"/>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zh-CN" altLang="en-US" dirty="0"/>
                        <a:t>文件存储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文件打开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文件操作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zh-CN" altLang="en-US" dirty="0"/>
                        <a:t>正文文件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正文打开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正文操作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zh-CN" altLang="en-US" dirty="0"/>
                        <a:t>二进制文件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二进制打开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二进制操作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 name="文本框 3"/>
          <p:cNvSpPr txBox="1"/>
          <p:nvPr/>
        </p:nvSpPr>
        <p:spPr>
          <a:xfrm>
            <a:off x="4921394" y="1848189"/>
            <a:ext cx="1872385" cy="369332"/>
          </a:xfrm>
          <a:prstGeom prst="rect">
            <a:avLst/>
          </a:prstGeom>
          <a:noFill/>
        </p:spPr>
        <p:txBody>
          <a:bodyPr wrap="square" rtlCol="0">
            <a:spAutoFit/>
          </a:bodyPr>
          <a:lstStyle/>
          <a:p>
            <a:pPr algn="ctr"/>
            <a:r>
              <a:rPr lang="en-US" altLang="zh-CN" b="1" dirty="0">
                <a:solidFill>
                  <a:schemeClr val="tx2"/>
                </a:solidFill>
              </a:rPr>
              <a:t>WINDOWS</a:t>
            </a:r>
            <a:endParaRPr lang="zh-CN" altLang="en-US" b="1" dirty="0">
              <a:solidFill>
                <a:schemeClr val="tx2"/>
              </a:solidFill>
            </a:endParaRPr>
          </a:p>
        </p:txBody>
      </p:sp>
      <p:graphicFrame>
        <p:nvGraphicFramePr>
          <p:cNvPr id="8" name="表格 7"/>
          <p:cNvGraphicFramePr>
            <a:graphicFrameLocks noGrp="1"/>
          </p:cNvGraphicFramePr>
          <p:nvPr/>
        </p:nvGraphicFramePr>
        <p:xfrm>
          <a:off x="2809586" y="4319237"/>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zh-CN" altLang="en-US" dirty="0"/>
                        <a:t>文件存储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文件打开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文件操作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zh-CN" altLang="en-US" dirty="0"/>
                        <a:t>正文文件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zh-CN" altLang="en-US" dirty="0"/>
                        <a:t>正文</a:t>
                      </a:r>
                      <a:r>
                        <a:rPr lang="en-US" altLang="zh-CN" dirty="0"/>
                        <a:t>/</a:t>
                      </a:r>
                      <a:r>
                        <a:rPr lang="zh-CN" altLang="en-US" dirty="0"/>
                        <a:t>二进制打开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正文操作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zh-CN" altLang="en-US" dirty="0"/>
                        <a:t>二进制文件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二进制操作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9" name="文本框 8"/>
          <p:cNvSpPr txBox="1"/>
          <p:nvPr/>
        </p:nvSpPr>
        <p:spPr>
          <a:xfrm>
            <a:off x="4921394" y="3802687"/>
            <a:ext cx="1872385" cy="461665"/>
          </a:xfrm>
          <a:prstGeom prst="rect">
            <a:avLst/>
          </a:prstGeom>
          <a:noFill/>
        </p:spPr>
        <p:txBody>
          <a:bodyPr wrap="square" rtlCol="0">
            <a:spAutoFit/>
          </a:bodyPr>
          <a:lstStyle/>
          <a:p>
            <a:pPr algn="ctr"/>
            <a:r>
              <a:rPr lang="en-US" altLang="zh-CN" b="1" dirty="0">
                <a:solidFill>
                  <a:schemeClr val="tx2"/>
                </a:solidFill>
              </a:rPr>
              <a:t>LINUX</a:t>
            </a:r>
            <a:endParaRPr lang="zh-CN" altLang="en-US" b="1" dirty="0">
              <a:solidFill>
                <a:schemeClr val="tx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66928" y="1137395"/>
            <a:ext cx="10570464" cy="400110"/>
          </a:xfrm>
          <a:prstGeom prst="rect">
            <a:avLst/>
          </a:prstGeom>
          <a:noFill/>
        </p:spPr>
        <p:txBody>
          <a:bodyPr wrap="square" rtlCol="0">
            <a:spAutoFit/>
          </a:bodyPr>
          <a:lstStyle/>
          <a:p>
            <a:r>
              <a:rPr lang="zh-CN" altLang="en-US" sz="2000" dirty="0">
                <a:solidFill>
                  <a:schemeClr val="tx2"/>
                </a:solidFill>
                <a:latin typeface="微软雅黑" panose="020B0503020204020204" pitchFamily="34" charset="-122"/>
                <a:ea typeface="微软雅黑" panose="020B0503020204020204" pitchFamily="34" charset="-122"/>
              </a:rPr>
              <a:t>复杂的兼容需求产生规则</a:t>
            </a:r>
            <a:r>
              <a:rPr lang="en-US" altLang="zh-CN" sz="2000" dirty="0">
                <a:solidFill>
                  <a:srgbClr val="FF0000"/>
                </a:solidFill>
                <a:latin typeface="微软雅黑" panose="020B0503020204020204" pitchFamily="34" charset="-122"/>
                <a:ea typeface="微软雅黑" panose="020B0503020204020204" pitchFamily="34" charset="-122"/>
              </a:rPr>
              <a:t>(Make interface easy to use correctly, hard to use incorrectly!)</a:t>
            </a:r>
            <a:r>
              <a:rPr lang="zh-CN" altLang="en-US" sz="2000" dirty="0">
                <a:solidFill>
                  <a:schemeClr val="tx2"/>
                </a:solidFill>
                <a:latin typeface="微软雅黑" panose="020B0503020204020204" pitchFamily="34" charset="-122"/>
                <a:ea typeface="微软雅黑" panose="020B0503020204020204" pitchFamily="34" charset="-122"/>
              </a:rPr>
              <a:t>：</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
        <p:nvSpPr>
          <p:cNvPr id="15" name="Rectangle 2"/>
          <p:cNvSpPr>
            <a:spLocks noChangeArrowheads="1"/>
          </p:cNvSpPr>
          <p:nvPr/>
        </p:nvSpPr>
        <p:spPr bwMode="auto">
          <a:xfrm>
            <a:off x="566928" y="261573"/>
            <a:ext cx="994232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r>
              <a:rPr lang="zh-CN" altLang="en-US" sz="3200" b="1" dirty="0">
                <a:solidFill>
                  <a:srgbClr val="C00000"/>
                </a:solidFill>
                <a:ea typeface="华文新魏" panose="02010800040101010101" pitchFamily="2" charset="-122"/>
              </a:rPr>
              <a:t>正文模式与二进制模式*</a:t>
            </a:r>
            <a:endParaRPr lang="en-US" altLang="zh-CN" sz="3200" b="1" dirty="0">
              <a:solidFill>
                <a:srgbClr val="C00000"/>
              </a:solidFill>
              <a:ea typeface="华文新魏" panose="02010800040101010101" pitchFamily="2"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932455607"/>
              </p:ext>
            </p:extLst>
          </p:nvPr>
        </p:nvGraphicFramePr>
        <p:xfrm>
          <a:off x="1777780" y="2108685"/>
          <a:ext cx="8701034" cy="38811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4129034">
                  <a:extLst>
                    <a:ext uri="{9D8B030D-6E8A-4147-A177-3AD203B41FA5}">
                      <a16:colId xmlns:a16="http://schemas.microsoft.com/office/drawing/2014/main" val="20003"/>
                    </a:ext>
                  </a:extLst>
                </a:gridCol>
              </a:tblGrid>
              <a:tr h="370840">
                <a:tc>
                  <a:txBody>
                    <a:bodyPr/>
                    <a:lstStyle/>
                    <a:p>
                      <a:r>
                        <a:rPr lang="zh-CN" altLang="en-US" dirty="0"/>
                        <a:t>文件存储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文件打开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文件操作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正确性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zh-CN" altLang="en-US" dirty="0"/>
                        <a:t>正文文件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dirty="0"/>
                        <a:t>正文打开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dirty="0"/>
                        <a:t>正文操作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dirty="0">
                          <a:sym typeface="Wingdings" panose="05000000000000000000" pitchFamily="2" charset="2"/>
                        </a:rPr>
                        <a:t>正常操作</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1"/>
                  </a:ext>
                </a:extLst>
              </a:tr>
              <a:tr h="370840">
                <a:tc>
                  <a:txBody>
                    <a:bodyPr/>
                    <a:lstStyle/>
                    <a:p>
                      <a:r>
                        <a:rPr lang="zh-CN" altLang="en-US" dirty="0"/>
                        <a:t>正文文件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正文打开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二进制操作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Wingdings" panose="05000000000000000000" pitchFamily="2" charset="2"/>
                        </a:rPr>
                        <a:t>数据错误，二进制读写的内存和硬盘数据不一致！遇到刚好为</a:t>
                      </a:r>
                      <a:r>
                        <a:rPr lang="en-US" altLang="zh-CN" dirty="0">
                          <a:sym typeface="Wingdings" panose="05000000000000000000" pitchFamily="2" charset="2"/>
                        </a:rPr>
                        <a:t>'\n'</a:t>
                      </a:r>
                      <a:r>
                        <a:rPr lang="zh-CN" altLang="en-US" dirty="0">
                          <a:sym typeface="Wingdings" panose="05000000000000000000" pitchFamily="2" charset="2"/>
                        </a:rPr>
                        <a:t>或</a:t>
                      </a:r>
                      <a:r>
                        <a:rPr lang="en-US" altLang="zh-CN" dirty="0">
                          <a:sym typeface="Wingdings" panose="05000000000000000000" pitchFamily="2" charset="2"/>
                        </a:rPr>
                        <a:t>”\r\n”</a:t>
                      </a:r>
                      <a:r>
                        <a:rPr lang="zh-CN" altLang="en-US" dirty="0">
                          <a:sym typeface="Wingdings" panose="05000000000000000000" pitchFamily="2" charset="2"/>
                        </a:rPr>
                        <a:t>的字符怎么办？</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zh-CN" altLang="en-US" dirty="0"/>
                        <a:t>正文文件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dirty="0"/>
                        <a:t>二进制打开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dirty="0"/>
                        <a:t>正文操作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Wingdings" panose="05000000000000000000" pitchFamily="2" charset="2"/>
                        </a:rPr>
                        <a:t>禁用打开托管操作</a:t>
                      </a:r>
                      <a:r>
                        <a:rPr lang="en-US" altLang="zh-CN" dirty="0">
                          <a:sym typeface="Wingdings" panose="05000000000000000000" pitchFamily="2" charset="2"/>
                        </a:rPr>
                        <a:t>(\r\n</a:t>
                      </a:r>
                      <a:r>
                        <a:rPr lang="zh-CN" altLang="en-US" dirty="0">
                          <a:sym typeface="Wingdings" panose="05000000000000000000" pitchFamily="2" charset="2"/>
                        </a:rPr>
                        <a:t>和</a:t>
                      </a:r>
                      <a:r>
                        <a:rPr lang="en-US" altLang="zh-CN" dirty="0">
                          <a:sym typeface="Wingdings" panose="05000000000000000000" pitchFamily="2" charset="2"/>
                        </a:rPr>
                        <a:t>\n</a:t>
                      </a:r>
                      <a:r>
                        <a:rPr lang="zh-CN" altLang="en-US" dirty="0">
                          <a:sym typeface="Wingdings" panose="05000000000000000000" pitchFamily="2" charset="2"/>
                        </a:rPr>
                        <a:t>的转换</a:t>
                      </a:r>
                      <a:r>
                        <a:rPr lang="en-US" altLang="zh-CN" dirty="0">
                          <a:sym typeface="Wingdings" panose="05000000000000000000" pitchFamily="2" charset="2"/>
                        </a:rPr>
                        <a: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3"/>
                  </a:ext>
                </a:extLst>
              </a:tr>
              <a:tr h="370840">
                <a:tc>
                  <a:txBody>
                    <a:bodyPr/>
                    <a:lstStyle/>
                    <a:p>
                      <a:r>
                        <a:rPr lang="zh-CN" altLang="en-US" dirty="0"/>
                        <a:t>正文文件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dirty="0"/>
                        <a:t>二进制打开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dirty="0"/>
                        <a:t>二进制操作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Wingdings" panose="05000000000000000000" pitchFamily="2" charset="2"/>
                        </a:rPr>
                        <a:t>没有误操作的风险，当然没问题</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4"/>
                  </a:ext>
                </a:extLst>
              </a:tr>
              <a:tr h="370840">
                <a:tc>
                  <a:txBody>
                    <a:bodyPr/>
                    <a:lstStyle/>
                    <a:p>
                      <a:r>
                        <a:rPr lang="zh-CN" altLang="en-US" dirty="0"/>
                        <a:t>二进制文件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dirty="0"/>
                        <a:t>二进制打开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dirty="0"/>
                        <a:t>二进制操作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Wingdings" panose="05000000000000000000" pitchFamily="2" charset="2"/>
                        </a:rPr>
                        <a:t>正常操作</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5"/>
                  </a:ext>
                </a:extLst>
              </a:tr>
              <a:tr h="370840">
                <a:tc>
                  <a:txBody>
                    <a:bodyPr/>
                    <a:lstStyle/>
                    <a:p>
                      <a:r>
                        <a:rPr lang="zh-CN" altLang="en-US" dirty="0"/>
                        <a:t>二进制文件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二进制打开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正文操作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Wingdings" panose="05000000000000000000" pitchFamily="2" charset="2"/>
                        </a:rPr>
                        <a:t>逻辑错误，乱码有意义吗？</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r>
                        <a:rPr lang="zh-CN" altLang="en-US" dirty="0"/>
                        <a:t>二进制文件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正文打开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二进制操作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Wingdings" panose="05000000000000000000" pitchFamily="2" charset="2"/>
                        </a:rPr>
                        <a:t>数据错误</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r>
                        <a:rPr lang="zh-CN" altLang="en-US" dirty="0"/>
                        <a:t>二进制文件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正文打开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正文操作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Wingdings" panose="05000000000000000000" pitchFamily="2" charset="2"/>
                        </a:rPr>
                        <a:t>数据错误</a:t>
                      </a:r>
                      <a:r>
                        <a:rPr lang="en-US" altLang="zh-CN" dirty="0">
                          <a:sym typeface="Wingdings" panose="05000000000000000000" pitchFamily="2" charset="2"/>
                        </a:rPr>
                        <a:t>+</a:t>
                      </a:r>
                      <a:r>
                        <a:rPr lang="zh-CN" altLang="en-US" dirty="0">
                          <a:sym typeface="Wingdings" panose="05000000000000000000" pitchFamily="2" charset="2"/>
                        </a:rPr>
                        <a:t>逻辑错误</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4" name="文本框 3"/>
          <p:cNvSpPr txBox="1"/>
          <p:nvPr/>
        </p:nvSpPr>
        <p:spPr>
          <a:xfrm>
            <a:off x="4915967" y="1647020"/>
            <a:ext cx="1872385" cy="369332"/>
          </a:xfrm>
          <a:prstGeom prst="rect">
            <a:avLst/>
          </a:prstGeom>
          <a:noFill/>
        </p:spPr>
        <p:txBody>
          <a:bodyPr wrap="square" rtlCol="0">
            <a:spAutoFit/>
          </a:bodyPr>
          <a:lstStyle/>
          <a:p>
            <a:pPr algn="ctr"/>
            <a:r>
              <a:rPr lang="en-US" altLang="zh-CN" b="1" dirty="0">
                <a:solidFill>
                  <a:schemeClr val="tx2"/>
                </a:solidFill>
              </a:rPr>
              <a:t>WINDOWS</a:t>
            </a:r>
            <a:endParaRPr lang="zh-CN" altLang="en-US" b="1" dirty="0">
              <a:solidFill>
                <a:schemeClr val="tx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31520" y="1137395"/>
            <a:ext cx="10744200" cy="400110"/>
          </a:xfrm>
          <a:prstGeom prst="rect">
            <a:avLst/>
          </a:prstGeom>
          <a:noFill/>
        </p:spPr>
        <p:txBody>
          <a:bodyPr wrap="square" rtlCol="0">
            <a:spAutoFit/>
          </a:bodyPr>
          <a:lstStyle/>
          <a:p>
            <a:r>
              <a:rPr lang="zh-CN" altLang="en-US" sz="2000" dirty="0">
                <a:solidFill>
                  <a:schemeClr val="tx2"/>
                </a:solidFill>
                <a:latin typeface="微软雅黑" panose="020B0503020204020204" pitchFamily="34" charset="-122"/>
                <a:ea typeface="微软雅黑" panose="020B0503020204020204" pitchFamily="34" charset="-122"/>
              </a:rPr>
              <a:t>复杂的兼容需求产生规则</a:t>
            </a:r>
            <a:r>
              <a:rPr lang="en-US" altLang="zh-CN" sz="2000" dirty="0">
                <a:solidFill>
                  <a:srgbClr val="FF0000"/>
                </a:solidFill>
                <a:latin typeface="微软雅黑" panose="020B0503020204020204" pitchFamily="34" charset="-122"/>
                <a:ea typeface="微软雅黑" panose="020B0503020204020204" pitchFamily="34" charset="-122"/>
              </a:rPr>
              <a:t>(Make interface easy to use correctly, hard to use incorrectly!)</a:t>
            </a:r>
            <a:r>
              <a:rPr lang="zh-CN" altLang="en-US" sz="2000" dirty="0">
                <a:solidFill>
                  <a:schemeClr val="tx2"/>
                </a:solidFill>
                <a:latin typeface="微软雅黑" panose="020B0503020204020204" pitchFamily="34" charset="-122"/>
                <a:ea typeface="微软雅黑" panose="020B0503020204020204" pitchFamily="34" charset="-122"/>
              </a:rPr>
              <a:t>：</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
        <p:nvSpPr>
          <p:cNvPr id="15" name="Rectangle 2"/>
          <p:cNvSpPr>
            <a:spLocks noChangeArrowheads="1"/>
          </p:cNvSpPr>
          <p:nvPr/>
        </p:nvSpPr>
        <p:spPr bwMode="auto">
          <a:xfrm>
            <a:off x="576072" y="262727"/>
            <a:ext cx="993317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r>
              <a:rPr lang="zh-CN" altLang="en-US" sz="3200" b="1" dirty="0">
                <a:solidFill>
                  <a:srgbClr val="C00000"/>
                </a:solidFill>
                <a:ea typeface="华文新魏" panose="02010800040101010101" pitchFamily="2" charset="-122"/>
              </a:rPr>
              <a:t>正文模式与二进制模式*</a:t>
            </a:r>
            <a:endParaRPr lang="en-US" altLang="zh-CN" sz="3200" b="1" dirty="0">
              <a:solidFill>
                <a:srgbClr val="C00000"/>
              </a:solidFill>
              <a:ea typeface="华文新魏" panose="02010800040101010101" pitchFamily="2" charset="-122"/>
            </a:endParaRPr>
          </a:p>
        </p:txBody>
      </p:sp>
      <p:graphicFrame>
        <p:nvGraphicFramePr>
          <p:cNvPr id="2" name="表格 1"/>
          <p:cNvGraphicFramePr>
            <a:graphicFrameLocks noGrp="1"/>
          </p:cNvGraphicFramePr>
          <p:nvPr/>
        </p:nvGraphicFramePr>
        <p:xfrm>
          <a:off x="3272881" y="2553274"/>
          <a:ext cx="5842222" cy="1854200"/>
        </p:xfrm>
        <a:graphic>
          <a:graphicData uri="http://schemas.openxmlformats.org/drawingml/2006/table">
            <a:tbl>
              <a:tblPr firstRow="1" bandRow="1">
                <a:tableStyleId>{5C22544A-7EE6-4342-B048-85BDC9FD1C3A}</a:tableStyleId>
              </a:tblPr>
              <a:tblGrid>
                <a:gridCol w="1397318">
                  <a:extLst>
                    <a:ext uri="{9D8B030D-6E8A-4147-A177-3AD203B41FA5}">
                      <a16:colId xmlns:a16="http://schemas.microsoft.com/office/drawing/2014/main" val="20000"/>
                    </a:ext>
                  </a:extLst>
                </a:gridCol>
                <a:gridCol w="1397318">
                  <a:extLst>
                    <a:ext uri="{9D8B030D-6E8A-4147-A177-3AD203B41FA5}">
                      <a16:colId xmlns:a16="http://schemas.microsoft.com/office/drawing/2014/main" val="20001"/>
                    </a:ext>
                  </a:extLst>
                </a:gridCol>
                <a:gridCol w="3047586">
                  <a:extLst>
                    <a:ext uri="{9D8B030D-6E8A-4147-A177-3AD203B41FA5}">
                      <a16:colId xmlns:a16="http://schemas.microsoft.com/office/drawing/2014/main" val="20002"/>
                    </a:ext>
                  </a:extLst>
                </a:gridCol>
              </a:tblGrid>
              <a:tr h="370840">
                <a:tc>
                  <a:txBody>
                    <a:bodyPr/>
                    <a:lstStyle/>
                    <a:p>
                      <a:r>
                        <a:rPr lang="zh-CN" altLang="en-US" dirty="0"/>
                        <a:t>文件存储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文件操作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正确性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zh-CN" altLang="en-US" dirty="0"/>
                        <a:t>正文文件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dirty="0"/>
                        <a:t>正文操作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dirty="0">
                          <a:sym typeface="Wingdings" panose="05000000000000000000" pitchFamily="2" charset="2"/>
                        </a:rPr>
                        <a:t>正常操作</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1"/>
                  </a:ext>
                </a:extLst>
              </a:tr>
              <a:tr h="370840">
                <a:tc>
                  <a:txBody>
                    <a:bodyPr/>
                    <a:lstStyle/>
                    <a:p>
                      <a:r>
                        <a:rPr lang="zh-CN" altLang="en-US" dirty="0"/>
                        <a:t>正文文件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dirty="0"/>
                        <a:t>二进制操作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Wingdings" panose="05000000000000000000" pitchFamily="2" charset="2"/>
                        </a:rPr>
                        <a:t>放弃辅助功能，自己处理</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2"/>
                  </a:ext>
                </a:extLst>
              </a:tr>
              <a:tr h="370840">
                <a:tc>
                  <a:txBody>
                    <a:bodyPr/>
                    <a:lstStyle/>
                    <a:p>
                      <a:r>
                        <a:rPr lang="zh-CN" altLang="en-US" dirty="0"/>
                        <a:t>二进制文件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dirty="0"/>
                        <a:t>二进制操作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Wingdings" panose="05000000000000000000" pitchFamily="2" charset="2"/>
                        </a:rPr>
                        <a:t>正常操作</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3"/>
                  </a:ext>
                </a:extLst>
              </a:tr>
              <a:tr h="370840">
                <a:tc>
                  <a:txBody>
                    <a:bodyPr/>
                    <a:lstStyle/>
                    <a:p>
                      <a:r>
                        <a:rPr lang="zh-CN" altLang="en-US" dirty="0"/>
                        <a:t>二进制文件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正文操作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Wingdings" panose="05000000000000000000" pitchFamily="2" charset="2"/>
                        </a:rPr>
                        <a:t>逻辑错误，乱码</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文本框 3"/>
          <p:cNvSpPr txBox="1"/>
          <p:nvPr/>
        </p:nvSpPr>
        <p:spPr>
          <a:xfrm>
            <a:off x="5047489" y="2000744"/>
            <a:ext cx="1872385" cy="461665"/>
          </a:xfrm>
          <a:prstGeom prst="rect">
            <a:avLst/>
          </a:prstGeom>
          <a:noFill/>
        </p:spPr>
        <p:txBody>
          <a:bodyPr wrap="square" rtlCol="0">
            <a:spAutoFit/>
          </a:bodyPr>
          <a:lstStyle/>
          <a:p>
            <a:pPr algn="ctr"/>
            <a:r>
              <a:rPr lang="en-US" altLang="zh-CN" b="1" dirty="0">
                <a:solidFill>
                  <a:schemeClr val="tx2"/>
                </a:solidFill>
              </a:rPr>
              <a:t>LINUX</a:t>
            </a:r>
            <a:endParaRPr lang="zh-CN" altLang="en-US" b="1" dirty="0">
              <a:solidFill>
                <a:schemeClr val="tx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76072" y="1137395"/>
            <a:ext cx="11100816" cy="400110"/>
          </a:xfrm>
          <a:prstGeom prst="rect">
            <a:avLst/>
          </a:prstGeom>
          <a:noFill/>
        </p:spPr>
        <p:txBody>
          <a:bodyPr wrap="square" rtlCol="0">
            <a:spAutoFit/>
          </a:bodyPr>
          <a:lstStyle/>
          <a:p>
            <a:r>
              <a:rPr lang="zh-CN" altLang="en-US" sz="2000" dirty="0">
                <a:solidFill>
                  <a:schemeClr val="tx2"/>
                </a:solidFill>
                <a:latin typeface="微软雅黑" panose="020B0503020204020204" pitchFamily="34" charset="-122"/>
                <a:ea typeface="微软雅黑" panose="020B0503020204020204" pitchFamily="34" charset="-122"/>
              </a:rPr>
              <a:t>复杂的兼容需求产生规则</a:t>
            </a:r>
            <a:r>
              <a:rPr lang="en-US" altLang="zh-CN" sz="2000" dirty="0">
                <a:solidFill>
                  <a:srgbClr val="FF0000"/>
                </a:solidFill>
                <a:latin typeface="微软雅黑" panose="020B0503020204020204" pitchFamily="34" charset="-122"/>
                <a:ea typeface="微软雅黑" panose="020B0503020204020204" pitchFamily="34" charset="-122"/>
              </a:rPr>
              <a:t>(Make interface easy to use correctly, hard to use incorrectly!)</a:t>
            </a:r>
            <a:r>
              <a:rPr lang="zh-CN" altLang="en-US" sz="2000" dirty="0">
                <a:solidFill>
                  <a:schemeClr val="tx2"/>
                </a:solidFill>
                <a:latin typeface="微软雅黑" panose="020B0503020204020204" pitchFamily="34" charset="-122"/>
                <a:ea typeface="微软雅黑" panose="020B0503020204020204" pitchFamily="34" charset="-122"/>
              </a:rPr>
              <a:t>：</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
        <p:nvSpPr>
          <p:cNvPr id="15" name="Rectangle 2"/>
          <p:cNvSpPr>
            <a:spLocks noChangeArrowheads="1"/>
          </p:cNvSpPr>
          <p:nvPr/>
        </p:nvSpPr>
        <p:spPr bwMode="auto">
          <a:xfrm>
            <a:off x="576072" y="260053"/>
            <a:ext cx="991730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r>
              <a:rPr lang="zh-CN" altLang="en-US" sz="3200" b="1" dirty="0">
                <a:solidFill>
                  <a:srgbClr val="C00000"/>
                </a:solidFill>
                <a:ea typeface="华文新魏" panose="02010800040101010101" pitchFamily="2" charset="-122"/>
              </a:rPr>
              <a:t>正文模式与二进制模式*</a:t>
            </a:r>
            <a:endParaRPr lang="en-US" altLang="zh-CN" sz="3200" b="1" dirty="0">
              <a:solidFill>
                <a:srgbClr val="C00000"/>
              </a:solidFill>
              <a:ea typeface="华文新魏" panose="02010800040101010101" pitchFamily="2" charset="-122"/>
            </a:endParaRPr>
          </a:p>
        </p:txBody>
      </p:sp>
      <p:graphicFrame>
        <p:nvGraphicFramePr>
          <p:cNvPr id="2" name="表格 1"/>
          <p:cNvGraphicFramePr>
            <a:graphicFrameLocks noGrp="1"/>
          </p:cNvGraphicFramePr>
          <p:nvPr/>
        </p:nvGraphicFramePr>
        <p:xfrm>
          <a:off x="2880041" y="2456354"/>
          <a:ext cx="6400166" cy="1483360"/>
        </p:xfrm>
        <a:graphic>
          <a:graphicData uri="http://schemas.openxmlformats.org/drawingml/2006/table">
            <a:tbl>
              <a:tblPr firstRow="1" bandRow="1">
                <a:tableStyleId>{5C22544A-7EE6-4342-B048-85BDC9FD1C3A}</a:tableStyleId>
              </a:tblPr>
              <a:tblGrid>
                <a:gridCol w="2076768">
                  <a:extLst>
                    <a:ext uri="{9D8B030D-6E8A-4147-A177-3AD203B41FA5}">
                      <a16:colId xmlns:a16="http://schemas.microsoft.com/office/drawing/2014/main" val="20000"/>
                    </a:ext>
                  </a:extLst>
                </a:gridCol>
                <a:gridCol w="1170305">
                  <a:extLst>
                    <a:ext uri="{9D8B030D-6E8A-4147-A177-3AD203B41FA5}">
                      <a16:colId xmlns:a16="http://schemas.microsoft.com/office/drawing/2014/main" val="20001"/>
                    </a:ext>
                  </a:extLst>
                </a:gridCol>
                <a:gridCol w="3153093">
                  <a:extLst>
                    <a:ext uri="{9D8B030D-6E8A-4147-A177-3AD203B41FA5}">
                      <a16:colId xmlns:a16="http://schemas.microsoft.com/office/drawing/2014/main" val="20002"/>
                    </a:ext>
                  </a:extLst>
                </a:gridCol>
              </a:tblGrid>
              <a:tr h="370840">
                <a:tc>
                  <a:txBody>
                    <a:bodyPr/>
                    <a:lstStyle/>
                    <a:p>
                      <a:r>
                        <a:rPr lang="zh-CN" altLang="en-US" dirty="0"/>
                        <a:t>文件存储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文件打开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文件操作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altLang="zh-CN" dirty="0"/>
                        <a:t>Windows</a:t>
                      </a:r>
                      <a:r>
                        <a:rPr lang="zh-CN" altLang="en-US" dirty="0"/>
                        <a:t>正文文件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正常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dirty="0"/>
                        <a:t>正常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1"/>
                  </a:ext>
                </a:extLst>
              </a:tr>
              <a:tr h="370840">
                <a:tc>
                  <a:txBody>
                    <a:bodyPr/>
                    <a:lstStyle/>
                    <a:p>
                      <a:r>
                        <a:rPr lang="en-US" altLang="zh-CN" dirty="0"/>
                        <a:t>Linux</a:t>
                      </a:r>
                      <a:r>
                        <a:rPr lang="zh-CN" altLang="en-US" dirty="0"/>
                        <a:t>正文文件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正常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Wingdings" panose="05000000000000000000" pitchFamily="2" charset="2"/>
                        </a:rPr>
                        <a:t>没有</a:t>
                      </a:r>
                      <a:r>
                        <a:rPr lang="en-US" altLang="zh-CN" dirty="0">
                          <a:sym typeface="Wingdings" panose="05000000000000000000" pitchFamily="2" charset="2"/>
                        </a:rPr>
                        <a:t>\r\n</a:t>
                      </a:r>
                      <a:r>
                        <a:rPr lang="zh-CN" altLang="en-US" dirty="0">
                          <a:sym typeface="Wingdings" panose="05000000000000000000" pitchFamily="2" charset="2"/>
                        </a:rPr>
                        <a:t>可替换当然也没问题</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2"/>
                  </a:ext>
                </a:extLst>
              </a:tr>
              <a:tr h="370840">
                <a:tc>
                  <a:txBody>
                    <a:bodyPr/>
                    <a:lstStyle/>
                    <a:p>
                      <a:r>
                        <a:rPr lang="zh-CN" altLang="en-US" dirty="0"/>
                        <a:t>二进制文件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正常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正常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3"/>
                  </a:ext>
                </a:extLst>
              </a:tr>
            </a:tbl>
          </a:graphicData>
        </a:graphic>
      </p:graphicFrame>
      <p:sp>
        <p:nvSpPr>
          <p:cNvPr id="4" name="文本框 3"/>
          <p:cNvSpPr txBox="1"/>
          <p:nvPr/>
        </p:nvSpPr>
        <p:spPr>
          <a:xfrm>
            <a:off x="4332671" y="1863584"/>
            <a:ext cx="3234559" cy="461665"/>
          </a:xfrm>
          <a:prstGeom prst="rect">
            <a:avLst/>
          </a:prstGeom>
          <a:noFill/>
        </p:spPr>
        <p:txBody>
          <a:bodyPr wrap="square" rtlCol="0">
            <a:spAutoFit/>
          </a:bodyPr>
          <a:lstStyle/>
          <a:p>
            <a:pPr algn="ctr"/>
            <a:r>
              <a:rPr lang="en-US" altLang="zh-CN" b="1" dirty="0">
                <a:solidFill>
                  <a:schemeClr val="tx2"/>
                </a:solidFill>
              </a:rPr>
              <a:t>WINDOWS</a:t>
            </a:r>
            <a:r>
              <a:rPr lang="zh-CN" altLang="en-US" b="1" dirty="0">
                <a:solidFill>
                  <a:schemeClr val="tx2"/>
                </a:solidFill>
              </a:rPr>
              <a:t>打开文件</a:t>
            </a:r>
          </a:p>
        </p:txBody>
      </p:sp>
      <p:graphicFrame>
        <p:nvGraphicFramePr>
          <p:cNvPr id="8" name="表格 7"/>
          <p:cNvGraphicFramePr>
            <a:graphicFrameLocks noGrp="1"/>
          </p:cNvGraphicFramePr>
          <p:nvPr/>
        </p:nvGraphicFramePr>
        <p:xfrm>
          <a:off x="2758599" y="4724449"/>
          <a:ext cx="6719253" cy="1483360"/>
        </p:xfrm>
        <a:graphic>
          <a:graphicData uri="http://schemas.openxmlformats.org/drawingml/2006/table">
            <a:tbl>
              <a:tblPr firstRow="1" bandRow="1">
                <a:tableStyleId>{5C22544A-7EE6-4342-B048-85BDC9FD1C3A}</a:tableStyleId>
              </a:tblPr>
              <a:tblGrid>
                <a:gridCol w="2076768">
                  <a:extLst>
                    <a:ext uri="{9D8B030D-6E8A-4147-A177-3AD203B41FA5}">
                      <a16:colId xmlns:a16="http://schemas.microsoft.com/office/drawing/2014/main" val="20000"/>
                    </a:ext>
                  </a:extLst>
                </a:gridCol>
                <a:gridCol w="1170305">
                  <a:extLst>
                    <a:ext uri="{9D8B030D-6E8A-4147-A177-3AD203B41FA5}">
                      <a16:colId xmlns:a16="http://schemas.microsoft.com/office/drawing/2014/main" val="20001"/>
                    </a:ext>
                  </a:extLst>
                </a:gridCol>
                <a:gridCol w="3472180">
                  <a:extLst>
                    <a:ext uri="{9D8B030D-6E8A-4147-A177-3AD203B41FA5}">
                      <a16:colId xmlns:a16="http://schemas.microsoft.com/office/drawing/2014/main" val="20002"/>
                    </a:ext>
                  </a:extLst>
                </a:gridCol>
              </a:tblGrid>
              <a:tr h="370840">
                <a:tc>
                  <a:txBody>
                    <a:bodyPr/>
                    <a:lstStyle/>
                    <a:p>
                      <a:r>
                        <a:rPr lang="zh-CN" altLang="en-US" dirty="0"/>
                        <a:t>文件存储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文件打开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文件操作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altLang="zh-CN" dirty="0"/>
                        <a:t>Windows</a:t>
                      </a:r>
                      <a:r>
                        <a:rPr lang="zh-CN" altLang="en-US" dirty="0"/>
                        <a:t>正文文件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正常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b="1" dirty="0">
                          <a:solidFill>
                            <a:srgbClr val="FF0000"/>
                          </a:solidFill>
                          <a:sym typeface="Wingdings" panose="05000000000000000000" pitchFamily="2" charset="2"/>
                        </a:rPr>
                        <a:t>小心</a:t>
                      </a:r>
                      <a:r>
                        <a:rPr lang="en-US" altLang="zh-CN" b="1" dirty="0">
                          <a:solidFill>
                            <a:srgbClr val="FF0000"/>
                          </a:solidFill>
                          <a:sym typeface="Wingdings" panose="05000000000000000000" pitchFamily="2" charset="2"/>
                        </a:rPr>
                        <a:t>\r</a:t>
                      </a:r>
                      <a:r>
                        <a:rPr lang="zh-CN" altLang="en-US" b="1" dirty="0">
                          <a:solidFill>
                            <a:srgbClr val="FF0000"/>
                          </a:solidFill>
                          <a:sym typeface="Wingdings" panose="05000000000000000000" pitchFamily="2" charset="2"/>
                        </a:rPr>
                        <a:t>，稍不留神就是逻辑错误</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370840">
                <a:tc>
                  <a:txBody>
                    <a:bodyPr/>
                    <a:lstStyle/>
                    <a:p>
                      <a:r>
                        <a:rPr lang="en-US" altLang="zh-CN" dirty="0"/>
                        <a:t>Linux</a:t>
                      </a:r>
                      <a:r>
                        <a:rPr lang="zh-CN" altLang="en-US" dirty="0"/>
                        <a:t>正文文件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正常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正常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2"/>
                  </a:ext>
                </a:extLst>
              </a:tr>
              <a:tr h="370840">
                <a:tc>
                  <a:txBody>
                    <a:bodyPr/>
                    <a:lstStyle/>
                    <a:p>
                      <a:r>
                        <a:rPr lang="zh-CN" altLang="en-US" dirty="0"/>
                        <a:t>二进制文件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正常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正常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3"/>
                  </a:ext>
                </a:extLst>
              </a:tr>
            </a:tbl>
          </a:graphicData>
        </a:graphic>
      </p:graphicFrame>
      <p:sp>
        <p:nvSpPr>
          <p:cNvPr id="9" name="文本框 8"/>
          <p:cNvSpPr txBox="1"/>
          <p:nvPr/>
        </p:nvSpPr>
        <p:spPr>
          <a:xfrm>
            <a:off x="4332671" y="4146416"/>
            <a:ext cx="3234559" cy="461665"/>
          </a:xfrm>
          <a:prstGeom prst="rect">
            <a:avLst/>
          </a:prstGeom>
          <a:noFill/>
        </p:spPr>
        <p:txBody>
          <a:bodyPr wrap="square" rtlCol="0">
            <a:spAutoFit/>
          </a:bodyPr>
          <a:lstStyle/>
          <a:p>
            <a:pPr algn="ctr"/>
            <a:r>
              <a:rPr lang="en-US" altLang="zh-CN" b="1" dirty="0">
                <a:solidFill>
                  <a:schemeClr val="tx2"/>
                </a:solidFill>
              </a:rPr>
              <a:t>LINUX</a:t>
            </a:r>
            <a:r>
              <a:rPr lang="zh-CN" altLang="en-US" b="1" dirty="0">
                <a:solidFill>
                  <a:schemeClr val="tx2"/>
                </a:solidFill>
              </a:rPr>
              <a:t>打开文件</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94360" y="1137394"/>
            <a:ext cx="10616184" cy="2961836"/>
          </a:xfrm>
          <a:prstGeom prst="rect">
            <a:avLst/>
          </a:prstGeom>
          <a:noFill/>
        </p:spPr>
        <p:txBody>
          <a:bodyPr wrap="square" rtlCol="0">
            <a:spAutoFit/>
          </a:bodyPr>
          <a:lstStyle/>
          <a:p>
            <a:r>
              <a:rPr lang="zh-CN" altLang="en-US" sz="2000" dirty="0">
                <a:solidFill>
                  <a:schemeClr val="tx2"/>
                </a:solidFill>
                <a:latin typeface="微软雅黑" panose="020B0503020204020204" pitchFamily="34" charset="-122"/>
                <a:ea typeface="微软雅黑" panose="020B0503020204020204" pitchFamily="34" charset="-122"/>
              </a:rPr>
              <a:t>复杂的兼容需求产生规则</a:t>
            </a:r>
            <a:r>
              <a:rPr lang="en-US" altLang="zh-CN" sz="2000" dirty="0">
                <a:solidFill>
                  <a:srgbClr val="FF0000"/>
                </a:solidFill>
                <a:latin typeface="微软雅黑" panose="020B0503020204020204" pitchFamily="34" charset="-122"/>
                <a:ea typeface="微软雅黑" panose="020B0503020204020204" pitchFamily="34" charset="-122"/>
              </a:rPr>
              <a:t>(Make interface easy to use correctly, hard to use incorrectly!)</a:t>
            </a:r>
            <a:r>
              <a:rPr lang="zh-CN" altLang="en-US" sz="2000" dirty="0">
                <a:solidFill>
                  <a:schemeClr val="tx2"/>
                </a:solidFill>
                <a:latin typeface="微软雅黑" panose="020B0503020204020204" pitchFamily="34" charset="-122"/>
                <a:ea typeface="微软雅黑" panose="020B0503020204020204" pitchFamily="34" charset="-122"/>
              </a:rPr>
              <a:t>：</a:t>
            </a:r>
            <a:endParaRPr lang="en-US" altLang="zh-CN" sz="2000" dirty="0">
              <a:solidFill>
                <a:schemeClr val="tx2"/>
              </a:solidFill>
              <a:latin typeface="微软雅黑" panose="020B0503020204020204" pitchFamily="34" charset="-122"/>
              <a:ea typeface="微软雅黑" panose="020B0503020204020204" pitchFamily="34" charset="-122"/>
            </a:endParaRPr>
          </a:p>
          <a:p>
            <a:endParaRPr lang="en-US" altLang="zh-CN" sz="2000" dirty="0">
              <a:solidFill>
                <a:schemeClr val="tx2"/>
              </a:solidFill>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二进制文件，只能按二进制打开和操作；</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AutoNum type="arabicPeriod"/>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正文文件，按正文打开时，不要按二进制操作；</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AutoNum type="arabicPeriod"/>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正文文件，按二进制方式打开时，按二进制、正文文件操作均可；</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AutoNum type="arabicPeriod"/>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Windows</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按二进制打开正文文件相当于禁用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\r\n</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替换功能；</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AutoNum type="arabicPeriod"/>
            </a:pP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Linux</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打开</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Windows</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正文文件时，要注意</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\r</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没有删除。</a:t>
            </a:r>
            <a:endPar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Rectangle 2"/>
          <p:cNvSpPr>
            <a:spLocks noChangeArrowheads="1"/>
          </p:cNvSpPr>
          <p:nvPr/>
        </p:nvSpPr>
        <p:spPr bwMode="auto">
          <a:xfrm>
            <a:off x="594360" y="261555"/>
            <a:ext cx="989901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r>
              <a:rPr lang="zh-CN" altLang="en-US" sz="3200" b="1" dirty="0">
                <a:solidFill>
                  <a:srgbClr val="C00000"/>
                </a:solidFill>
                <a:ea typeface="华文新魏" panose="02010800040101010101" pitchFamily="2" charset="-122"/>
              </a:rPr>
              <a:t>正文模式与二进制模式*</a:t>
            </a:r>
            <a:endParaRPr lang="en-US" altLang="zh-CN" sz="3200" b="1" dirty="0">
              <a:solidFill>
                <a:srgbClr val="C00000"/>
              </a:solidFill>
              <a:ea typeface="华文新魏" panose="02010800040101010101" pitchFamily="2" charset="-122"/>
            </a:endParaRPr>
          </a:p>
        </p:txBody>
      </p:sp>
      <p:sp>
        <p:nvSpPr>
          <p:cNvPr id="5" name="矩形 4"/>
          <p:cNvSpPr/>
          <p:nvPr/>
        </p:nvSpPr>
        <p:spPr bwMode="auto">
          <a:xfrm>
            <a:off x="1810664" y="5319492"/>
            <a:ext cx="8183576" cy="529855"/>
          </a:xfrm>
          <a:prstGeom prst="rect">
            <a:avLst/>
          </a:prstGeom>
          <a:solidFill>
            <a:schemeClr val="accent2">
              <a:lumMod val="40000"/>
              <a:lumOff val="60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lstStyle/>
          <a:p>
            <a:pPr eaLnBrk="1" hangingPunct="1"/>
            <a:r>
              <a:rPr lang="zh-CN" altLang="en-US" sz="2800" dirty="0">
                <a:solidFill>
                  <a:srgbClr val="FF0000"/>
                </a:solidFill>
                <a:latin typeface="微软雅黑" panose="020B0503020204020204" pitchFamily="34" charset="-122"/>
                <a:ea typeface="微软雅黑" panose="020B0503020204020204" pitchFamily="34" charset="-122"/>
              </a:rPr>
              <a:t>只要遵守或注意以上五条，文件操作就没有风险！</a:t>
            </a:r>
            <a:endParaRPr lang="en-US" altLang="zh-CN" sz="28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ChangeArrowheads="1"/>
          </p:cNvSpPr>
          <p:nvPr/>
        </p:nvSpPr>
        <p:spPr bwMode="auto">
          <a:xfrm>
            <a:off x="592184" y="219076"/>
            <a:ext cx="990119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600" b="1" i="0" u="none" strike="noStrike" kern="1200" cap="none" spc="0" normalizeH="0" baseline="0" noProof="0" dirty="0">
                <a:ln>
                  <a:noFill/>
                </a:ln>
                <a:solidFill>
                  <a:srgbClr val="D32D17"/>
                </a:solidFill>
                <a:effectLst/>
                <a:uLnTx/>
                <a:uFillTx/>
                <a:latin typeface="Tahoma" panose="020B0604030504040204" pitchFamily="34" charset="0"/>
                <a:ea typeface="华文新魏" panose="02010800040101010101" pitchFamily="2" charset="-122"/>
                <a:cs typeface="+mn-cs"/>
              </a:rPr>
              <a:t>广义的文件</a:t>
            </a:r>
            <a:endParaRPr kumimoji="1" lang="en-US" altLang="zh-CN" sz="3600" b="1" i="0" u="none" strike="noStrike" kern="1200" cap="none" spc="0" normalizeH="0" baseline="0" noProof="0" dirty="0">
              <a:ln>
                <a:noFill/>
              </a:ln>
              <a:solidFill>
                <a:srgbClr val="D32D17"/>
              </a:solidFill>
              <a:effectLst/>
              <a:uLnTx/>
              <a:uFillTx/>
              <a:latin typeface="Tahoma" panose="020B0604030504040204" pitchFamily="34" charset="0"/>
              <a:ea typeface="华文新魏" panose="02010800040101010101" pitchFamily="2" charset="-122"/>
              <a:cs typeface="+mn-cs"/>
            </a:endParaRPr>
          </a:p>
        </p:txBody>
      </p:sp>
      <p:sp>
        <p:nvSpPr>
          <p:cNvPr id="66" name="矩形 65"/>
          <p:cNvSpPr/>
          <p:nvPr/>
        </p:nvSpPr>
        <p:spPr>
          <a:xfrm>
            <a:off x="740229" y="1385695"/>
            <a:ext cx="3440592" cy="1323439"/>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文件：存储在外部介质（硬盘、</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U</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盘、</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DVD</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等）上的数据的有命名的集合，是操作系统数据管理的单位</a:t>
            </a:r>
          </a:p>
        </p:txBody>
      </p:sp>
      <p:grpSp>
        <p:nvGrpSpPr>
          <p:cNvPr id="68" name="组合 67"/>
          <p:cNvGrpSpPr/>
          <p:nvPr/>
        </p:nvGrpSpPr>
        <p:grpSpPr>
          <a:xfrm>
            <a:off x="1166949" y="3069385"/>
            <a:ext cx="2722258" cy="1323578"/>
            <a:chOff x="481590" y="2938661"/>
            <a:chExt cx="2722258" cy="1323578"/>
          </a:xfrm>
        </p:grpSpPr>
        <p:sp>
          <p:nvSpPr>
            <p:cNvPr id="69" name="矩形 68"/>
            <p:cNvSpPr/>
            <p:nvPr/>
          </p:nvSpPr>
          <p:spPr>
            <a:xfrm>
              <a:off x="481590" y="2938661"/>
              <a:ext cx="2722258" cy="132357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等线" panose="02010600030101010101" pitchFamily="2" charset="-122"/>
                <a:cs typeface="+mn-cs"/>
              </a:endParaRPr>
            </a:p>
          </p:txBody>
        </p:sp>
        <p:sp>
          <p:nvSpPr>
            <p:cNvPr id="70" name="文本框 69"/>
            <p:cNvSpPr txBox="1"/>
            <p:nvPr/>
          </p:nvSpPr>
          <p:spPr>
            <a:xfrm>
              <a:off x="1088832" y="3210977"/>
              <a:ext cx="1949766" cy="707886"/>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0100010010001001011101</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1" name="文本框 70"/>
            <p:cNvSpPr txBox="1"/>
            <p:nvPr/>
          </p:nvSpPr>
          <p:spPr>
            <a:xfrm>
              <a:off x="603101" y="3210977"/>
              <a:ext cx="506172" cy="707886"/>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内存</a:t>
              </a:r>
            </a:p>
          </p:txBody>
        </p:sp>
      </p:grpSp>
      <p:grpSp>
        <p:nvGrpSpPr>
          <p:cNvPr id="79" name="组合 78"/>
          <p:cNvGrpSpPr/>
          <p:nvPr/>
        </p:nvGrpSpPr>
        <p:grpSpPr>
          <a:xfrm>
            <a:off x="4662809" y="2685605"/>
            <a:ext cx="1454245" cy="2218857"/>
            <a:chOff x="3275856" y="2515579"/>
            <a:chExt cx="1454245" cy="2218857"/>
          </a:xfrm>
        </p:grpSpPr>
        <p:sp>
          <p:nvSpPr>
            <p:cNvPr id="80" name="矩形 3"/>
            <p:cNvSpPr/>
            <p:nvPr/>
          </p:nvSpPr>
          <p:spPr>
            <a:xfrm>
              <a:off x="3275856" y="2899359"/>
              <a:ext cx="1454245" cy="1324474"/>
            </a:xfrm>
            <a:custGeom>
              <a:avLst/>
              <a:gdLst>
                <a:gd name="T0" fmla="*/ 2080 w 3780"/>
                <a:gd name="T1" fmla="*/ 1576 h 3448"/>
                <a:gd name="T2" fmla="*/ 2189 w 3780"/>
                <a:gd name="T3" fmla="*/ 1331 h 3448"/>
                <a:gd name="T4" fmla="*/ 2118 w 3780"/>
                <a:gd name="T5" fmla="*/ 1111 h 3448"/>
                <a:gd name="T6" fmla="*/ 70 w 3780"/>
                <a:gd name="T7" fmla="*/ 1853 h 3448"/>
                <a:gd name="T8" fmla="*/ 40 w 3780"/>
                <a:gd name="T9" fmla="*/ 1854 h 3448"/>
                <a:gd name="T10" fmla="*/ 367 w 3780"/>
                <a:gd name="T11" fmla="*/ 627 h 3448"/>
                <a:gd name="T12" fmla="*/ 599 w 3780"/>
                <a:gd name="T13" fmla="*/ 452 h 3448"/>
                <a:gd name="T14" fmla="*/ 2296 w 3780"/>
                <a:gd name="T15" fmla="*/ 487 h 3448"/>
                <a:gd name="T16" fmla="*/ 2453 w 3780"/>
                <a:gd name="T17" fmla="*/ 417 h 3448"/>
                <a:gd name="T18" fmla="*/ 2513 w 3780"/>
                <a:gd name="T19" fmla="*/ 135 h 3448"/>
                <a:gd name="T20" fmla="*/ 2618 w 3780"/>
                <a:gd name="T21" fmla="*/ 117 h 3448"/>
                <a:gd name="T22" fmla="*/ 3323 w 3780"/>
                <a:gd name="T23" fmla="*/ 1284 h 3448"/>
                <a:gd name="T24" fmla="*/ 3256 w 3780"/>
                <a:gd name="T25" fmla="*/ 1439 h 3448"/>
                <a:gd name="T26" fmla="*/ 2158 w 3780"/>
                <a:gd name="T27" fmla="*/ 1676 h 3448"/>
                <a:gd name="T28" fmla="*/ 2080 w 3780"/>
                <a:gd name="T29" fmla="*/ 1576 h 3448"/>
                <a:gd name="T30" fmla="*/ 3178 w 3780"/>
                <a:gd name="T31" fmla="*/ 3024 h 3448"/>
                <a:gd name="T32" fmla="*/ 1480 w 3780"/>
                <a:gd name="T33" fmla="*/ 2989 h 3448"/>
                <a:gd name="T34" fmla="*/ 1307 w 3780"/>
                <a:gd name="T35" fmla="*/ 3055 h 3448"/>
                <a:gd name="T36" fmla="*/ 1234 w 3780"/>
                <a:gd name="T37" fmla="*/ 3268 h 3448"/>
                <a:gd name="T38" fmla="*/ 1120 w 3780"/>
                <a:gd name="T39" fmla="*/ 3277 h 3448"/>
                <a:gd name="T40" fmla="*/ 556 w 3780"/>
                <a:gd name="T41" fmla="*/ 2204 h 3448"/>
                <a:gd name="T42" fmla="*/ 628 w 3780"/>
                <a:gd name="T43" fmla="*/ 2033 h 3448"/>
                <a:gd name="T44" fmla="*/ 1559 w 3780"/>
                <a:gd name="T45" fmla="*/ 1749 h 3448"/>
                <a:gd name="T46" fmla="*/ 1659 w 3780"/>
                <a:gd name="T47" fmla="*/ 1847 h 3448"/>
                <a:gd name="T48" fmla="*/ 1578 w 3780"/>
                <a:gd name="T49" fmla="*/ 2142 h 3448"/>
                <a:gd name="T50" fmla="*/ 1660 w 3780"/>
                <a:gd name="T51" fmla="*/ 2363 h 3448"/>
                <a:gd name="T52" fmla="*/ 3724 w 3780"/>
                <a:gd name="T53" fmla="*/ 1608 h 3448"/>
                <a:gd name="T54" fmla="*/ 3750 w 3780"/>
                <a:gd name="T55" fmla="*/ 1607 h 3448"/>
                <a:gd name="T56" fmla="*/ 3409 w 3780"/>
                <a:gd name="T57" fmla="*/ 2850 h 3448"/>
                <a:gd name="T58" fmla="*/ 3178 w 3780"/>
                <a:gd name="T59" fmla="*/ 3024 h 3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0" h="3448">
                  <a:moveTo>
                    <a:pt x="2080" y="1576"/>
                  </a:moveTo>
                  <a:cubicBezTo>
                    <a:pt x="2114" y="1505"/>
                    <a:pt x="2156" y="1413"/>
                    <a:pt x="2189" y="1331"/>
                  </a:cubicBezTo>
                  <a:cubicBezTo>
                    <a:pt x="2219" y="1257"/>
                    <a:pt x="2185" y="1155"/>
                    <a:pt x="2118" y="1111"/>
                  </a:cubicBezTo>
                  <a:cubicBezTo>
                    <a:pt x="1689" y="825"/>
                    <a:pt x="234" y="0"/>
                    <a:pt x="70" y="1853"/>
                  </a:cubicBezTo>
                  <a:cubicBezTo>
                    <a:pt x="62" y="1932"/>
                    <a:pt x="48" y="1933"/>
                    <a:pt x="40" y="1854"/>
                  </a:cubicBezTo>
                  <a:cubicBezTo>
                    <a:pt x="13" y="1575"/>
                    <a:pt x="0" y="959"/>
                    <a:pt x="367" y="627"/>
                  </a:cubicBezTo>
                  <a:cubicBezTo>
                    <a:pt x="427" y="573"/>
                    <a:pt x="532" y="496"/>
                    <a:pt x="599" y="452"/>
                  </a:cubicBezTo>
                  <a:cubicBezTo>
                    <a:pt x="837" y="296"/>
                    <a:pt x="1436" y="28"/>
                    <a:pt x="2296" y="487"/>
                  </a:cubicBezTo>
                  <a:cubicBezTo>
                    <a:pt x="2367" y="525"/>
                    <a:pt x="2436" y="495"/>
                    <a:pt x="2453" y="417"/>
                  </a:cubicBezTo>
                  <a:lnTo>
                    <a:pt x="2513" y="135"/>
                  </a:lnTo>
                  <a:cubicBezTo>
                    <a:pt x="2529" y="56"/>
                    <a:pt x="2576" y="48"/>
                    <a:pt x="2618" y="117"/>
                  </a:cubicBezTo>
                  <a:lnTo>
                    <a:pt x="3323" y="1284"/>
                  </a:lnTo>
                  <a:cubicBezTo>
                    <a:pt x="3365" y="1353"/>
                    <a:pt x="3335" y="1422"/>
                    <a:pt x="3256" y="1439"/>
                  </a:cubicBezTo>
                  <a:lnTo>
                    <a:pt x="2158" y="1676"/>
                  </a:lnTo>
                  <a:cubicBezTo>
                    <a:pt x="2080" y="1693"/>
                    <a:pt x="2046" y="1649"/>
                    <a:pt x="2080" y="1576"/>
                  </a:cubicBezTo>
                  <a:close/>
                  <a:moveTo>
                    <a:pt x="3178" y="3024"/>
                  </a:moveTo>
                  <a:cubicBezTo>
                    <a:pt x="2940" y="3180"/>
                    <a:pt x="2341" y="3448"/>
                    <a:pt x="1480" y="2989"/>
                  </a:cubicBezTo>
                  <a:cubicBezTo>
                    <a:pt x="1410" y="2952"/>
                    <a:pt x="1333" y="2979"/>
                    <a:pt x="1307" y="3055"/>
                  </a:cubicBezTo>
                  <a:lnTo>
                    <a:pt x="1234" y="3268"/>
                  </a:lnTo>
                  <a:cubicBezTo>
                    <a:pt x="1208" y="3344"/>
                    <a:pt x="1157" y="3348"/>
                    <a:pt x="1120" y="3277"/>
                  </a:cubicBezTo>
                  <a:lnTo>
                    <a:pt x="556" y="2204"/>
                  </a:lnTo>
                  <a:cubicBezTo>
                    <a:pt x="519" y="2133"/>
                    <a:pt x="551" y="2057"/>
                    <a:pt x="628" y="2033"/>
                  </a:cubicBezTo>
                  <a:lnTo>
                    <a:pt x="1559" y="1749"/>
                  </a:lnTo>
                  <a:cubicBezTo>
                    <a:pt x="1635" y="1726"/>
                    <a:pt x="1680" y="1769"/>
                    <a:pt x="1659" y="1847"/>
                  </a:cubicBezTo>
                  <a:cubicBezTo>
                    <a:pt x="1635" y="1933"/>
                    <a:pt x="1604" y="2046"/>
                    <a:pt x="1578" y="2142"/>
                  </a:cubicBezTo>
                  <a:cubicBezTo>
                    <a:pt x="1557" y="2220"/>
                    <a:pt x="1593" y="2320"/>
                    <a:pt x="1660" y="2363"/>
                  </a:cubicBezTo>
                  <a:cubicBezTo>
                    <a:pt x="2094" y="2640"/>
                    <a:pt x="3564" y="3434"/>
                    <a:pt x="3724" y="1608"/>
                  </a:cubicBezTo>
                  <a:cubicBezTo>
                    <a:pt x="3731" y="1528"/>
                    <a:pt x="3744" y="1528"/>
                    <a:pt x="3750" y="1607"/>
                  </a:cubicBezTo>
                  <a:cubicBezTo>
                    <a:pt x="3774" y="1889"/>
                    <a:pt x="3780" y="2516"/>
                    <a:pt x="3409" y="2850"/>
                  </a:cubicBezTo>
                  <a:cubicBezTo>
                    <a:pt x="3350" y="2904"/>
                    <a:pt x="3245" y="2981"/>
                    <a:pt x="3178" y="3024"/>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algn="l" rtl="0" eaLnBrk="0" fontAlgn="base" hangingPunct="0">
                <a:spcBef>
                  <a:spcPct val="0"/>
                </a:spcBef>
                <a:spcAft>
                  <a:spcPct val="0"/>
                </a:spcAft>
                <a:defRPr kumimoji="1" sz="3600" kern="1200">
                  <a:solidFill>
                    <a:schemeClr val="lt1"/>
                  </a:solidFill>
                  <a:latin typeface="+mn-lt"/>
                  <a:ea typeface="+mn-ea"/>
                  <a:cs typeface="+mn-cs"/>
                </a:defRPr>
              </a:lvl1pPr>
              <a:lvl2pPr marL="457200" algn="l" rtl="0" eaLnBrk="0" fontAlgn="base" hangingPunct="0">
                <a:spcBef>
                  <a:spcPct val="0"/>
                </a:spcBef>
                <a:spcAft>
                  <a:spcPct val="0"/>
                </a:spcAft>
                <a:defRPr kumimoji="1" sz="3600" kern="1200">
                  <a:solidFill>
                    <a:schemeClr val="lt1"/>
                  </a:solidFill>
                  <a:latin typeface="+mn-lt"/>
                  <a:ea typeface="+mn-ea"/>
                  <a:cs typeface="+mn-cs"/>
                </a:defRPr>
              </a:lvl2pPr>
              <a:lvl3pPr marL="914400" algn="l" rtl="0" eaLnBrk="0" fontAlgn="base" hangingPunct="0">
                <a:spcBef>
                  <a:spcPct val="0"/>
                </a:spcBef>
                <a:spcAft>
                  <a:spcPct val="0"/>
                </a:spcAft>
                <a:defRPr kumimoji="1" sz="3600" kern="1200">
                  <a:solidFill>
                    <a:schemeClr val="lt1"/>
                  </a:solidFill>
                  <a:latin typeface="+mn-lt"/>
                  <a:ea typeface="+mn-ea"/>
                  <a:cs typeface="+mn-cs"/>
                </a:defRPr>
              </a:lvl3pPr>
              <a:lvl4pPr marL="1371600" algn="l" rtl="0" eaLnBrk="0" fontAlgn="base" hangingPunct="0">
                <a:spcBef>
                  <a:spcPct val="0"/>
                </a:spcBef>
                <a:spcAft>
                  <a:spcPct val="0"/>
                </a:spcAft>
                <a:defRPr kumimoji="1" sz="3600" kern="1200">
                  <a:solidFill>
                    <a:schemeClr val="lt1"/>
                  </a:solidFill>
                  <a:latin typeface="+mn-lt"/>
                  <a:ea typeface="+mn-ea"/>
                  <a:cs typeface="+mn-cs"/>
                </a:defRPr>
              </a:lvl4pPr>
              <a:lvl5pPr marL="1828800" algn="l" rtl="0" eaLnBrk="0" fontAlgn="base" hangingPunct="0">
                <a:spcBef>
                  <a:spcPct val="0"/>
                </a:spcBef>
                <a:spcAft>
                  <a:spcPct val="0"/>
                </a:spcAft>
                <a:defRPr kumimoji="1" sz="3600" kern="1200">
                  <a:solidFill>
                    <a:schemeClr val="lt1"/>
                  </a:solidFill>
                  <a:latin typeface="+mn-lt"/>
                  <a:ea typeface="+mn-ea"/>
                  <a:cs typeface="+mn-cs"/>
                </a:defRPr>
              </a:lvl5pPr>
              <a:lvl6pPr marL="2286000" algn="l" defTabSz="914400" rtl="0" eaLnBrk="1" latinLnBrk="0" hangingPunct="1">
                <a:defRPr kumimoji="1" sz="3600" kern="1200">
                  <a:solidFill>
                    <a:schemeClr val="lt1"/>
                  </a:solidFill>
                  <a:latin typeface="+mn-lt"/>
                  <a:ea typeface="+mn-ea"/>
                  <a:cs typeface="+mn-cs"/>
                </a:defRPr>
              </a:lvl6pPr>
              <a:lvl7pPr marL="2743200" algn="l" defTabSz="914400" rtl="0" eaLnBrk="1" latinLnBrk="0" hangingPunct="1">
                <a:defRPr kumimoji="1" sz="3600" kern="1200">
                  <a:solidFill>
                    <a:schemeClr val="lt1"/>
                  </a:solidFill>
                  <a:latin typeface="+mn-lt"/>
                  <a:ea typeface="+mn-ea"/>
                  <a:cs typeface="+mn-cs"/>
                </a:defRPr>
              </a:lvl7pPr>
              <a:lvl8pPr marL="3200400" algn="l" defTabSz="914400" rtl="0" eaLnBrk="1" latinLnBrk="0" hangingPunct="1">
                <a:defRPr kumimoji="1" sz="3600" kern="1200">
                  <a:solidFill>
                    <a:schemeClr val="lt1"/>
                  </a:solidFill>
                  <a:latin typeface="+mn-lt"/>
                  <a:ea typeface="+mn-ea"/>
                  <a:cs typeface="+mn-cs"/>
                </a:defRPr>
              </a:lvl8pPr>
              <a:lvl9pPr marL="3657600" algn="l" defTabSz="914400" rtl="0" eaLnBrk="1" latinLnBrk="0" hangingPunct="1">
                <a:defRPr kumimoji="1" sz="3600" kern="1200">
                  <a:solidFill>
                    <a:schemeClr val="lt1"/>
                  </a:solidFill>
                  <a:latin typeface="+mn-lt"/>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zh-CN" altLang="en-US" sz="3600" b="0" i="0" u="none" strike="noStrike" kern="1200" cap="none" spc="0" normalizeH="0" baseline="0" noProof="0">
                <a:ln>
                  <a:noFill/>
                </a:ln>
                <a:solidFill>
                  <a:srgbClr val="44546A"/>
                </a:solidFill>
                <a:effectLst/>
                <a:uLnTx/>
                <a:uFillTx/>
                <a:latin typeface="Calibri"/>
                <a:ea typeface="等线" panose="02010600030101010101" pitchFamily="2" charset="-122"/>
                <a:cs typeface="+mn-cs"/>
              </a:endParaRPr>
            </a:p>
          </p:txBody>
        </p:sp>
        <p:sp>
          <p:nvSpPr>
            <p:cNvPr id="81" name="文本框 80"/>
            <p:cNvSpPr txBox="1"/>
            <p:nvPr/>
          </p:nvSpPr>
          <p:spPr>
            <a:xfrm>
              <a:off x="3534926" y="2515579"/>
              <a:ext cx="936104"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输出</a:t>
              </a:r>
            </a:p>
          </p:txBody>
        </p:sp>
        <p:sp>
          <p:nvSpPr>
            <p:cNvPr id="82" name="文本框 81"/>
            <p:cNvSpPr txBox="1"/>
            <p:nvPr/>
          </p:nvSpPr>
          <p:spPr>
            <a:xfrm>
              <a:off x="3534926" y="4365104"/>
              <a:ext cx="936104"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输入</a:t>
              </a:r>
            </a:p>
          </p:txBody>
        </p:sp>
      </p:grpSp>
      <p:sp>
        <p:nvSpPr>
          <p:cNvPr id="2" name="矩形 1"/>
          <p:cNvSpPr/>
          <p:nvPr/>
        </p:nvSpPr>
        <p:spPr>
          <a:xfrm>
            <a:off x="740229" y="5025530"/>
            <a:ext cx="3804666" cy="101566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操作系统所有的输入输出都是这种模式，</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有名称标志设备，相互复制数据</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，包括网络、终端等。</a:t>
            </a:r>
          </a:p>
        </p:txBody>
      </p:sp>
      <p:sp>
        <p:nvSpPr>
          <p:cNvPr id="4" name="矩形 3"/>
          <p:cNvSpPr/>
          <p:nvPr/>
        </p:nvSpPr>
        <p:spPr>
          <a:xfrm>
            <a:off x="4494405" y="6395884"/>
            <a:ext cx="877163"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抽象化</a:t>
            </a:r>
          </a:p>
        </p:txBody>
      </p:sp>
      <p:sp>
        <p:nvSpPr>
          <p:cNvPr id="59" name="矩形 58"/>
          <p:cNvSpPr/>
          <p:nvPr/>
        </p:nvSpPr>
        <p:spPr>
          <a:xfrm>
            <a:off x="6429180" y="1254715"/>
            <a:ext cx="3997281" cy="5184576"/>
          </a:xfrm>
          <a:prstGeom prst="rect">
            <a:avLst/>
          </a:prstGeom>
          <a:solidFill>
            <a:schemeClr val="bg1">
              <a:lumMod val="85000"/>
            </a:schemeClr>
          </a:solid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grpSp>
        <p:nvGrpSpPr>
          <p:cNvPr id="60" name="组合 59"/>
          <p:cNvGrpSpPr/>
          <p:nvPr/>
        </p:nvGrpSpPr>
        <p:grpSpPr>
          <a:xfrm>
            <a:off x="6586158" y="3212648"/>
            <a:ext cx="2448272" cy="1323578"/>
            <a:chOff x="5364088" y="2938661"/>
            <a:chExt cx="2448272" cy="1323578"/>
          </a:xfrm>
          <a:solidFill>
            <a:schemeClr val="accent1">
              <a:lumMod val="75000"/>
            </a:schemeClr>
          </a:solidFill>
        </p:grpSpPr>
        <p:sp>
          <p:nvSpPr>
            <p:cNvPr id="61" name="矩形 60"/>
            <p:cNvSpPr/>
            <p:nvPr/>
          </p:nvSpPr>
          <p:spPr>
            <a:xfrm>
              <a:off x="5364088" y="2938661"/>
              <a:ext cx="2448272" cy="13235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70AD47">
                    <a:lumMod val="40000"/>
                    <a:lumOff val="60000"/>
                  </a:srgbClr>
                </a:solidFill>
                <a:effectLst/>
                <a:uLnTx/>
                <a:uFillTx/>
                <a:latin typeface="Calibri"/>
                <a:ea typeface="等线" panose="02010600030101010101" pitchFamily="2" charset="-122"/>
                <a:cs typeface="+mn-cs"/>
              </a:endParaRPr>
            </a:p>
          </p:txBody>
        </p:sp>
        <p:sp>
          <p:nvSpPr>
            <p:cNvPr id="62" name="文本框 61"/>
            <p:cNvSpPr txBox="1"/>
            <p:nvPr/>
          </p:nvSpPr>
          <p:spPr>
            <a:xfrm>
              <a:off x="5464913" y="3198143"/>
              <a:ext cx="506172" cy="707886"/>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70AD47">
                      <a:lumMod val="40000"/>
                      <a:lumOff val="60000"/>
                    </a:srgbClr>
                  </a:solidFill>
                  <a:effectLst/>
                  <a:uLnTx/>
                  <a:uFillTx/>
                  <a:latin typeface="微软雅黑" panose="020B0503020204020204" pitchFamily="34" charset="-122"/>
                  <a:ea typeface="微软雅黑" panose="020B0503020204020204" pitchFamily="34" charset="-122"/>
                  <a:cs typeface="+mn-cs"/>
                </a:rPr>
                <a:t>外存</a:t>
              </a:r>
            </a:p>
          </p:txBody>
        </p:sp>
      </p:grpSp>
      <p:graphicFrame>
        <p:nvGraphicFramePr>
          <p:cNvPr id="63" name="表格 62"/>
          <p:cNvGraphicFramePr>
            <a:graphicFrameLocks noGrp="1"/>
          </p:cNvGraphicFramePr>
          <p:nvPr/>
        </p:nvGraphicFramePr>
        <p:xfrm>
          <a:off x="7161478" y="3486963"/>
          <a:ext cx="1620738" cy="181040"/>
        </p:xfrm>
        <a:graphic>
          <a:graphicData uri="http://schemas.openxmlformats.org/drawingml/2006/table">
            <a:tbl>
              <a:tblPr firstRow="1" bandRow="1">
                <a:tableStyleId>{5C22544A-7EE6-4342-B048-85BDC9FD1C3A}</a:tableStyleId>
              </a:tblPr>
              <a:tblGrid>
                <a:gridCol w="270123">
                  <a:extLst>
                    <a:ext uri="{9D8B030D-6E8A-4147-A177-3AD203B41FA5}">
                      <a16:colId xmlns:a16="http://schemas.microsoft.com/office/drawing/2014/main" val="20000"/>
                    </a:ext>
                  </a:extLst>
                </a:gridCol>
                <a:gridCol w="270123">
                  <a:extLst>
                    <a:ext uri="{9D8B030D-6E8A-4147-A177-3AD203B41FA5}">
                      <a16:colId xmlns:a16="http://schemas.microsoft.com/office/drawing/2014/main" val="20001"/>
                    </a:ext>
                  </a:extLst>
                </a:gridCol>
                <a:gridCol w="270123">
                  <a:extLst>
                    <a:ext uri="{9D8B030D-6E8A-4147-A177-3AD203B41FA5}">
                      <a16:colId xmlns:a16="http://schemas.microsoft.com/office/drawing/2014/main" val="20002"/>
                    </a:ext>
                  </a:extLst>
                </a:gridCol>
                <a:gridCol w="270123">
                  <a:extLst>
                    <a:ext uri="{9D8B030D-6E8A-4147-A177-3AD203B41FA5}">
                      <a16:colId xmlns:a16="http://schemas.microsoft.com/office/drawing/2014/main" val="20003"/>
                    </a:ext>
                  </a:extLst>
                </a:gridCol>
                <a:gridCol w="270123">
                  <a:extLst>
                    <a:ext uri="{9D8B030D-6E8A-4147-A177-3AD203B41FA5}">
                      <a16:colId xmlns:a16="http://schemas.microsoft.com/office/drawing/2014/main" val="20004"/>
                    </a:ext>
                  </a:extLst>
                </a:gridCol>
                <a:gridCol w="270123">
                  <a:extLst>
                    <a:ext uri="{9D8B030D-6E8A-4147-A177-3AD203B41FA5}">
                      <a16:colId xmlns:a16="http://schemas.microsoft.com/office/drawing/2014/main" val="20005"/>
                    </a:ext>
                  </a:extLst>
                </a:gridCol>
              </a:tblGrid>
              <a:tr h="181040">
                <a:tc>
                  <a:txBody>
                    <a:bodyPr/>
                    <a:lstStyle/>
                    <a:p>
                      <a:r>
                        <a:rPr lang="en-US" altLang="zh-CN" sz="700" dirty="0"/>
                        <a:t>10</a:t>
                      </a:r>
                      <a:endParaRPr lang="zh-CN" altLang="en-US" sz="700" dirty="0"/>
                    </a:p>
                  </a:txBody>
                  <a:tcPr marL="44640" marR="44640" marT="22320" marB="22320"/>
                </a:tc>
                <a:tc>
                  <a:txBody>
                    <a:bodyPr/>
                    <a:lstStyle/>
                    <a:p>
                      <a:r>
                        <a:rPr lang="en-US" altLang="zh-CN" sz="700" dirty="0"/>
                        <a:t>11</a:t>
                      </a:r>
                      <a:endParaRPr lang="zh-CN" altLang="en-US" sz="700" dirty="0"/>
                    </a:p>
                  </a:txBody>
                  <a:tcPr marL="44640" marR="44640" marT="22320" marB="22320"/>
                </a:tc>
                <a:tc>
                  <a:txBody>
                    <a:bodyPr/>
                    <a:lstStyle/>
                    <a:p>
                      <a:r>
                        <a:rPr lang="zh-CN" altLang="en-US" sz="700" dirty="0"/>
                        <a:t>。。。</a:t>
                      </a:r>
                    </a:p>
                  </a:txBody>
                  <a:tcPr marL="44640" marR="44640" marT="22320" marB="22320"/>
                </a:tc>
                <a:tc>
                  <a:txBody>
                    <a:bodyPr/>
                    <a:lstStyle/>
                    <a:p>
                      <a:endParaRPr lang="zh-CN" altLang="en-US" sz="700"/>
                    </a:p>
                  </a:txBody>
                  <a:tcPr marL="44640" marR="44640" marT="22320" marB="22320"/>
                </a:tc>
                <a:tc>
                  <a:txBody>
                    <a:bodyPr/>
                    <a:lstStyle/>
                    <a:p>
                      <a:endParaRPr lang="zh-CN" altLang="en-US" sz="700"/>
                    </a:p>
                  </a:txBody>
                  <a:tcPr marL="44640" marR="44640" marT="22320" marB="22320"/>
                </a:tc>
                <a:tc>
                  <a:txBody>
                    <a:bodyPr/>
                    <a:lstStyle/>
                    <a:p>
                      <a:endParaRPr lang="zh-CN" altLang="en-US" sz="700" dirty="0"/>
                    </a:p>
                  </a:txBody>
                  <a:tcPr marL="44640" marR="44640" marT="22320" marB="22320"/>
                </a:tc>
                <a:extLst>
                  <a:ext uri="{0D108BD9-81ED-4DB2-BD59-A6C34878D82A}">
                    <a16:rowId xmlns:a16="http://schemas.microsoft.com/office/drawing/2014/main" val="10000"/>
                  </a:ext>
                </a:extLst>
              </a:tr>
            </a:tbl>
          </a:graphicData>
        </a:graphic>
      </p:graphicFrame>
      <p:graphicFrame>
        <p:nvGraphicFramePr>
          <p:cNvPr id="64" name="表格 63"/>
          <p:cNvGraphicFramePr>
            <a:graphicFrameLocks noGrp="1"/>
          </p:cNvGraphicFramePr>
          <p:nvPr/>
        </p:nvGraphicFramePr>
        <p:xfrm>
          <a:off x="7161478" y="3743164"/>
          <a:ext cx="1620738" cy="181040"/>
        </p:xfrm>
        <a:graphic>
          <a:graphicData uri="http://schemas.openxmlformats.org/drawingml/2006/table">
            <a:tbl>
              <a:tblPr firstRow="1" bandRow="1">
                <a:tableStyleId>{5C22544A-7EE6-4342-B048-85BDC9FD1C3A}</a:tableStyleId>
              </a:tblPr>
              <a:tblGrid>
                <a:gridCol w="270123">
                  <a:extLst>
                    <a:ext uri="{9D8B030D-6E8A-4147-A177-3AD203B41FA5}">
                      <a16:colId xmlns:a16="http://schemas.microsoft.com/office/drawing/2014/main" val="20000"/>
                    </a:ext>
                  </a:extLst>
                </a:gridCol>
                <a:gridCol w="270123">
                  <a:extLst>
                    <a:ext uri="{9D8B030D-6E8A-4147-A177-3AD203B41FA5}">
                      <a16:colId xmlns:a16="http://schemas.microsoft.com/office/drawing/2014/main" val="20001"/>
                    </a:ext>
                  </a:extLst>
                </a:gridCol>
                <a:gridCol w="270123">
                  <a:extLst>
                    <a:ext uri="{9D8B030D-6E8A-4147-A177-3AD203B41FA5}">
                      <a16:colId xmlns:a16="http://schemas.microsoft.com/office/drawing/2014/main" val="20002"/>
                    </a:ext>
                  </a:extLst>
                </a:gridCol>
                <a:gridCol w="270123">
                  <a:extLst>
                    <a:ext uri="{9D8B030D-6E8A-4147-A177-3AD203B41FA5}">
                      <a16:colId xmlns:a16="http://schemas.microsoft.com/office/drawing/2014/main" val="20003"/>
                    </a:ext>
                  </a:extLst>
                </a:gridCol>
                <a:gridCol w="270123">
                  <a:extLst>
                    <a:ext uri="{9D8B030D-6E8A-4147-A177-3AD203B41FA5}">
                      <a16:colId xmlns:a16="http://schemas.microsoft.com/office/drawing/2014/main" val="20004"/>
                    </a:ext>
                  </a:extLst>
                </a:gridCol>
                <a:gridCol w="270123">
                  <a:extLst>
                    <a:ext uri="{9D8B030D-6E8A-4147-A177-3AD203B41FA5}">
                      <a16:colId xmlns:a16="http://schemas.microsoft.com/office/drawing/2014/main" val="20005"/>
                    </a:ext>
                  </a:extLst>
                </a:gridCol>
              </a:tblGrid>
              <a:tr h="181040">
                <a:tc>
                  <a:txBody>
                    <a:bodyPr/>
                    <a:lstStyle/>
                    <a:p>
                      <a:r>
                        <a:rPr lang="en-US" altLang="zh-CN" sz="700" dirty="0"/>
                        <a:t>10</a:t>
                      </a:r>
                      <a:endParaRPr lang="zh-CN" altLang="en-US" sz="700" dirty="0"/>
                    </a:p>
                  </a:txBody>
                  <a:tcPr marL="44640" marR="44640" marT="22320" marB="22320"/>
                </a:tc>
                <a:tc>
                  <a:txBody>
                    <a:bodyPr/>
                    <a:lstStyle/>
                    <a:p>
                      <a:r>
                        <a:rPr lang="en-US" altLang="zh-CN" sz="700" dirty="0"/>
                        <a:t>11</a:t>
                      </a:r>
                      <a:endParaRPr lang="zh-CN" altLang="en-US" sz="700" dirty="0"/>
                    </a:p>
                  </a:txBody>
                  <a:tcPr marL="44640" marR="44640" marT="22320" marB="22320"/>
                </a:tc>
                <a:tc>
                  <a:txBody>
                    <a:bodyPr/>
                    <a:lstStyle/>
                    <a:p>
                      <a:r>
                        <a:rPr lang="zh-CN" altLang="en-US" sz="700" dirty="0"/>
                        <a:t>。。。</a:t>
                      </a:r>
                    </a:p>
                  </a:txBody>
                  <a:tcPr marL="44640" marR="44640" marT="22320" marB="22320"/>
                </a:tc>
                <a:tc>
                  <a:txBody>
                    <a:bodyPr/>
                    <a:lstStyle/>
                    <a:p>
                      <a:endParaRPr lang="zh-CN" altLang="en-US" sz="700"/>
                    </a:p>
                  </a:txBody>
                  <a:tcPr marL="44640" marR="44640" marT="22320" marB="22320"/>
                </a:tc>
                <a:tc>
                  <a:txBody>
                    <a:bodyPr/>
                    <a:lstStyle/>
                    <a:p>
                      <a:endParaRPr lang="zh-CN" altLang="en-US" sz="700"/>
                    </a:p>
                  </a:txBody>
                  <a:tcPr marL="44640" marR="44640" marT="22320" marB="22320"/>
                </a:tc>
                <a:tc>
                  <a:txBody>
                    <a:bodyPr/>
                    <a:lstStyle/>
                    <a:p>
                      <a:endParaRPr lang="zh-CN" altLang="en-US" sz="700" dirty="0"/>
                    </a:p>
                  </a:txBody>
                  <a:tcPr marL="44640" marR="44640" marT="22320" marB="22320"/>
                </a:tc>
                <a:extLst>
                  <a:ext uri="{0D108BD9-81ED-4DB2-BD59-A6C34878D82A}">
                    <a16:rowId xmlns:a16="http://schemas.microsoft.com/office/drawing/2014/main" val="10000"/>
                  </a:ext>
                </a:extLst>
              </a:tr>
            </a:tbl>
          </a:graphicData>
        </a:graphic>
      </p:graphicFrame>
      <p:graphicFrame>
        <p:nvGraphicFramePr>
          <p:cNvPr id="65" name="表格 64"/>
          <p:cNvGraphicFramePr>
            <a:graphicFrameLocks noGrp="1"/>
          </p:cNvGraphicFramePr>
          <p:nvPr/>
        </p:nvGraphicFramePr>
        <p:xfrm>
          <a:off x="7161478" y="3996343"/>
          <a:ext cx="1620738" cy="181040"/>
        </p:xfrm>
        <a:graphic>
          <a:graphicData uri="http://schemas.openxmlformats.org/drawingml/2006/table">
            <a:tbl>
              <a:tblPr firstRow="1" bandRow="1">
                <a:tableStyleId>{5C22544A-7EE6-4342-B048-85BDC9FD1C3A}</a:tableStyleId>
              </a:tblPr>
              <a:tblGrid>
                <a:gridCol w="270123">
                  <a:extLst>
                    <a:ext uri="{9D8B030D-6E8A-4147-A177-3AD203B41FA5}">
                      <a16:colId xmlns:a16="http://schemas.microsoft.com/office/drawing/2014/main" val="20000"/>
                    </a:ext>
                  </a:extLst>
                </a:gridCol>
                <a:gridCol w="270123">
                  <a:extLst>
                    <a:ext uri="{9D8B030D-6E8A-4147-A177-3AD203B41FA5}">
                      <a16:colId xmlns:a16="http://schemas.microsoft.com/office/drawing/2014/main" val="20001"/>
                    </a:ext>
                  </a:extLst>
                </a:gridCol>
                <a:gridCol w="425566">
                  <a:extLst>
                    <a:ext uri="{9D8B030D-6E8A-4147-A177-3AD203B41FA5}">
                      <a16:colId xmlns:a16="http://schemas.microsoft.com/office/drawing/2014/main" val="20002"/>
                    </a:ext>
                  </a:extLst>
                </a:gridCol>
                <a:gridCol w="114680">
                  <a:extLst>
                    <a:ext uri="{9D8B030D-6E8A-4147-A177-3AD203B41FA5}">
                      <a16:colId xmlns:a16="http://schemas.microsoft.com/office/drawing/2014/main" val="20003"/>
                    </a:ext>
                  </a:extLst>
                </a:gridCol>
                <a:gridCol w="270123">
                  <a:extLst>
                    <a:ext uri="{9D8B030D-6E8A-4147-A177-3AD203B41FA5}">
                      <a16:colId xmlns:a16="http://schemas.microsoft.com/office/drawing/2014/main" val="20004"/>
                    </a:ext>
                  </a:extLst>
                </a:gridCol>
                <a:gridCol w="270123">
                  <a:extLst>
                    <a:ext uri="{9D8B030D-6E8A-4147-A177-3AD203B41FA5}">
                      <a16:colId xmlns:a16="http://schemas.microsoft.com/office/drawing/2014/main" val="20005"/>
                    </a:ext>
                  </a:extLst>
                </a:gridCol>
              </a:tblGrid>
              <a:tr h="181040">
                <a:tc>
                  <a:txBody>
                    <a:bodyPr/>
                    <a:lstStyle/>
                    <a:p>
                      <a:r>
                        <a:rPr lang="en-US" altLang="zh-CN" sz="700" dirty="0"/>
                        <a:t>10</a:t>
                      </a:r>
                      <a:endParaRPr lang="zh-CN" altLang="en-US" sz="700" dirty="0"/>
                    </a:p>
                  </a:txBody>
                  <a:tcPr marL="44640" marR="44640" marT="22320" marB="22320"/>
                </a:tc>
                <a:tc>
                  <a:txBody>
                    <a:bodyPr/>
                    <a:lstStyle/>
                    <a:p>
                      <a:r>
                        <a:rPr lang="en-US" altLang="zh-CN" sz="700" dirty="0"/>
                        <a:t>11</a:t>
                      </a:r>
                      <a:endParaRPr lang="zh-CN" altLang="en-US" sz="700" dirty="0"/>
                    </a:p>
                  </a:txBody>
                  <a:tcPr marL="44640" marR="44640" marT="22320" marB="22320"/>
                </a:tc>
                <a:tc>
                  <a:txBody>
                    <a:bodyPr/>
                    <a:lstStyle/>
                    <a:p>
                      <a:r>
                        <a:rPr lang="zh-CN" altLang="en-US" sz="700" dirty="0"/>
                        <a:t>。。。</a:t>
                      </a:r>
                    </a:p>
                  </a:txBody>
                  <a:tcPr marL="44640" marR="44640" marT="22320" marB="22320"/>
                </a:tc>
                <a:tc>
                  <a:txBody>
                    <a:bodyPr/>
                    <a:lstStyle/>
                    <a:p>
                      <a:endParaRPr lang="zh-CN" altLang="en-US" sz="700"/>
                    </a:p>
                  </a:txBody>
                  <a:tcPr marL="44640" marR="44640" marT="22320" marB="22320"/>
                </a:tc>
                <a:tc>
                  <a:txBody>
                    <a:bodyPr/>
                    <a:lstStyle/>
                    <a:p>
                      <a:endParaRPr lang="zh-CN" altLang="en-US" sz="700"/>
                    </a:p>
                  </a:txBody>
                  <a:tcPr marL="44640" marR="44640" marT="22320" marB="22320"/>
                </a:tc>
                <a:tc>
                  <a:txBody>
                    <a:bodyPr/>
                    <a:lstStyle/>
                    <a:p>
                      <a:endParaRPr lang="zh-CN" altLang="en-US" sz="700" dirty="0"/>
                    </a:p>
                  </a:txBody>
                  <a:tcPr marL="44640" marR="44640" marT="22320" marB="22320"/>
                </a:tc>
                <a:extLst>
                  <a:ext uri="{0D108BD9-81ED-4DB2-BD59-A6C34878D82A}">
                    <a16:rowId xmlns:a16="http://schemas.microsoft.com/office/drawing/2014/main" val="10000"/>
                  </a:ext>
                </a:extLst>
              </a:tr>
            </a:tbl>
          </a:graphicData>
        </a:graphic>
      </p:graphicFrame>
      <p:sp>
        <p:nvSpPr>
          <p:cNvPr id="93" name="文本框 92"/>
          <p:cNvSpPr txBox="1"/>
          <p:nvPr/>
        </p:nvSpPr>
        <p:spPr>
          <a:xfrm>
            <a:off x="9330941" y="3519725"/>
            <a:ext cx="720080"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文件系统</a:t>
            </a:r>
          </a:p>
        </p:txBody>
      </p:sp>
      <p:grpSp>
        <p:nvGrpSpPr>
          <p:cNvPr id="94" name="组合 93"/>
          <p:cNvGrpSpPr/>
          <p:nvPr/>
        </p:nvGrpSpPr>
        <p:grpSpPr>
          <a:xfrm>
            <a:off x="6586158" y="1628056"/>
            <a:ext cx="2448272" cy="1323578"/>
            <a:chOff x="5376722" y="1526180"/>
            <a:chExt cx="2448272" cy="1323578"/>
          </a:xfrm>
          <a:solidFill>
            <a:schemeClr val="accent1">
              <a:lumMod val="75000"/>
            </a:schemeClr>
          </a:solidFill>
        </p:grpSpPr>
        <p:grpSp>
          <p:nvGrpSpPr>
            <p:cNvPr id="95" name="组合 94"/>
            <p:cNvGrpSpPr/>
            <p:nvPr/>
          </p:nvGrpSpPr>
          <p:grpSpPr>
            <a:xfrm>
              <a:off x="5376722" y="1526180"/>
              <a:ext cx="2448272" cy="1323578"/>
              <a:chOff x="5376722" y="1526180"/>
              <a:chExt cx="2448272" cy="1323578"/>
            </a:xfrm>
            <a:grpFill/>
          </p:grpSpPr>
          <p:sp>
            <p:nvSpPr>
              <p:cNvPr id="97" name="矩形 96"/>
              <p:cNvSpPr/>
              <p:nvPr/>
            </p:nvSpPr>
            <p:spPr>
              <a:xfrm>
                <a:off x="5376722" y="1526180"/>
                <a:ext cx="2448272" cy="13235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70AD47">
                      <a:lumMod val="40000"/>
                      <a:lumOff val="60000"/>
                    </a:srgbClr>
                  </a:solidFill>
                  <a:effectLst/>
                  <a:uLnTx/>
                  <a:uFillTx/>
                  <a:latin typeface="Calibri"/>
                  <a:ea typeface="等线" panose="02010600030101010101" pitchFamily="2" charset="-122"/>
                  <a:cs typeface="+mn-cs"/>
                </a:endParaRPr>
              </a:p>
            </p:txBody>
          </p:sp>
          <p:sp>
            <p:nvSpPr>
              <p:cNvPr id="98" name="screen_49746"/>
              <p:cNvSpPr>
                <a:spLocks noChangeAspect="1"/>
              </p:cNvSpPr>
              <p:nvPr/>
            </p:nvSpPr>
            <p:spPr bwMode="auto">
              <a:xfrm>
                <a:off x="5699481" y="2006614"/>
                <a:ext cx="536503" cy="609685"/>
              </a:xfrm>
              <a:custGeom>
                <a:avLst/>
                <a:gdLst>
                  <a:gd name="connsiteX0" fmla="*/ 99384 w 532439"/>
                  <a:gd name="connsiteY0" fmla="*/ 535624 h 605066"/>
                  <a:gd name="connsiteX1" fmla="*/ 301975 w 532439"/>
                  <a:gd name="connsiteY1" fmla="*/ 578304 h 605066"/>
                  <a:gd name="connsiteX2" fmla="*/ 301975 w 532439"/>
                  <a:gd name="connsiteY2" fmla="*/ 604110 h 605066"/>
                  <a:gd name="connsiteX3" fmla="*/ 99384 w 532439"/>
                  <a:gd name="connsiteY3" fmla="*/ 561431 h 605066"/>
                  <a:gd name="connsiteX4" fmla="*/ 366480 w 532439"/>
                  <a:gd name="connsiteY4" fmla="*/ 528616 h 605066"/>
                  <a:gd name="connsiteX5" fmla="*/ 365488 w 532439"/>
                  <a:gd name="connsiteY5" fmla="*/ 554431 h 605066"/>
                  <a:gd name="connsiteX6" fmla="*/ 310895 w 532439"/>
                  <a:gd name="connsiteY6" fmla="*/ 605066 h 605066"/>
                  <a:gd name="connsiteX7" fmla="*/ 310895 w 532439"/>
                  <a:gd name="connsiteY7" fmla="*/ 577266 h 605066"/>
                  <a:gd name="connsiteX8" fmla="*/ 177756 w 532439"/>
                  <a:gd name="connsiteY8" fmla="*/ 480039 h 605066"/>
                  <a:gd name="connsiteX9" fmla="*/ 188684 w 532439"/>
                  <a:gd name="connsiteY9" fmla="*/ 482023 h 605066"/>
                  <a:gd name="connsiteX10" fmla="*/ 188684 w 532439"/>
                  <a:gd name="connsiteY10" fmla="*/ 517728 h 605066"/>
                  <a:gd name="connsiteX11" fmla="*/ 188684 w 532439"/>
                  <a:gd name="connsiteY11" fmla="*/ 527647 h 605066"/>
                  <a:gd name="connsiteX12" fmla="*/ 198619 w 532439"/>
                  <a:gd name="connsiteY12" fmla="*/ 530622 h 605066"/>
                  <a:gd name="connsiteX13" fmla="*/ 289026 w 532439"/>
                  <a:gd name="connsiteY13" fmla="*/ 548475 h 605066"/>
                  <a:gd name="connsiteX14" fmla="*/ 303928 w 532439"/>
                  <a:gd name="connsiteY14" fmla="*/ 551450 h 605066"/>
                  <a:gd name="connsiteX15" fmla="*/ 303928 w 532439"/>
                  <a:gd name="connsiteY15" fmla="*/ 535581 h 605066"/>
                  <a:gd name="connsiteX16" fmla="*/ 303928 w 532439"/>
                  <a:gd name="connsiteY16" fmla="*/ 504835 h 605066"/>
                  <a:gd name="connsiteX17" fmla="*/ 365524 w 532439"/>
                  <a:gd name="connsiteY17" fmla="*/ 516737 h 605066"/>
                  <a:gd name="connsiteX18" fmla="*/ 306909 w 532439"/>
                  <a:gd name="connsiteY18" fmla="*/ 567319 h 605066"/>
                  <a:gd name="connsiteX19" fmla="*/ 102251 w 532439"/>
                  <a:gd name="connsiteY19" fmla="*/ 525663 h 605066"/>
                  <a:gd name="connsiteX20" fmla="*/ 203547 w 532439"/>
                  <a:gd name="connsiteY20" fmla="*/ 465227 h 605066"/>
                  <a:gd name="connsiteX21" fmla="*/ 289037 w 532439"/>
                  <a:gd name="connsiteY21" fmla="*/ 478123 h 605066"/>
                  <a:gd name="connsiteX22" fmla="*/ 290031 w 532439"/>
                  <a:gd name="connsiteY22" fmla="*/ 534669 h 605066"/>
                  <a:gd name="connsiteX23" fmla="*/ 204541 w 532439"/>
                  <a:gd name="connsiteY23" fmla="*/ 515821 h 605066"/>
                  <a:gd name="connsiteX24" fmla="*/ 450003 w 532439"/>
                  <a:gd name="connsiteY24" fmla="*/ 31739 h 605066"/>
                  <a:gd name="connsiteX25" fmla="*/ 46689 w 532439"/>
                  <a:gd name="connsiteY25" fmla="*/ 45625 h 605066"/>
                  <a:gd name="connsiteX26" fmla="*/ 30795 w 532439"/>
                  <a:gd name="connsiteY26" fmla="*/ 399714 h 605066"/>
                  <a:gd name="connsiteX27" fmla="*/ 416228 w 532439"/>
                  <a:gd name="connsiteY27" fmla="*/ 453274 h 605066"/>
                  <a:gd name="connsiteX28" fmla="*/ 496683 w 532439"/>
                  <a:gd name="connsiteY28" fmla="*/ 956 h 605066"/>
                  <a:gd name="connsiteX29" fmla="*/ 532439 w 532439"/>
                  <a:gd name="connsiteY29" fmla="*/ 11868 h 605066"/>
                  <a:gd name="connsiteX30" fmla="*/ 499663 w 532439"/>
                  <a:gd name="connsiteY30" fmla="*/ 471162 h 605066"/>
                  <a:gd name="connsiteX31" fmla="*/ 460927 w 532439"/>
                  <a:gd name="connsiteY31" fmla="*/ 483066 h 605066"/>
                  <a:gd name="connsiteX32" fmla="*/ 481791 w 532439"/>
                  <a:gd name="connsiteY32" fmla="*/ 0 h 605066"/>
                  <a:gd name="connsiteX33" fmla="*/ 443049 w 532439"/>
                  <a:gd name="connsiteY33" fmla="*/ 484021 h 605066"/>
                  <a:gd name="connsiteX34" fmla="*/ 0 w 532439"/>
                  <a:gd name="connsiteY34" fmla="*/ 423518 h 605066"/>
                  <a:gd name="connsiteX35" fmla="*/ 17881 w 532439"/>
                  <a:gd name="connsiteY35" fmla="*/ 16861 h 60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439" h="605066">
                    <a:moveTo>
                      <a:pt x="99384" y="535624"/>
                    </a:moveTo>
                    <a:lnTo>
                      <a:pt x="301975" y="578304"/>
                    </a:lnTo>
                    <a:lnTo>
                      <a:pt x="301975" y="604110"/>
                    </a:lnTo>
                    <a:lnTo>
                      <a:pt x="99384" y="561431"/>
                    </a:lnTo>
                    <a:close/>
                    <a:moveTo>
                      <a:pt x="366480" y="528616"/>
                    </a:moveTo>
                    <a:lnTo>
                      <a:pt x="365488" y="554431"/>
                    </a:lnTo>
                    <a:lnTo>
                      <a:pt x="310895" y="605066"/>
                    </a:lnTo>
                    <a:lnTo>
                      <a:pt x="310895" y="577266"/>
                    </a:lnTo>
                    <a:close/>
                    <a:moveTo>
                      <a:pt x="177756" y="480039"/>
                    </a:moveTo>
                    <a:lnTo>
                      <a:pt x="188684" y="482023"/>
                    </a:lnTo>
                    <a:lnTo>
                      <a:pt x="188684" y="517728"/>
                    </a:lnTo>
                    <a:lnTo>
                      <a:pt x="188684" y="527647"/>
                    </a:lnTo>
                    <a:lnTo>
                      <a:pt x="198619" y="530622"/>
                    </a:lnTo>
                    <a:lnTo>
                      <a:pt x="289026" y="548475"/>
                    </a:lnTo>
                    <a:lnTo>
                      <a:pt x="303928" y="551450"/>
                    </a:lnTo>
                    <a:lnTo>
                      <a:pt x="303928" y="535581"/>
                    </a:lnTo>
                    <a:lnTo>
                      <a:pt x="303928" y="504835"/>
                    </a:lnTo>
                    <a:lnTo>
                      <a:pt x="365524" y="516737"/>
                    </a:lnTo>
                    <a:lnTo>
                      <a:pt x="306909" y="567319"/>
                    </a:lnTo>
                    <a:lnTo>
                      <a:pt x="102251" y="525663"/>
                    </a:lnTo>
                    <a:close/>
                    <a:moveTo>
                      <a:pt x="203547" y="465227"/>
                    </a:moveTo>
                    <a:lnTo>
                      <a:pt x="289037" y="478123"/>
                    </a:lnTo>
                    <a:lnTo>
                      <a:pt x="290031" y="534669"/>
                    </a:lnTo>
                    <a:lnTo>
                      <a:pt x="204541" y="515821"/>
                    </a:lnTo>
                    <a:close/>
                    <a:moveTo>
                      <a:pt x="450003" y="31739"/>
                    </a:moveTo>
                    <a:lnTo>
                      <a:pt x="46689" y="45625"/>
                    </a:lnTo>
                    <a:lnTo>
                      <a:pt x="30795" y="399714"/>
                    </a:lnTo>
                    <a:lnTo>
                      <a:pt x="416228" y="453274"/>
                    </a:lnTo>
                    <a:close/>
                    <a:moveTo>
                      <a:pt x="496683" y="956"/>
                    </a:moveTo>
                    <a:lnTo>
                      <a:pt x="532439" y="11868"/>
                    </a:lnTo>
                    <a:lnTo>
                      <a:pt x="499663" y="471162"/>
                    </a:lnTo>
                    <a:lnTo>
                      <a:pt x="460927" y="483066"/>
                    </a:lnTo>
                    <a:close/>
                    <a:moveTo>
                      <a:pt x="481791" y="0"/>
                    </a:moveTo>
                    <a:lnTo>
                      <a:pt x="443049" y="484021"/>
                    </a:lnTo>
                    <a:lnTo>
                      <a:pt x="0" y="423518"/>
                    </a:lnTo>
                    <a:lnTo>
                      <a:pt x="17881" y="16861"/>
                    </a:lnTo>
                    <a:close/>
                  </a:path>
                </a:pathLst>
              </a:custGeom>
              <a:grpFill/>
              <a:ln>
                <a:noFill/>
              </a:ln>
            </p:spPr>
            <p:txBody>
              <a:bodyPr/>
              <a:lstStyle>
                <a:defPPr>
                  <a:defRPr lang="zh-CN"/>
                </a:defPPr>
                <a:lvl1pPr algn="l" rtl="0" eaLnBrk="0" fontAlgn="base" hangingPunct="0">
                  <a:spcBef>
                    <a:spcPct val="0"/>
                  </a:spcBef>
                  <a:spcAft>
                    <a:spcPct val="0"/>
                  </a:spcAft>
                  <a:defRPr kumimoji="1" sz="3600" kern="1200">
                    <a:solidFill>
                      <a:srgbClr val="FFFFFF"/>
                    </a:solidFill>
                    <a:latin typeface="Times New Roman" panose="02020603050405020304" pitchFamily="18" charset="0"/>
                    <a:ea typeface="隶书" panose="02010509060101010101" pitchFamily="49" charset="-122"/>
                    <a:cs typeface="+mn-cs"/>
                  </a:defRPr>
                </a:lvl1pPr>
                <a:lvl2pPr marL="457200" algn="l" rtl="0" eaLnBrk="0" fontAlgn="base" hangingPunct="0">
                  <a:spcBef>
                    <a:spcPct val="0"/>
                  </a:spcBef>
                  <a:spcAft>
                    <a:spcPct val="0"/>
                  </a:spcAft>
                  <a:defRPr kumimoji="1" sz="3600" kern="1200">
                    <a:solidFill>
                      <a:srgbClr val="FFFFFF"/>
                    </a:solidFill>
                    <a:latin typeface="Times New Roman" panose="02020603050405020304" pitchFamily="18" charset="0"/>
                    <a:ea typeface="隶书" panose="02010509060101010101" pitchFamily="49" charset="-122"/>
                    <a:cs typeface="+mn-cs"/>
                  </a:defRPr>
                </a:lvl2pPr>
                <a:lvl3pPr marL="914400" algn="l" rtl="0" eaLnBrk="0" fontAlgn="base" hangingPunct="0">
                  <a:spcBef>
                    <a:spcPct val="0"/>
                  </a:spcBef>
                  <a:spcAft>
                    <a:spcPct val="0"/>
                  </a:spcAft>
                  <a:defRPr kumimoji="1" sz="3600" kern="1200">
                    <a:solidFill>
                      <a:srgbClr val="FFFFFF"/>
                    </a:solidFill>
                    <a:latin typeface="Times New Roman" panose="02020603050405020304" pitchFamily="18" charset="0"/>
                    <a:ea typeface="隶书" panose="02010509060101010101" pitchFamily="49" charset="-122"/>
                    <a:cs typeface="+mn-cs"/>
                  </a:defRPr>
                </a:lvl3pPr>
                <a:lvl4pPr marL="1371600" algn="l" rtl="0" eaLnBrk="0" fontAlgn="base" hangingPunct="0">
                  <a:spcBef>
                    <a:spcPct val="0"/>
                  </a:spcBef>
                  <a:spcAft>
                    <a:spcPct val="0"/>
                  </a:spcAft>
                  <a:defRPr kumimoji="1" sz="3600" kern="1200">
                    <a:solidFill>
                      <a:srgbClr val="FFFFFF"/>
                    </a:solidFill>
                    <a:latin typeface="Times New Roman" panose="02020603050405020304" pitchFamily="18" charset="0"/>
                    <a:ea typeface="隶书" panose="02010509060101010101" pitchFamily="49" charset="-122"/>
                    <a:cs typeface="+mn-cs"/>
                  </a:defRPr>
                </a:lvl4pPr>
                <a:lvl5pPr marL="1828800" algn="l" rtl="0" eaLnBrk="0" fontAlgn="base" hangingPunct="0">
                  <a:spcBef>
                    <a:spcPct val="0"/>
                  </a:spcBef>
                  <a:spcAft>
                    <a:spcPct val="0"/>
                  </a:spcAft>
                  <a:defRPr kumimoji="1" sz="3600" kern="1200">
                    <a:solidFill>
                      <a:srgbClr val="FFFFFF"/>
                    </a:solidFill>
                    <a:latin typeface="Times New Roman" panose="02020603050405020304" pitchFamily="18" charset="0"/>
                    <a:ea typeface="隶书" panose="02010509060101010101" pitchFamily="49" charset="-122"/>
                    <a:cs typeface="+mn-cs"/>
                  </a:defRPr>
                </a:lvl5pPr>
                <a:lvl6pPr marL="2286000" algn="l" defTabSz="914400" rtl="0" eaLnBrk="1" latinLnBrk="0" hangingPunct="1">
                  <a:defRPr kumimoji="1" sz="3600" kern="1200">
                    <a:solidFill>
                      <a:srgbClr val="FFFFFF"/>
                    </a:solidFill>
                    <a:latin typeface="Times New Roman" panose="02020603050405020304" pitchFamily="18" charset="0"/>
                    <a:ea typeface="隶书" panose="02010509060101010101" pitchFamily="49" charset="-122"/>
                    <a:cs typeface="+mn-cs"/>
                  </a:defRPr>
                </a:lvl6pPr>
                <a:lvl7pPr marL="2743200" algn="l" defTabSz="914400" rtl="0" eaLnBrk="1" latinLnBrk="0" hangingPunct="1">
                  <a:defRPr kumimoji="1" sz="3600" kern="1200">
                    <a:solidFill>
                      <a:srgbClr val="FFFFFF"/>
                    </a:solidFill>
                    <a:latin typeface="Times New Roman" panose="02020603050405020304" pitchFamily="18" charset="0"/>
                    <a:ea typeface="隶书" panose="02010509060101010101" pitchFamily="49" charset="-122"/>
                    <a:cs typeface="+mn-cs"/>
                  </a:defRPr>
                </a:lvl7pPr>
                <a:lvl8pPr marL="3200400" algn="l" defTabSz="914400" rtl="0" eaLnBrk="1" latinLnBrk="0" hangingPunct="1">
                  <a:defRPr kumimoji="1" sz="3600" kern="1200">
                    <a:solidFill>
                      <a:srgbClr val="FFFFFF"/>
                    </a:solidFill>
                    <a:latin typeface="Times New Roman" panose="02020603050405020304" pitchFamily="18" charset="0"/>
                    <a:ea typeface="隶书" panose="02010509060101010101" pitchFamily="49" charset="-122"/>
                    <a:cs typeface="+mn-cs"/>
                  </a:defRPr>
                </a:lvl8pPr>
                <a:lvl9pPr marL="3657600" algn="l" defTabSz="914400" rtl="0" eaLnBrk="1" latinLnBrk="0" hangingPunct="1">
                  <a:defRPr kumimoji="1" sz="3600" kern="1200">
                    <a:solidFill>
                      <a:srgbClr val="FFFFFF"/>
                    </a:solidFill>
                    <a:latin typeface="Times New Roman" panose="02020603050405020304" pitchFamily="18" charset="0"/>
                    <a:ea typeface="隶书" panose="02010509060101010101" pitchFamily="49" charset="-122"/>
                    <a:cs typeface="+mn-cs"/>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1" lang="zh-CN" altLang="en-US" sz="3600" b="0" i="0" u="none" strike="noStrike" kern="1200" cap="none" spc="0" normalizeH="0" baseline="0" noProof="0">
                  <a:ln>
                    <a:noFill/>
                  </a:ln>
                  <a:solidFill>
                    <a:srgbClr val="70AD47">
                      <a:lumMod val="40000"/>
                      <a:lumOff val="60000"/>
                    </a:srgbClr>
                  </a:solidFill>
                  <a:effectLst/>
                  <a:uLnTx/>
                  <a:uFillTx/>
                  <a:latin typeface="Times New Roman" panose="02020603050405020304" pitchFamily="18" charset="0"/>
                  <a:ea typeface="隶书" panose="02010509060101010101" pitchFamily="49" charset="-122"/>
                  <a:cs typeface="+mn-cs"/>
                </a:endParaRPr>
              </a:p>
            </p:txBody>
          </p:sp>
        </p:grpSp>
        <p:sp>
          <p:nvSpPr>
            <p:cNvPr id="96" name="文本框 95"/>
            <p:cNvSpPr txBox="1"/>
            <p:nvPr/>
          </p:nvSpPr>
          <p:spPr>
            <a:xfrm>
              <a:off x="5521698" y="1526180"/>
              <a:ext cx="1152128" cy="40011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70AD47">
                      <a:lumMod val="40000"/>
                      <a:lumOff val="60000"/>
                    </a:srgbClr>
                  </a:solidFill>
                  <a:effectLst/>
                  <a:uLnTx/>
                  <a:uFillTx/>
                  <a:latin typeface="微软雅黑" panose="020B0503020204020204" pitchFamily="34" charset="-122"/>
                  <a:ea typeface="微软雅黑" panose="020B0503020204020204" pitchFamily="34" charset="-122"/>
                  <a:cs typeface="+mn-cs"/>
                </a:rPr>
                <a:t>终端</a:t>
              </a:r>
            </a:p>
          </p:txBody>
        </p:sp>
      </p:grpSp>
      <p:grpSp>
        <p:nvGrpSpPr>
          <p:cNvPr id="99" name="组合 98"/>
          <p:cNvGrpSpPr/>
          <p:nvPr/>
        </p:nvGrpSpPr>
        <p:grpSpPr>
          <a:xfrm>
            <a:off x="6586158" y="4795708"/>
            <a:ext cx="2448272" cy="1323578"/>
            <a:chOff x="5364088" y="4521721"/>
            <a:chExt cx="2448272" cy="1323578"/>
          </a:xfrm>
          <a:solidFill>
            <a:schemeClr val="accent1">
              <a:lumMod val="75000"/>
            </a:schemeClr>
          </a:solidFill>
        </p:grpSpPr>
        <p:grpSp>
          <p:nvGrpSpPr>
            <p:cNvPr id="100" name="组合 99"/>
            <p:cNvGrpSpPr/>
            <p:nvPr/>
          </p:nvGrpSpPr>
          <p:grpSpPr>
            <a:xfrm>
              <a:off x="5364088" y="4521721"/>
              <a:ext cx="2448272" cy="1323578"/>
              <a:chOff x="5364088" y="4521721"/>
              <a:chExt cx="2448272" cy="1323578"/>
            </a:xfrm>
            <a:grpFill/>
          </p:grpSpPr>
          <p:sp>
            <p:nvSpPr>
              <p:cNvPr id="102" name="矩形 101"/>
              <p:cNvSpPr/>
              <p:nvPr/>
            </p:nvSpPr>
            <p:spPr>
              <a:xfrm>
                <a:off x="5364088" y="4521721"/>
                <a:ext cx="2448272" cy="13235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70AD47">
                      <a:lumMod val="40000"/>
                      <a:lumOff val="60000"/>
                    </a:srgbClr>
                  </a:solidFill>
                  <a:effectLst/>
                  <a:uLnTx/>
                  <a:uFillTx/>
                  <a:latin typeface="Calibri"/>
                  <a:ea typeface="等线" panose="02010600030101010101" pitchFamily="2" charset="-122"/>
                  <a:cs typeface="+mn-cs"/>
                </a:endParaRPr>
              </a:p>
            </p:txBody>
          </p:sp>
          <p:sp>
            <p:nvSpPr>
              <p:cNvPr id="103" name="networking_283273"/>
              <p:cNvSpPr>
                <a:spLocks noChangeAspect="1"/>
              </p:cNvSpPr>
              <p:nvPr/>
            </p:nvSpPr>
            <p:spPr bwMode="auto">
              <a:xfrm>
                <a:off x="5488077" y="4894351"/>
                <a:ext cx="609685" cy="57831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576378">
                    <a:moveTo>
                      <a:pt x="425368" y="386769"/>
                    </a:moveTo>
                    <a:lnTo>
                      <a:pt x="607639" y="386769"/>
                    </a:lnTo>
                    <a:lnTo>
                      <a:pt x="607639" y="508108"/>
                    </a:lnTo>
                    <a:lnTo>
                      <a:pt x="539287" y="508108"/>
                    </a:lnTo>
                    <a:lnTo>
                      <a:pt x="539287" y="530865"/>
                    </a:lnTo>
                    <a:lnTo>
                      <a:pt x="577201" y="530865"/>
                    </a:lnTo>
                    <a:lnTo>
                      <a:pt x="577201" y="576378"/>
                    </a:lnTo>
                    <a:lnTo>
                      <a:pt x="455717" y="576378"/>
                    </a:lnTo>
                    <a:lnTo>
                      <a:pt x="455717" y="530865"/>
                    </a:lnTo>
                    <a:lnTo>
                      <a:pt x="493720" y="530865"/>
                    </a:lnTo>
                    <a:lnTo>
                      <a:pt x="493720" y="508108"/>
                    </a:lnTo>
                    <a:lnTo>
                      <a:pt x="425368" y="508108"/>
                    </a:lnTo>
                    <a:close/>
                    <a:moveTo>
                      <a:pt x="0" y="386769"/>
                    </a:moveTo>
                    <a:lnTo>
                      <a:pt x="182271" y="386769"/>
                    </a:lnTo>
                    <a:lnTo>
                      <a:pt x="182271" y="508108"/>
                    </a:lnTo>
                    <a:lnTo>
                      <a:pt x="113919" y="508108"/>
                    </a:lnTo>
                    <a:lnTo>
                      <a:pt x="113919" y="530865"/>
                    </a:lnTo>
                    <a:lnTo>
                      <a:pt x="151922" y="530865"/>
                    </a:lnTo>
                    <a:lnTo>
                      <a:pt x="151922" y="576378"/>
                    </a:lnTo>
                    <a:lnTo>
                      <a:pt x="30349" y="576378"/>
                    </a:lnTo>
                    <a:lnTo>
                      <a:pt x="30349" y="530865"/>
                    </a:lnTo>
                    <a:lnTo>
                      <a:pt x="68352" y="530865"/>
                    </a:lnTo>
                    <a:lnTo>
                      <a:pt x="68352" y="508108"/>
                    </a:lnTo>
                    <a:lnTo>
                      <a:pt x="0" y="508108"/>
                    </a:lnTo>
                    <a:close/>
                    <a:moveTo>
                      <a:pt x="280992" y="235124"/>
                    </a:moveTo>
                    <a:lnTo>
                      <a:pt x="326558" y="235124"/>
                    </a:lnTo>
                    <a:lnTo>
                      <a:pt x="326558" y="265429"/>
                    </a:lnTo>
                    <a:lnTo>
                      <a:pt x="539261" y="265429"/>
                    </a:lnTo>
                    <a:lnTo>
                      <a:pt x="539261" y="341325"/>
                    </a:lnTo>
                    <a:lnTo>
                      <a:pt x="493695" y="341325"/>
                    </a:lnTo>
                    <a:lnTo>
                      <a:pt x="493695" y="310931"/>
                    </a:lnTo>
                    <a:lnTo>
                      <a:pt x="113944" y="310931"/>
                    </a:lnTo>
                    <a:lnTo>
                      <a:pt x="113944" y="341325"/>
                    </a:lnTo>
                    <a:lnTo>
                      <a:pt x="68378" y="341325"/>
                    </a:lnTo>
                    <a:lnTo>
                      <a:pt x="68378" y="265429"/>
                    </a:lnTo>
                    <a:lnTo>
                      <a:pt x="280992" y="265429"/>
                    </a:lnTo>
                    <a:close/>
                    <a:moveTo>
                      <a:pt x="212614" y="0"/>
                    </a:moveTo>
                    <a:lnTo>
                      <a:pt x="394885" y="0"/>
                    </a:lnTo>
                    <a:lnTo>
                      <a:pt x="394885" y="121339"/>
                    </a:lnTo>
                    <a:lnTo>
                      <a:pt x="326533" y="121339"/>
                    </a:lnTo>
                    <a:lnTo>
                      <a:pt x="326533" y="144095"/>
                    </a:lnTo>
                    <a:lnTo>
                      <a:pt x="364536" y="144095"/>
                    </a:lnTo>
                    <a:lnTo>
                      <a:pt x="364536" y="189609"/>
                    </a:lnTo>
                    <a:lnTo>
                      <a:pt x="243052" y="189609"/>
                    </a:lnTo>
                    <a:lnTo>
                      <a:pt x="243052" y="144095"/>
                    </a:lnTo>
                    <a:lnTo>
                      <a:pt x="280966" y="144095"/>
                    </a:lnTo>
                    <a:lnTo>
                      <a:pt x="280966" y="121339"/>
                    </a:lnTo>
                    <a:lnTo>
                      <a:pt x="212614" y="121339"/>
                    </a:lnTo>
                    <a:close/>
                  </a:path>
                </a:pathLst>
              </a:custGeom>
              <a:grpFill/>
              <a:ln>
                <a:noFill/>
              </a:ln>
            </p:spPr>
          </p:sp>
        </p:grpSp>
        <p:sp>
          <p:nvSpPr>
            <p:cNvPr id="101" name="文本框 100"/>
            <p:cNvSpPr txBox="1"/>
            <p:nvPr/>
          </p:nvSpPr>
          <p:spPr>
            <a:xfrm>
              <a:off x="6156176" y="4983455"/>
              <a:ext cx="1152128" cy="40011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70AD47">
                      <a:lumMod val="40000"/>
                      <a:lumOff val="60000"/>
                    </a:srgbClr>
                  </a:solidFill>
                  <a:effectLst/>
                  <a:uLnTx/>
                  <a:uFillTx/>
                  <a:latin typeface="微软雅黑" panose="020B0503020204020204" pitchFamily="34" charset="-122"/>
                  <a:ea typeface="微软雅黑" panose="020B0503020204020204" pitchFamily="34" charset="-122"/>
                  <a:cs typeface="+mn-cs"/>
                </a:rPr>
                <a:t>网络</a:t>
              </a:r>
            </a:p>
          </p:txBody>
        </p:sp>
      </p:grpSp>
      <p:sp>
        <p:nvSpPr>
          <p:cNvPr id="104" name="文本框 103"/>
          <p:cNvSpPr txBox="1"/>
          <p:nvPr/>
        </p:nvSpPr>
        <p:spPr>
          <a:xfrm>
            <a:off x="8946899" y="1727329"/>
            <a:ext cx="1488164" cy="132343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标准输入</a:t>
            </a:r>
            <a:b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b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输出设备</a:t>
            </a:r>
            <a:b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b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（键盘，鼠标，屏幕）</a:t>
            </a:r>
          </a:p>
        </p:txBody>
      </p:sp>
      <p:sp>
        <p:nvSpPr>
          <p:cNvPr id="105" name="文本框 104"/>
          <p:cNvSpPr txBox="1"/>
          <p:nvPr/>
        </p:nvSpPr>
        <p:spPr>
          <a:xfrm>
            <a:off x="9330941" y="5040873"/>
            <a:ext cx="72008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网络流</a:t>
            </a:r>
          </a:p>
        </p:txBody>
      </p:sp>
      <p:sp>
        <p:nvSpPr>
          <p:cNvPr id="106" name="screen_49746"/>
          <p:cNvSpPr>
            <a:spLocks noChangeAspect="1"/>
          </p:cNvSpPr>
          <p:nvPr/>
        </p:nvSpPr>
        <p:spPr bwMode="auto">
          <a:xfrm>
            <a:off x="6936454" y="2281182"/>
            <a:ext cx="536503" cy="609685"/>
          </a:xfrm>
          <a:custGeom>
            <a:avLst/>
            <a:gdLst>
              <a:gd name="connsiteX0" fmla="*/ 99384 w 532439"/>
              <a:gd name="connsiteY0" fmla="*/ 535624 h 605066"/>
              <a:gd name="connsiteX1" fmla="*/ 301975 w 532439"/>
              <a:gd name="connsiteY1" fmla="*/ 578304 h 605066"/>
              <a:gd name="connsiteX2" fmla="*/ 301975 w 532439"/>
              <a:gd name="connsiteY2" fmla="*/ 604110 h 605066"/>
              <a:gd name="connsiteX3" fmla="*/ 99384 w 532439"/>
              <a:gd name="connsiteY3" fmla="*/ 561431 h 605066"/>
              <a:gd name="connsiteX4" fmla="*/ 366480 w 532439"/>
              <a:gd name="connsiteY4" fmla="*/ 528616 h 605066"/>
              <a:gd name="connsiteX5" fmla="*/ 365488 w 532439"/>
              <a:gd name="connsiteY5" fmla="*/ 554431 h 605066"/>
              <a:gd name="connsiteX6" fmla="*/ 310895 w 532439"/>
              <a:gd name="connsiteY6" fmla="*/ 605066 h 605066"/>
              <a:gd name="connsiteX7" fmla="*/ 310895 w 532439"/>
              <a:gd name="connsiteY7" fmla="*/ 577266 h 605066"/>
              <a:gd name="connsiteX8" fmla="*/ 177756 w 532439"/>
              <a:gd name="connsiteY8" fmla="*/ 480039 h 605066"/>
              <a:gd name="connsiteX9" fmla="*/ 188684 w 532439"/>
              <a:gd name="connsiteY9" fmla="*/ 482023 h 605066"/>
              <a:gd name="connsiteX10" fmla="*/ 188684 w 532439"/>
              <a:gd name="connsiteY10" fmla="*/ 517728 h 605066"/>
              <a:gd name="connsiteX11" fmla="*/ 188684 w 532439"/>
              <a:gd name="connsiteY11" fmla="*/ 527647 h 605066"/>
              <a:gd name="connsiteX12" fmla="*/ 198619 w 532439"/>
              <a:gd name="connsiteY12" fmla="*/ 530622 h 605066"/>
              <a:gd name="connsiteX13" fmla="*/ 289026 w 532439"/>
              <a:gd name="connsiteY13" fmla="*/ 548475 h 605066"/>
              <a:gd name="connsiteX14" fmla="*/ 303928 w 532439"/>
              <a:gd name="connsiteY14" fmla="*/ 551450 h 605066"/>
              <a:gd name="connsiteX15" fmla="*/ 303928 w 532439"/>
              <a:gd name="connsiteY15" fmla="*/ 535581 h 605066"/>
              <a:gd name="connsiteX16" fmla="*/ 303928 w 532439"/>
              <a:gd name="connsiteY16" fmla="*/ 504835 h 605066"/>
              <a:gd name="connsiteX17" fmla="*/ 365524 w 532439"/>
              <a:gd name="connsiteY17" fmla="*/ 516737 h 605066"/>
              <a:gd name="connsiteX18" fmla="*/ 306909 w 532439"/>
              <a:gd name="connsiteY18" fmla="*/ 567319 h 605066"/>
              <a:gd name="connsiteX19" fmla="*/ 102251 w 532439"/>
              <a:gd name="connsiteY19" fmla="*/ 525663 h 605066"/>
              <a:gd name="connsiteX20" fmla="*/ 203547 w 532439"/>
              <a:gd name="connsiteY20" fmla="*/ 465227 h 605066"/>
              <a:gd name="connsiteX21" fmla="*/ 289037 w 532439"/>
              <a:gd name="connsiteY21" fmla="*/ 478123 h 605066"/>
              <a:gd name="connsiteX22" fmla="*/ 290031 w 532439"/>
              <a:gd name="connsiteY22" fmla="*/ 534669 h 605066"/>
              <a:gd name="connsiteX23" fmla="*/ 204541 w 532439"/>
              <a:gd name="connsiteY23" fmla="*/ 515821 h 605066"/>
              <a:gd name="connsiteX24" fmla="*/ 450003 w 532439"/>
              <a:gd name="connsiteY24" fmla="*/ 31739 h 605066"/>
              <a:gd name="connsiteX25" fmla="*/ 46689 w 532439"/>
              <a:gd name="connsiteY25" fmla="*/ 45625 h 605066"/>
              <a:gd name="connsiteX26" fmla="*/ 30795 w 532439"/>
              <a:gd name="connsiteY26" fmla="*/ 399714 h 605066"/>
              <a:gd name="connsiteX27" fmla="*/ 416228 w 532439"/>
              <a:gd name="connsiteY27" fmla="*/ 453274 h 605066"/>
              <a:gd name="connsiteX28" fmla="*/ 496683 w 532439"/>
              <a:gd name="connsiteY28" fmla="*/ 956 h 605066"/>
              <a:gd name="connsiteX29" fmla="*/ 532439 w 532439"/>
              <a:gd name="connsiteY29" fmla="*/ 11868 h 605066"/>
              <a:gd name="connsiteX30" fmla="*/ 499663 w 532439"/>
              <a:gd name="connsiteY30" fmla="*/ 471162 h 605066"/>
              <a:gd name="connsiteX31" fmla="*/ 460927 w 532439"/>
              <a:gd name="connsiteY31" fmla="*/ 483066 h 605066"/>
              <a:gd name="connsiteX32" fmla="*/ 481791 w 532439"/>
              <a:gd name="connsiteY32" fmla="*/ 0 h 605066"/>
              <a:gd name="connsiteX33" fmla="*/ 443049 w 532439"/>
              <a:gd name="connsiteY33" fmla="*/ 484021 h 605066"/>
              <a:gd name="connsiteX34" fmla="*/ 0 w 532439"/>
              <a:gd name="connsiteY34" fmla="*/ 423518 h 605066"/>
              <a:gd name="connsiteX35" fmla="*/ 17881 w 532439"/>
              <a:gd name="connsiteY35" fmla="*/ 16861 h 60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439" h="605066">
                <a:moveTo>
                  <a:pt x="99384" y="535624"/>
                </a:moveTo>
                <a:lnTo>
                  <a:pt x="301975" y="578304"/>
                </a:lnTo>
                <a:lnTo>
                  <a:pt x="301975" y="604110"/>
                </a:lnTo>
                <a:lnTo>
                  <a:pt x="99384" y="561431"/>
                </a:lnTo>
                <a:close/>
                <a:moveTo>
                  <a:pt x="366480" y="528616"/>
                </a:moveTo>
                <a:lnTo>
                  <a:pt x="365488" y="554431"/>
                </a:lnTo>
                <a:lnTo>
                  <a:pt x="310895" y="605066"/>
                </a:lnTo>
                <a:lnTo>
                  <a:pt x="310895" y="577266"/>
                </a:lnTo>
                <a:close/>
                <a:moveTo>
                  <a:pt x="177756" y="480039"/>
                </a:moveTo>
                <a:lnTo>
                  <a:pt x="188684" y="482023"/>
                </a:lnTo>
                <a:lnTo>
                  <a:pt x="188684" y="517728"/>
                </a:lnTo>
                <a:lnTo>
                  <a:pt x="188684" y="527647"/>
                </a:lnTo>
                <a:lnTo>
                  <a:pt x="198619" y="530622"/>
                </a:lnTo>
                <a:lnTo>
                  <a:pt x="289026" y="548475"/>
                </a:lnTo>
                <a:lnTo>
                  <a:pt x="303928" y="551450"/>
                </a:lnTo>
                <a:lnTo>
                  <a:pt x="303928" y="535581"/>
                </a:lnTo>
                <a:lnTo>
                  <a:pt x="303928" y="504835"/>
                </a:lnTo>
                <a:lnTo>
                  <a:pt x="365524" y="516737"/>
                </a:lnTo>
                <a:lnTo>
                  <a:pt x="306909" y="567319"/>
                </a:lnTo>
                <a:lnTo>
                  <a:pt x="102251" y="525663"/>
                </a:lnTo>
                <a:close/>
                <a:moveTo>
                  <a:pt x="203547" y="465227"/>
                </a:moveTo>
                <a:lnTo>
                  <a:pt x="289037" y="478123"/>
                </a:lnTo>
                <a:lnTo>
                  <a:pt x="290031" y="534669"/>
                </a:lnTo>
                <a:lnTo>
                  <a:pt x="204541" y="515821"/>
                </a:lnTo>
                <a:close/>
                <a:moveTo>
                  <a:pt x="450003" y="31739"/>
                </a:moveTo>
                <a:lnTo>
                  <a:pt x="46689" y="45625"/>
                </a:lnTo>
                <a:lnTo>
                  <a:pt x="30795" y="399714"/>
                </a:lnTo>
                <a:lnTo>
                  <a:pt x="416228" y="453274"/>
                </a:lnTo>
                <a:close/>
                <a:moveTo>
                  <a:pt x="496683" y="956"/>
                </a:moveTo>
                <a:lnTo>
                  <a:pt x="532439" y="11868"/>
                </a:lnTo>
                <a:lnTo>
                  <a:pt x="499663" y="471162"/>
                </a:lnTo>
                <a:lnTo>
                  <a:pt x="460927" y="483066"/>
                </a:lnTo>
                <a:close/>
                <a:moveTo>
                  <a:pt x="481791" y="0"/>
                </a:moveTo>
                <a:lnTo>
                  <a:pt x="443049" y="484021"/>
                </a:lnTo>
                <a:lnTo>
                  <a:pt x="0" y="423518"/>
                </a:lnTo>
                <a:lnTo>
                  <a:pt x="17881" y="16861"/>
                </a:lnTo>
                <a:close/>
              </a:path>
            </a:pathLst>
          </a:custGeom>
          <a:solidFill>
            <a:schemeClr val="bg1">
              <a:lumMod val="95000"/>
            </a:schemeClr>
          </a:solidFill>
          <a:ln>
            <a:noFill/>
          </a:ln>
        </p:spPr>
        <p:txBody>
          <a:bodyPr/>
          <a:lstStyle>
            <a:defPPr>
              <a:defRPr lang="zh-CN"/>
            </a:defPPr>
            <a:lvl1pPr algn="l" rtl="0" eaLnBrk="0" fontAlgn="base" hangingPunct="0">
              <a:spcBef>
                <a:spcPct val="0"/>
              </a:spcBef>
              <a:spcAft>
                <a:spcPct val="0"/>
              </a:spcAft>
              <a:defRPr kumimoji="1" sz="3600" kern="1200">
                <a:solidFill>
                  <a:srgbClr val="FFFFFF"/>
                </a:solidFill>
                <a:latin typeface="Times New Roman" panose="02020603050405020304" pitchFamily="18" charset="0"/>
                <a:ea typeface="隶书" panose="02010509060101010101" pitchFamily="49" charset="-122"/>
                <a:cs typeface="+mn-cs"/>
              </a:defRPr>
            </a:lvl1pPr>
            <a:lvl2pPr marL="457200" algn="l" rtl="0" eaLnBrk="0" fontAlgn="base" hangingPunct="0">
              <a:spcBef>
                <a:spcPct val="0"/>
              </a:spcBef>
              <a:spcAft>
                <a:spcPct val="0"/>
              </a:spcAft>
              <a:defRPr kumimoji="1" sz="3600" kern="1200">
                <a:solidFill>
                  <a:srgbClr val="FFFFFF"/>
                </a:solidFill>
                <a:latin typeface="Times New Roman" panose="02020603050405020304" pitchFamily="18" charset="0"/>
                <a:ea typeface="隶书" panose="02010509060101010101" pitchFamily="49" charset="-122"/>
                <a:cs typeface="+mn-cs"/>
              </a:defRPr>
            </a:lvl2pPr>
            <a:lvl3pPr marL="914400" algn="l" rtl="0" eaLnBrk="0" fontAlgn="base" hangingPunct="0">
              <a:spcBef>
                <a:spcPct val="0"/>
              </a:spcBef>
              <a:spcAft>
                <a:spcPct val="0"/>
              </a:spcAft>
              <a:defRPr kumimoji="1" sz="3600" kern="1200">
                <a:solidFill>
                  <a:srgbClr val="FFFFFF"/>
                </a:solidFill>
                <a:latin typeface="Times New Roman" panose="02020603050405020304" pitchFamily="18" charset="0"/>
                <a:ea typeface="隶书" panose="02010509060101010101" pitchFamily="49" charset="-122"/>
                <a:cs typeface="+mn-cs"/>
              </a:defRPr>
            </a:lvl3pPr>
            <a:lvl4pPr marL="1371600" algn="l" rtl="0" eaLnBrk="0" fontAlgn="base" hangingPunct="0">
              <a:spcBef>
                <a:spcPct val="0"/>
              </a:spcBef>
              <a:spcAft>
                <a:spcPct val="0"/>
              </a:spcAft>
              <a:defRPr kumimoji="1" sz="3600" kern="1200">
                <a:solidFill>
                  <a:srgbClr val="FFFFFF"/>
                </a:solidFill>
                <a:latin typeface="Times New Roman" panose="02020603050405020304" pitchFamily="18" charset="0"/>
                <a:ea typeface="隶书" panose="02010509060101010101" pitchFamily="49" charset="-122"/>
                <a:cs typeface="+mn-cs"/>
              </a:defRPr>
            </a:lvl4pPr>
            <a:lvl5pPr marL="1828800" algn="l" rtl="0" eaLnBrk="0" fontAlgn="base" hangingPunct="0">
              <a:spcBef>
                <a:spcPct val="0"/>
              </a:spcBef>
              <a:spcAft>
                <a:spcPct val="0"/>
              </a:spcAft>
              <a:defRPr kumimoji="1" sz="3600" kern="1200">
                <a:solidFill>
                  <a:srgbClr val="FFFFFF"/>
                </a:solidFill>
                <a:latin typeface="Times New Roman" panose="02020603050405020304" pitchFamily="18" charset="0"/>
                <a:ea typeface="隶书" panose="02010509060101010101" pitchFamily="49" charset="-122"/>
                <a:cs typeface="+mn-cs"/>
              </a:defRPr>
            </a:lvl5pPr>
            <a:lvl6pPr marL="2286000" algn="l" defTabSz="914400" rtl="0" eaLnBrk="1" latinLnBrk="0" hangingPunct="1">
              <a:defRPr kumimoji="1" sz="3600" kern="1200">
                <a:solidFill>
                  <a:srgbClr val="FFFFFF"/>
                </a:solidFill>
                <a:latin typeface="Times New Roman" panose="02020603050405020304" pitchFamily="18" charset="0"/>
                <a:ea typeface="隶书" panose="02010509060101010101" pitchFamily="49" charset="-122"/>
                <a:cs typeface="+mn-cs"/>
              </a:defRPr>
            </a:lvl6pPr>
            <a:lvl7pPr marL="2743200" algn="l" defTabSz="914400" rtl="0" eaLnBrk="1" latinLnBrk="0" hangingPunct="1">
              <a:defRPr kumimoji="1" sz="3600" kern="1200">
                <a:solidFill>
                  <a:srgbClr val="FFFFFF"/>
                </a:solidFill>
                <a:latin typeface="Times New Roman" panose="02020603050405020304" pitchFamily="18" charset="0"/>
                <a:ea typeface="隶书" panose="02010509060101010101" pitchFamily="49" charset="-122"/>
                <a:cs typeface="+mn-cs"/>
              </a:defRPr>
            </a:lvl7pPr>
            <a:lvl8pPr marL="3200400" algn="l" defTabSz="914400" rtl="0" eaLnBrk="1" latinLnBrk="0" hangingPunct="1">
              <a:defRPr kumimoji="1" sz="3600" kern="1200">
                <a:solidFill>
                  <a:srgbClr val="FFFFFF"/>
                </a:solidFill>
                <a:latin typeface="Times New Roman" panose="02020603050405020304" pitchFamily="18" charset="0"/>
                <a:ea typeface="隶书" panose="02010509060101010101" pitchFamily="49" charset="-122"/>
                <a:cs typeface="+mn-cs"/>
              </a:defRPr>
            </a:lvl8pPr>
            <a:lvl9pPr marL="3657600" algn="l" defTabSz="914400" rtl="0" eaLnBrk="1" latinLnBrk="0" hangingPunct="1">
              <a:defRPr kumimoji="1" sz="3600" kern="1200">
                <a:solidFill>
                  <a:srgbClr val="FFFFFF"/>
                </a:solidFill>
                <a:latin typeface="Times New Roman" panose="02020603050405020304" pitchFamily="18" charset="0"/>
                <a:ea typeface="隶书" panose="02010509060101010101" pitchFamily="49" charset="-122"/>
                <a:cs typeface="+mn-cs"/>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1" lang="zh-CN" altLang="en-US" sz="3600" b="0" i="0" u="none" strike="noStrike" kern="1200" cap="none" spc="0" normalizeH="0" baseline="0" noProof="0">
              <a:ln>
                <a:noFill/>
              </a:ln>
              <a:solidFill>
                <a:srgbClr val="FFFFFF"/>
              </a:solidFill>
              <a:effectLst/>
              <a:uLnTx/>
              <a:uFillTx/>
              <a:latin typeface="Times New Roman" panose="02020603050405020304" pitchFamily="18" charset="0"/>
              <a:ea typeface="隶书" panose="02010509060101010101" pitchFamily="49" charset="-122"/>
              <a:cs typeface="+mn-cs"/>
            </a:endParaRPr>
          </a:p>
        </p:txBody>
      </p:sp>
      <p:sp>
        <p:nvSpPr>
          <p:cNvPr id="107" name="keyboard_102256"/>
          <p:cNvSpPr>
            <a:spLocks noChangeAspect="1"/>
          </p:cNvSpPr>
          <p:nvPr/>
        </p:nvSpPr>
        <p:spPr bwMode="auto">
          <a:xfrm>
            <a:off x="7871674" y="2172021"/>
            <a:ext cx="910543" cy="546155"/>
          </a:xfrm>
          <a:custGeom>
            <a:avLst/>
            <a:gdLst>
              <a:gd name="connsiteX0" fmla="*/ 553833 w 607639"/>
              <a:gd name="connsiteY0" fmla="*/ 296445 h 364470"/>
              <a:gd name="connsiteX1" fmla="*/ 566359 w 607639"/>
              <a:gd name="connsiteY1" fmla="*/ 308935 h 364470"/>
              <a:gd name="connsiteX2" fmla="*/ 553833 w 607639"/>
              <a:gd name="connsiteY2" fmla="*/ 321425 h 364470"/>
              <a:gd name="connsiteX3" fmla="*/ 541307 w 607639"/>
              <a:gd name="connsiteY3" fmla="*/ 308935 h 364470"/>
              <a:gd name="connsiteX4" fmla="*/ 553833 w 607639"/>
              <a:gd name="connsiteY4" fmla="*/ 296445 h 364470"/>
              <a:gd name="connsiteX5" fmla="*/ 512976 w 607639"/>
              <a:gd name="connsiteY5" fmla="*/ 296445 h 364470"/>
              <a:gd name="connsiteX6" fmla="*/ 525502 w 607639"/>
              <a:gd name="connsiteY6" fmla="*/ 308935 h 364470"/>
              <a:gd name="connsiteX7" fmla="*/ 512976 w 607639"/>
              <a:gd name="connsiteY7" fmla="*/ 321425 h 364470"/>
              <a:gd name="connsiteX8" fmla="*/ 500450 w 607639"/>
              <a:gd name="connsiteY8" fmla="*/ 308935 h 364470"/>
              <a:gd name="connsiteX9" fmla="*/ 512976 w 607639"/>
              <a:gd name="connsiteY9" fmla="*/ 296445 h 364470"/>
              <a:gd name="connsiteX10" fmla="*/ 468837 w 607639"/>
              <a:gd name="connsiteY10" fmla="*/ 296445 h 364470"/>
              <a:gd name="connsiteX11" fmla="*/ 481327 w 607639"/>
              <a:gd name="connsiteY11" fmla="*/ 308935 h 364470"/>
              <a:gd name="connsiteX12" fmla="*/ 468837 w 607639"/>
              <a:gd name="connsiteY12" fmla="*/ 321425 h 364470"/>
              <a:gd name="connsiteX13" fmla="*/ 456347 w 607639"/>
              <a:gd name="connsiteY13" fmla="*/ 308935 h 364470"/>
              <a:gd name="connsiteX14" fmla="*/ 468837 w 607639"/>
              <a:gd name="connsiteY14" fmla="*/ 296445 h 364470"/>
              <a:gd name="connsiteX15" fmla="*/ 415878 w 607639"/>
              <a:gd name="connsiteY15" fmla="*/ 296445 h 364470"/>
              <a:gd name="connsiteX16" fmla="*/ 428404 w 607639"/>
              <a:gd name="connsiteY16" fmla="*/ 308935 h 364470"/>
              <a:gd name="connsiteX17" fmla="*/ 415878 w 607639"/>
              <a:gd name="connsiteY17" fmla="*/ 321425 h 364470"/>
              <a:gd name="connsiteX18" fmla="*/ 403352 w 607639"/>
              <a:gd name="connsiteY18" fmla="*/ 308935 h 364470"/>
              <a:gd name="connsiteX19" fmla="*/ 415878 w 607639"/>
              <a:gd name="connsiteY19" fmla="*/ 296445 h 364470"/>
              <a:gd name="connsiteX20" fmla="*/ 371739 w 607639"/>
              <a:gd name="connsiteY20" fmla="*/ 296445 h 364470"/>
              <a:gd name="connsiteX21" fmla="*/ 384229 w 607639"/>
              <a:gd name="connsiteY21" fmla="*/ 308935 h 364470"/>
              <a:gd name="connsiteX22" fmla="*/ 371739 w 607639"/>
              <a:gd name="connsiteY22" fmla="*/ 321425 h 364470"/>
              <a:gd name="connsiteX23" fmla="*/ 359249 w 607639"/>
              <a:gd name="connsiteY23" fmla="*/ 308935 h 364470"/>
              <a:gd name="connsiteX24" fmla="*/ 371739 w 607639"/>
              <a:gd name="connsiteY24" fmla="*/ 296445 h 364470"/>
              <a:gd name="connsiteX25" fmla="*/ 186280 w 607639"/>
              <a:gd name="connsiteY25" fmla="*/ 296445 h 364470"/>
              <a:gd name="connsiteX26" fmla="*/ 327507 w 607639"/>
              <a:gd name="connsiteY26" fmla="*/ 296445 h 364470"/>
              <a:gd name="connsiteX27" fmla="*/ 340055 w 607639"/>
              <a:gd name="connsiteY27" fmla="*/ 308891 h 364470"/>
              <a:gd name="connsiteX28" fmla="*/ 327507 w 607639"/>
              <a:gd name="connsiteY28" fmla="*/ 321425 h 364470"/>
              <a:gd name="connsiteX29" fmla="*/ 186280 w 607639"/>
              <a:gd name="connsiteY29" fmla="*/ 321425 h 364470"/>
              <a:gd name="connsiteX30" fmla="*/ 173732 w 607639"/>
              <a:gd name="connsiteY30" fmla="*/ 308891 h 364470"/>
              <a:gd name="connsiteX31" fmla="*/ 186280 w 607639"/>
              <a:gd name="connsiteY31" fmla="*/ 296445 h 364470"/>
              <a:gd name="connsiteX32" fmla="*/ 142084 w 607639"/>
              <a:gd name="connsiteY32" fmla="*/ 296445 h 364470"/>
              <a:gd name="connsiteX33" fmla="*/ 154610 w 607639"/>
              <a:gd name="connsiteY33" fmla="*/ 308935 h 364470"/>
              <a:gd name="connsiteX34" fmla="*/ 142084 w 607639"/>
              <a:gd name="connsiteY34" fmla="*/ 321425 h 364470"/>
              <a:gd name="connsiteX35" fmla="*/ 129558 w 607639"/>
              <a:gd name="connsiteY35" fmla="*/ 308935 h 364470"/>
              <a:gd name="connsiteX36" fmla="*/ 142084 w 607639"/>
              <a:gd name="connsiteY36" fmla="*/ 296445 h 364470"/>
              <a:gd name="connsiteX37" fmla="*/ 97945 w 607639"/>
              <a:gd name="connsiteY37" fmla="*/ 296445 h 364470"/>
              <a:gd name="connsiteX38" fmla="*/ 110435 w 607639"/>
              <a:gd name="connsiteY38" fmla="*/ 308935 h 364470"/>
              <a:gd name="connsiteX39" fmla="*/ 97945 w 607639"/>
              <a:gd name="connsiteY39" fmla="*/ 321425 h 364470"/>
              <a:gd name="connsiteX40" fmla="*/ 85455 w 607639"/>
              <a:gd name="connsiteY40" fmla="*/ 308935 h 364470"/>
              <a:gd name="connsiteX41" fmla="*/ 97945 w 607639"/>
              <a:gd name="connsiteY41" fmla="*/ 296445 h 364470"/>
              <a:gd name="connsiteX42" fmla="*/ 53736 w 607639"/>
              <a:gd name="connsiteY42" fmla="*/ 296445 h 364470"/>
              <a:gd name="connsiteX43" fmla="*/ 66191 w 607639"/>
              <a:gd name="connsiteY43" fmla="*/ 308935 h 364470"/>
              <a:gd name="connsiteX44" fmla="*/ 53736 w 607639"/>
              <a:gd name="connsiteY44" fmla="*/ 321425 h 364470"/>
              <a:gd name="connsiteX45" fmla="*/ 41281 w 607639"/>
              <a:gd name="connsiteY45" fmla="*/ 308935 h 364470"/>
              <a:gd name="connsiteX46" fmla="*/ 53736 w 607639"/>
              <a:gd name="connsiteY46" fmla="*/ 296445 h 364470"/>
              <a:gd name="connsiteX47" fmla="*/ 512976 w 607639"/>
              <a:gd name="connsiteY47" fmla="*/ 252271 h 364470"/>
              <a:gd name="connsiteX48" fmla="*/ 525502 w 607639"/>
              <a:gd name="connsiteY48" fmla="*/ 264761 h 364470"/>
              <a:gd name="connsiteX49" fmla="*/ 512976 w 607639"/>
              <a:gd name="connsiteY49" fmla="*/ 277251 h 364470"/>
              <a:gd name="connsiteX50" fmla="*/ 500450 w 607639"/>
              <a:gd name="connsiteY50" fmla="*/ 264761 h 364470"/>
              <a:gd name="connsiteX51" fmla="*/ 512976 w 607639"/>
              <a:gd name="connsiteY51" fmla="*/ 252271 h 364470"/>
              <a:gd name="connsiteX52" fmla="*/ 415878 w 607639"/>
              <a:gd name="connsiteY52" fmla="*/ 252271 h 364470"/>
              <a:gd name="connsiteX53" fmla="*/ 428404 w 607639"/>
              <a:gd name="connsiteY53" fmla="*/ 264761 h 364470"/>
              <a:gd name="connsiteX54" fmla="*/ 415878 w 607639"/>
              <a:gd name="connsiteY54" fmla="*/ 277251 h 364470"/>
              <a:gd name="connsiteX55" fmla="*/ 403352 w 607639"/>
              <a:gd name="connsiteY55" fmla="*/ 264761 h 364470"/>
              <a:gd name="connsiteX56" fmla="*/ 415878 w 607639"/>
              <a:gd name="connsiteY56" fmla="*/ 252271 h 364470"/>
              <a:gd name="connsiteX57" fmla="*/ 371739 w 607639"/>
              <a:gd name="connsiteY57" fmla="*/ 252271 h 364470"/>
              <a:gd name="connsiteX58" fmla="*/ 384229 w 607639"/>
              <a:gd name="connsiteY58" fmla="*/ 264761 h 364470"/>
              <a:gd name="connsiteX59" fmla="*/ 371739 w 607639"/>
              <a:gd name="connsiteY59" fmla="*/ 277251 h 364470"/>
              <a:gd name="connsiteX60" fmla="*/ 359249 w 607639"/>
              <a:gd name="connsiteY60" fmla="*/ 264761 h 364470"/>
              <a:gd name="connsiteX61" fmla="*/ 371739 w 607639"/>
              <a:gd name="connsiteY61" fmla="*/ 252271 h 364470"/>
              <a:gd name="connsiteX62" fmla="*/ 327565 w 607639"/>
              <a:gd name="connsiteY62" fmla="*/ 252271 h 364470"/>
              <a:gd name="connsiteX63" fmla="*/ 340055 w 607639"/>
              <a:gd name="connsiteY63" fmla="*/ 264761 h 364470"/>
              <a:gd name="connsiteX64" fmla="*/ 327565 w 607639"/>
              <a:gd name="connsiteY64" fmla="*/ 277251 h 364470"/>
              <a:gd name="connsiteX65" fmla="*/ 315075 w 607639"/>
              <a:gd name="connsiteY65" fmla="*/ 264761 h 364470"/>
              <a:gd name="connsiteX66" fmla="*/ 327565 w 607639"/>
              <a:gd name="connsiteY66" fmla="*/ 252271 h 364470"/>
              <a:gd name="connsiteX67" fmla="*/ 274641 w 607639"/>
              <a:gd name="connsiteY67" fmla="*/ 252271 h 364470"/>
              <a:gd name="connsiteX68" fmla="*/ 287131 w 607639"/>
              <a:gd name="connsiteY68" fmla="*/ 264761 h 364470"/>
              <a:gd name="connsiteX69" fmla="*/ 274641 w 607639"/>
              <a:gd name="connsiteY69" fmla="*/ 277251 h 364470"/>
              <a:gd name="connsiteX70" fmla="*/ 262151 w 607639"/>
              <a:gd name="connsiteY70" fmla="*/ 264761 h 364470"/>
              <a:gd name="connsiteX71" fmla="*/ 274641 w 607639"/>
              <a:gd name="connsiteY71" fmla="*/ 252271 h 364470"/>
              <a:gd name="connsiteX72" fmla="*/ 230467 w 607639"/>
              <a:gd name="connsiteY72" fmla="*/ 252271 h 364470"/>
              <a:gd name="connsiteX73" fmla="*/ 242957 w 607639"/>
              <a:gd name="connsiteY73" fmla="*/ 264761 h 364470"/>
              <a:gd name="connsiteX74" fmla="*/ 230467 w 607639"/>
              <a:gd name="connsiteY74" fmla="*/ 277251 h 364470"/>
              <a:gd name="connsiteX75" fmla="*/ 217977 w 607639"/>
              <a:gd name="connsiteY75" fmla="*/ 264761 h 364470"/>
              <a:gd name="connsiteX76" fmla="*/ 230467 w 607639"/>
              <a:gd name="connsiteY76" fmla="*/ 252271 h 364470"/>
              <a:gd name="connsiteX77" fmla="*/ 186222 w 607639"/>
              <a:gd name="connsiteY77" fmla="*/ 252271 h 364470"/>
              <a:gd name="connsiteX78" fmla="*/ 198712 w 607639"/>
              <a:gd name="connsiteY78" fmla="*/ 264761 h 364470"/>
              <a:gd name="connsiteX79" fmla="*/ 186222 w 607639"/>
              <a:gd name="connsiteY79" fmla="*/ 277251 h 364470"/>
              <a:gd name="connsiteX80" fmla="*/ 173732 w 607639"/>
              <a:gd name="connsiteY80" fmla="*/ 264761 h 364470"/>
              <a:gd name="connsiteX81" fmla="*/ 186222 w 607639"/>
              <a:gd name="connsiteY81" fmla="*/ 252271 h 364470"/>
              <a:gd name="connsiteX82" fmla="*/ 142084 w 607639"/>
              <a:gd name="connsiteY82" fmla="*/ 252271 h 364470"/>
              <a:gd name="connsiteX83" fmla="*/ 154610 w 607639"/>
              <a:gd name="connsiteY83" fmla="*/ 264761 h 364470"/>
              <a:gd name="connsiteX84" fmla="*/ 142084 w 607639"/>
              <a:gd name="connsiteY84" fmla="*/ 277251 h 364470"/>
              <a:gd name="connsiteX85" fmla="*/ 129558 w 607639"/>
              <a:gd name="connsiteY85" fmla="*/ 264761 h 364470"/>
              <a:gd name="connsiteX86" fmla="*/ 142084 w 607639"/>
              <a:gd name="connsiteY86" fmla="*/ 252271 h 364470"/>
              <a:gd name="connsiteX87" fmla="*/ 97945 w 607639"/>
              <a:gd name="connsiteY87" fmla="*/ 252271 h 364470"/>
              <a:gd name="connsiteX88" fmla="*/ 110435 w 607639"/>
              <a:gd name="connsiteY88" fmla="*/ 264761 h 364470"/>
              <a:gd name="connsiteX89" fmla="*/ 97945 w 607639"/>
              <a:gd name="connsiteY89" fmla="*/ 277251 h 364470"/>
              <a:gd name="connsiteX90" fmla="*/ 85455 w 607639"/>
              <a:gd name="connsiteY90" fmla="*/ 264761 h 364470"/>
              <a:gd name="connsiteX91" fmla="*/ 97945 w 607639"/>
              <a:gd name="connsiteY91" fmla="*/ 252271 h 364470"/>
              <a:gd name="connsiteX92" fmla="*/ 53736 w 607639"/>
              <a:gd name="connsiteY92" fmla="*/ 252271 h 364470"/>
              <a:gd name="connsiteX93" fmla="*/ 66191 w 607639"/>
              <a:gd name="connsiteY93" fmla="*/ 264761 h 364470"/>
              <a:gd name="connsiteX94" fmla="*/ 53736 w 607639"/>
              <a:gd name="connsiteY94" fmla="*/ 277251 h 364470"/>
              <a:gd name="connsiteX95" fmla="*/ 41281 w 607639"/>
              <a:gd name="connsiteY95" fmla="*/ 264761 h 364470"/>
              <a:gd name="connsiteX96" fmla="*/ 53736 w 607639"/>
              <a:gd name="connsiteY96" fmla="*/ 252271 h 364470"/>
              <a:gd name="connsiteX97" fmla="*/ 553833 w 607639"/>
              <a:gd name="connsiteY97" fmla="*/ 208168 h 364470"/>
              <a:gd name="connsiteX98" fmla="*/ 566359 w 607639"/>
              <a:gd name="connsiteY98" fmla="*/ 220658 h 364470"/>
              <a:gd name="connsiteX99" fmla="*/ 553833 w 607639"/>
              <a:gd name="connsiteY99" fmla="*/ 233148 h 364470"/>
              <a:gd name="connsiteX100" fmla="*/ 541307 w 607639"/>
              <a:gd name="connsiteY100" fmla="*/ 220658 h 364470"/>
              <a:gd name="connsiteX101" fmla="*/ 553833 w 607639"/>
              <a:gd name="connsiteY101" fmla="*/ 208168 h 364470"/>
              <a:gd name="connsiteX102" fmla="*/ 512976 w 607639"/>
              <a:gd name="connsiteY102" fmla="*/ 208168 h 364470"/>
              <a:gd name="connsiteX103" fmla="*/ 525502 w 607639"/>
              <a:gd name="connsiteY103" fmla="*/ 220658 h 364470"/>
              <a:gd name="connsiteX104" fmla="*/ 512976 w 607639"/>
              <a:gd name="connsiteY104" fmla="*/ 233148 h 364470"/>
              <a:gd name="connsiteX105" fmla="*/ 500450 w 607639"/>
              <a:gd name="connsiteY105" fmla="*/ 220658 h 364470"/>
              <a:gd name="connsiteX106" fmla="*/ 512976 w 607639"/>
              <a:gd name="connsiteY106" fmla="*/ 208168 h 364470"/>
              <a:gd name="connsiteX107" fmla="*/ 468837 w 607639"/>
              <a:gd name="connsiteY107" fmla="*/ 208168 h 364470"/>
              <a:gd name="connsiteX108" fmla="*/ 481327 w 607639"/>
              <a:gd name="connsiteY108" fmla="*/ 220658 h 364470"/>
              <a:gd name="connsiteX109" fmla="*/ 468837 w 607639"/>
              <a:gd name="connsiteY109" fmla="*/ 233148 h 364470"/>
              <a:gd name="connsiteX110" fmla="*/ 456347 w 607639"/>
              <a:gd name="connsiteY110" fmla="*/ 220658 h 364470"/>
              <a:gd name="connsiteX111" fmla="*/ 468837 w 607639"/>
              <a:gd name="connsiteY111" fmla="*/ 208168 h 364470"/>
              <a:gd name="connsiteX112" fmla="*/ 415878 w 607639"/>
              <a:gd name="connsiteY112" fmla="*/ 208168 h 364470"/>
              <a:gd name="connsiteX113" fmla="*/ 428404 w 607639"/>
              <a:gd name="connsiteY113" fmla="*/ 220658 h 364470"/>
              <a:gd name="connsiteX114" fmla="*/ 415878 w 607639"/>
              <a:gd name="connsiteY114" fmla="*/ 233148 h 364470"/>
              <a:gd name="connsiteX115" fmla="*/ 403352 w 607639"/>
              <a:gd name="connsiteY115" fmla="*/ 220658 h 364470"/>
              <a:gd name="connsiteX116" fmla="*/ 415878 w 607639"/>
              <a:gd name="connsiteY116" fmla="*/ 208168 h 364470"/>
              <a:gd name="connsiteX117" fmla="*/ 371739 w 607639"/>
              <a:gd name="connsiteY117" fmla="*/ 208168 h 364470"/>
              <a:gd name="connsiteX118" fmla="*/ 384229 w 607639"/>
              <a:gd name="connsiteY118" fmla="*/ 220658 h 364470"/>
              <a:gd name="connsiteX119" fmla="*/ 371739 w 607639"/>
              <a:gd name="connsiteY119" fmla="*/ 233148 h 364470"/>
              <a:gd name="connsiteX120" fmla="*/ 359249 w 607639"/>
              <a:gd name="connsiteY120" fmla="*/ 220658 h 364470"/>
              <a:gd name="connsiteX121" fmla="*/ 371739 w 607639"/>
              <a:gd name="connsiteY121" fmla="*/ 208168 h 364470"/>
              <a:gd name="connsiteX122" fmla="*/ 327565 w 607639"/>
              <a:gd name="connsiteY122" fmla="*/ 208168 h 364470"/>
              <a:gd name="connsiteX123" fmla="*/ 340055 w 607639"/>
              <a:gd name="connsiteY123" fmla="*/ 220658 h 364470"/>
              <a:gd name="connsiteX124" fmla="*/ 327565 w 607639"/>
              <a:gd name="connsiteY124" fmla="*/ 233148 h 364470"/>
              <a:gd name="connsiteX125" fmla="*/ 315075 w 607639"/>
              <a:gd name="connsiteY125" fmla="*/ 220658 h 364470"/>
              <a:gd name="connsiteX126" fmla="*/ 327565 w 607639"/>
              <a:gd name="connsiteY126" fmla="*/ 208168 h 364470"/>
              <a:gd name="connsiteX127" fmla="*/ 274641 w 607639"/>
              <a:gd name="connsiteY127" fmla="*/ 208168 h 364470"/>
              <a:gd name="connsiteX128" fmla="*/ 287131 w 607639"/>
              <a:gd name="connsiteY128" fmla="*/ 220658 h 364470"/>
              <a:gd name="connsiteX129" fmla="*/ 274641 w 607639"/>
              <a:gd name="connsiteY129" fmla="*/ 233148 h 364470"/>
              <a:gd name="connsiteX130" fmla="*/ 262151 w 607639"/>
              <a:gd name="connsiteY130" fmla="*/ 220658 h 364470"/>
              <a:gd name="connsiteX131" fmla="*/ 274641 w 607639"/>
              <a:gd name="connsiteY131" fmla="*/ 208168 h 364470"/>
              <a:gd name="connsiteX132" fmla="*/ 230467 w 607639"/>
              <a:gd name="connsiteY132" fmla="*/ 208168 h 364470"/>
              <a:gd name="connsiteX133" fmla="*/ 242957 w 607639"/>
              <a:gd name="connsiteY133" fmla="*/ 220658 h 364470"/>
              <a:gd name="connsiteX134" fmla="*/ 230467 w 607639"/>
              <a:gd name="connsiteY134" fmla="*/ 233148 h 364470"/>
              <a:gd name="connsiteX135" fmla="*/ 217977 w 607639"/>
              <a:gd name="connsiteY135" fmla="*/ 220658 h 364470"/>
              <a:gd name="connsiteX136" fmla="*/ 230467 w 607639"/>
              <a:gd name="connsiteY136" fmla="*/ 208168 h 364470"/>
              <a:gd name="connsiteX137" fmla="*/ 186222 w 607639"/>
              <a:gd name="connsiteY137" fmla="*/ 208168 h 364470"/>
              <a:gd name="connsiteX138" fmla="*/ 198712 w 607639"/>
              <a:gd name="connsiteY138" fmla="*/ 220658 h 364470"/>
              <a:gd name="connsiteX139" fmla="*/ 186222 w 607639"/>
              <a:gd name="connsiteY139" fmla="*/ 233148 h 364470"/>
              <a:gd name="connsiteX140" fmla="*/ 173732 w 607639"/>
              <a:gd name="connsiteY140" fmla="*/ 220658 h 364470"/>
              <a:gd name="connsiteX141" fmla="*/ 186222 w 607639"/>
              <a:gd name="connsiteY141" fmla="*/ 208168 h 364470"/>
              <a:gd name="connsiteX142" fmla="*/ 142084 w 607639"/>
              <a:gd name="connsiteY142" fmla="*/ 208168 h 364470"/>
              <a:gd name="connsiteX143" fmla="*/ 154610 w 607639"/>
              <a:gd name="connsiteY143" fmla="*/ 220658 h 364470"/>
              <a:gd name="connsiteX144" fmla="*/ 142084 w 607639"/>
              <a:gd name="connsiteY144" fmla="*/ 233148 h 364470"/>
              <a:gd name="connsiteX145" fmla="*/ 129558 w 607639"/>
              <a:gd name="connsiteY145" fmla="*/ 220658 h 364470"/>
              <a:gd name="connsiteX146" fmla="*/ 142084 w 607639"/>
              <a:gd name="connsiteY146" fmla="*/ 208168 h 364470"/>
              <a:gd name="connsiteX147" fmla="*/ 97945 w 607639"/>
              <a:gd name="connsiteY147" fmla="*/ 208168 h 364470"/>
              <a:gd name="connsiteX148" fmla="*/ 110435 w 607639"/>
              <a:gd name="connsiteY148" fmla="*/ 220658 h 364470"/>
              <a:gd name="connsiteX149" fmla="*/ 97945 w 607639"/>
              <a:gd name="connsiteY149" fmla="*/ 233148 h 364470"/>
              <a:gd name="connsiteX150" fmla="*/ 85455 w 607639"/>
              <a:gd name="connsiteY150" fmla="*/ 220658 h 364470"/>
              <a:gd name="connsiteX151" fmla="*/ 97945 w 607639"/>
              <a:gd name="connsiteY151" fmla="*/ 208168 h 364470"/>
              <a:gd name="connsiteX152" fmla="*/ 53736 w 607639"/>
              <a:gd name="connsiteY152" fmla="*/ 208168 h 364470"/>
              <a:gd name="connsiteX153" fmla="*/ 66191 w 607639"/>
              <a:gd name="connsiteY153" fmla="*/ 220658 h 364470"/>
              <a:gd name="connsiteX154" fmla="*/ 53736 w 607639"/>
              <a:gd name="connsiteY154" fmla="*/ 233148 h 364470"/>
              <a:gd name="connsiteX155" fmla="*/ 41281 w 607639"/>
              <a:gd name="connsiteY155" fmla="*/ 220658 h 364470"/>
              <a:gd name="connsiteX156" fmla="*/ 53736 w 607639"/>
              <a:gd name="connsiteY156" fmla="*/ 208168 h 364470"/>
              <a:gd name="connsiteX157" fmla="*/ 553833 w 607639"/>
              <a:gd name="connsiteY157" fmla="*/ 164135 h 364470"/>
              <a:gd name="connsiteX158" fmla="*/ 566359 w 607639"/>
              <a:gd name="connsiteY158" fmla="*/ 176625 h 364470"/>
              <a:gd name="connsiteX159" fmla="*/ 553833 w 607639"/>
              <a:gd name="connsiteY159" fmla="*/ 189115 h 364470"/>
              <a:gd name="connsiteX160" fmla="*/ 541307 w 607639"/>
              <a:gd name="connsiteY160" fmla="*/ 176625 h 364470"/>
              <a:gd name="connsiteX161" fmla="*/ 553833 w 607639"/>
              <a:gd name="connsiteY161" fmla="*/ 164135 h 364470"/>
              <a:gd name="connsiteX162" fmla="*/ 512976 w 607639"/>
              <a:gd name="connsiteY162" fmla="*/ 164135 h 364470"/>
              <a:gd name="connsiteX163" fmla="*/ 525502 w 607639"/>
              <a:gd name="connsiteY163" fmla="*/ 176625 h 364470"/>
              <a:gd name="connsiteX164" fmla="*/ 512976 w 607639"/>
              <a:gd name="connsiteY164" fmla="*/ 189115 h 364470"/>
              <a:gd name="connsiteX165" fmla="*/ 500450 w 607639"/>
              <a:gd name="connsiteY165" fmla="*/ 176625 h 364470"/>
              <a:gd name="connsiteX166" fmla="*/ 512976 w 607639"/>
              <a:gd name="connsiteY166" fmla="*/ 164135 h 364470"/>
              <a:gd name="connsiteX167" fmla="*/ 468837 w 607639"/>
              <a:gd name="connsiteY167" fmla="*/ 164135 h 364470"/>
              <a:gd name="connsiteX168" fmla="*/ 481327 w 607639"/>
              <a:gd name="connsiteY168" fmla="*/ 176625 h 364470"/>
              <a:gd name="connsiteX169" fmla="*/ 468837 w 607639"/>
              <a:gd name="connsiteY169" fmla="*/ 189115 h 364470"/>
              <a:gd name="connsiteX170" fmla="*/ 456347 w 607639"/>
              <a:gd name="connsiteY170" fmla="*/ 176625 h 364470"/>
              <a:gd name="connsiteX171" fmla="*/ 468837 w 607639"/>
              <a:gd name="connsiteY171" fmla="*/ 164135 h 364470"/>
              <a:gd name="connsiteX172" fmla="*/ 415878 w 607639"/>
              <a:gd name="connsiteY172" fmla="*/ 164135 h 364470"/>
              <a:gd name="connsiteX173" fmla="*/ 428404 w 607639"/>
              <a:gd name="connsiteY173" fmla="*/ 176625 h 364470"/>
              <a:gd name="connsiteX174" fmla="*/ 415878 w 607639"/>
              <a:gd name="connsiteY174" fmla="*/ 189115 h 364470"/>
              <a:gd name="connsiteX175" fmla="*/ 403352 w 607639"/>
              <a:gd name="connsiteY175" fmla="*/ 176625 h 364470"/>
              <a:gd name="connsiteX176" fmla="*/ 415878 w 607639"/>
              <a:gd name="connsiteY176" fmla="*/ 164135 h 364470"/>
              <a:gd name="connsiteX177" fmla="*/ 371739 w 607639"/>
              <a:gd name="connsiteY177" fmla="*/ 164135 h 364470"/>
              <a:gd name="connsiteX178" fmla="*/ 384229 w 607639"/>
              <a:gd name="connsiteY178" fmla="*/ 176625 h 364470"/>
              <a:gd name="connsiteX179" fmla="*/ 371739 w 607639"/>
              <a:gd name="connsiteY179" fmla="*/ 189115 h 364470"/>
              <a:gd name="connsiteX180" fmla="*/ 359249 w 607639"/>
              <a:gd name="connsiteY180" fmla="*/ 176625 h 364470"/>
              <a:gd name="connsiteX181" fmla="*/ 371739 w 607639"/>
              <a:gd name="connsiteY181" fmla="*/ 164135 h 364470"/>
              <a:gd name="connsiteX182" fmla="*/ 327565 w 607639"/>
              <a:gd name="connsiteY182" fmla="*/ 164135 h 364470"/>
              <a:gd name="connsiteX183" fmla="*/ 340055 w 607639"/>
              <a:gd name="connsiteY183" fmla="*/ 176625 h 364470"/>
              <a:gd name="connsiteX184" fmla="*/ 327565 w 607639"/>
              <a:gd name="connsiteY184" fmla="*/ 189115 h 364470"/>
              <a:gd name="connsiteX185" fmla="*/ 315075 w 607639"/>
              <a:gd name="connsiteY185" fmla="*/ 176625 h 364470"/>
              <a:gd name="connsiteX186" fmla="*/ 327565 w 607639"/>
              <a:gd name="connsiteY186" fmla="*/ 164135 h 364470"/>
              <a:gd name="connsiteX187" fmla="*/ 274641 w 607639"/>
              <a:gd name="connsiteY187" fmla="*/ 164135 h 364470"/>
              <a:gd name="connsiteX188" fmla="*/ 287131 w 607639"/>
              <a:gd name="connsiteY188" fmla="*/ 176625 h 364470"/>
              <a:gd name="connsiteX189" fmla="*/ 274641 w 607639"/>
              <a:gd name="connsiteY189" fmla="*/ 189115 h 364470"/>
              <a:gd name="connsiteX190" fmla="*/ 262151 w 607639"/>
              <a:gd name="connsiteY190" fmla="*/ 176625 h 364470"/>
              <a:gd name="connsiteX191" fmla="*/ 274641 w 607639"/>
              <a:gd name="connsiteY191" fmla="*/ 164135 h 364470"/>
              <a:gd name="connsiteX192" fmla="*/ 230467 w 607639"/>
              <a:gd name="connsiteY192" fmla="*/ 164135 h 364470"/>
              <a:gd name="connsiteX193" fmla="*/ 242957 w 607639"/>
              <a:gd name="connsiteY193" fmla="*/ 176625 h 364470"/>
              <a:gd name="connsiteX194" fmla="*/ 230467 w 607639"/>
              <a:gd name="connsiteY194" fmla="*/ 189115 h 364470"/>
              <a:gd name="connsiteX195" fmla="*/ 217977 w 607639"/>
              <a:gd name="connsiteY195" fmla="*/ 176625 h 364470"/>
              <a:gd name="connsiteX196" fmla="*/ 230467 w 607639"/>
              <a:gd name="connsiteY196" fmla="*/ 164135 h 364470"/>
              <a:gd name="connsiteX197" fmla="*/ 186222 w 607639"/>
              <a:gd name="connsiteY197" fmla="*/ 164135 h 364470"/>
              <a:gd name="connsiteX198" fmla="*/ 198712 w 607639"/>
              <a:gd name="connsiteY198" fmla="*/ 176625 h 364470"/>
              <a:gd name="connsiteX199" fmla="*/ 186222 w 607639"/>
              <a:gd name="connsiteY199" fmla="*/ 189115 h 364470"/>
              <a:gd name="connsiteX200" fmla="*/ 173732 w 607639"/>
              <a:gd name="connsiteY200" fmla="*/ 176625 h 364470"/>
              <a:gd name="connsiteX201" fmla="*/ 186222 w 607639"/>
              <a:gd name="connsiteY201" fmla="*/ 164135 h 364470"/>
              <a:gd name="connsiteX202" fmla="*/ 142084 w 607639"/>
              <a:gd name="connsiteY202" fmla="*/ 164135 h 364470"/>
              <a:gd name="connsiteX203" fmla="*/ 154610 w 607639"/>
              <a:gd name="connsiteY203" fmla="*/ 176625 h 364470"/>
              <a:gd name="connsiteX204" fmla="*/ 142084 w 607639"/>
              <a:gd name="connsiteY204" fmla="*/ 189115 h 364470"/>
              <a:gd name="connsiteX205" fmla="*/ 129558 w 607639"/>
              <a:gd name="connsiteY205" fmla="*/ 176625 h 364470"/>
              <a:gd name="connsiteX206" fmla="*/ 142084 w 607639"/>
              <a:gd name="connsiteY206" fmla="*/ 164135 h 364470"/>
              <a:gd name="connsiteX207" fmla="*/ 97945 w 607639"/>
              <a:gd name="connsiteY207" fmla="*/ 164135 h 364470"/>
              <a:gd name="connsiteX208" fmla="*/ 110435 w 607639"/>
              <a:gd name="connsiteY208" fmla="*/ 176625 h 364470"/>
              <a:gd name="connsiteX209" fmla="*/ 97945 w 607639"/>
              <a:gd name="connsiteY209" fmla="*/ 189115 h 364470"/>
              <a:gd name="connsiteX210" fmla="*/ 85455 w 607639"/>
              <a:gd name="connsiteY210" fmla="*/ 176625 h 364470"/>
              <a:gd name="connsiteX211" fmla="*/ 97945 w 607639"/>
              <a:gd name="connsiteY211" fmla="*/ 164135 h 364470"/>
              <a:gd name="connsiteX212" fmla="*/ 53736 w 607639"/>
              <a:gd name="connsiteY212" fmla="*/ 164135 h 364470"/>
              <a:gd name="connsiteX213" fmla="*/ 66191 w 607639"/>
              <a:gd name="connsiteY213" fmla="*/ 176625 h 364470"/>
              <a:gd name="connsiteX214" fmla="*/ 53736 w 607639"/>
              <a:gd name="connsiteY214" fmla="*/ 189115 h 364470"/>
              <a:gd name="connsiteX215" fmla="*/ 41281 w 607639"/>
              <a:gd name="connsiteY215" fmla="*/ 176625 h 364470"/>
              <a:gd name="connsiteX216" fmla="*/ 53736 w 607639"/>
              <a:gd name="connsiteY216" fmla="*/ 164135 h 364470"/>
              <a:gd name="connsiteX217" fmla="*/ 468808 w 607639"/>
              <a:gd name="connsiteY217" fmla="*/ 118691 h 364470"/>
              <a:gd name="connsiteX218" fmla="*/ 553898 w 607639"/>
              <a:gd name="connsiteY218" fmla="*/ 118691 h 364470"/>
              <a:gd name="connsiteX219" fmla="*/ 566359 w 607639"/>
              <a:gd name="connsiteY219" fmla="*/ 131225 h 364470"/>
              <a:gd name="connsiteX220" fmla="*/ 553898 w 607639"/>
              <a:gd name="connsiteY220" fmla="*/ 143671 h 364470"/>
              <a:gd name="connsiteX221" fmla="*/ 468808 w 607639"/>
              <a:gd name="connsiteY221" fmla="*/ 143671 h 364470"/>
              <a:gd name="connsiteX222" fmla="*/ 456347 w 607639"/>
              <a:gd name="connsiteY222" fmla="*/ 131225 h 364470"/>
              <a:gd name="connsiteX223" fmla="*/ 468808 w 607639"/>
              <a:gd name="connsiteY223" fmla="*/ 118691 h 364470"/>
              <a:gd name="connsiteX224" fmla="*/ 404609 w 607639"/>
              <a:gd name="connsiteY224" fmla="*/ 118691 h 364470"/>
              <a:gd name="connsiteX225" fmla="*/ 415927 w 607639"/>
              <a:gd name="connsiteY225" fmla="*/ 118691 h 364470"/>
              <a:gd name="connsiteX226" fmla="*/ 428403 w 607639"/>
              <a:gd name="connsiteY226" fmla="*/ 131225 h 364470"/>
              <a:gd name="connsiteX227" fmla="*/ 415927 w 607639"/>
              <a:gd name="connsiteY227" fmla="*/ 143671 h 364470"/>
              <a:gd name="connsiteX228" fmla="*/ 404609 w 607639"/>
              <a:gd name="connsiteY228" fmla="*/ 143671 h 364470"/>
              <a:gd name="connsiteX229" fmla="*/ 392132 w 607639"/>
              <a:gd name="connsiteY229" fmla="*/ 131225 h 364470"/>
              <a:gd name="connsiteX230" fmla="*/ 404609 w 607639"/>
              <a:gd name="connsiteY230" fmla="*/ 118691 h 364470"/>
              <a:gd name="connsiteX231" fmla="*/ 327527 w 607639"/>
              <a:gd name="connsiteY231" fmla="*/ 118691 h 364470"/>
              <a:gd name="connsiteX232" fmla="*/ 338823 w 607639"/>
              <a:gd name="connsiteY232" fmla="*/ 118691 h 364470"/>
              <a:gd name="connsiteX233" fmla="*/ 351275 w 607639"/>
              <a:gd name="connsiteY233" fmla="*/ 131225 h 364470"/>
              <a:gd name="connsiteX234" fmla="*/ 338823 w 607639"/>
              <a:gd name="connsiteY234" fmla="*/ 143671 h 364470"/>
              <a:gd name="connsiteX235" fmla="*/ 327527 w 607639"/>
              <a:gd name="connsiteY235" fmla="*/ 143671 h 364470"/>
              <a:gd name="connsiteX236" fmla="*/ 315075 w 607639"/>
              <a:gd name="connsiteY236" fmla="*/ 131225 h 364470"/>
              <a:gd name="connsiteX237" fmla="*/ 327527 w 607639"/>
              <a:gd name="connsiteY237" fmla="*/ 118691 h 364470"/>
              <a:gd name="connsiteX238" fmla="*/ 263383 w 607639"/>
              <a:gd name="connsiteY238" fmla="*/ 118691 h 364470"/>
              <a:gd name="connsiteX239" fmla="*/ 274679 w 607639"/>
              <a:gd name="connsiteY239" fmla="*/ 118691 h 364470"/>
              <a:gd name="connsiteX240" fmla="*/ 287131 w 607639"/>
              <a:gd name="connsiteY240" fmla="*/ 131225 h 364470"/>
              <a:gd name="connsiteX241" fmla="*/ 274679 w 607639"/>
              <a:gd name="connsiteY241" fmla="*/ 143671 h 364470"/>
              <a:gd name="connsiteX242" fmla="*/ 263383 w 607639"/>
              <a:gd name="connsiteY242" fmla="*/ 143671 h 364470"/>
              <a:gd name="connsiteX243" fmla="*/ 250931 w 607639"/>
              <a:gd name="connsiteY243" fmla="*/ 131225 h 364470"/>
              <a:gd name="connsiteX244" fmla="*/ 263383 w 607639"/>
              <a:gd name="connsiteY244" fmla="*/ 118691 h 364470"/>
              <a:gd name="connsiteX245" fmla="*/ 187525 w 607639"/>
              <a:gd name="connsiteY245" fmla="*/ 118691 h 364470"/>
              <a:gd name="connsiteX246" fmla="*/ 198732 w 607639"/>
              <a:gd name="connsiteY246" fmla="*/ 118691 h 364470"/>
              <a:gd name="connsiteX247" fmla="*/ 211273 w 607639"/>
              <a:gd name="connsiteY247" fmla="*/ 131225 h 364470"/>
              <a:gd name="connsiteX248" fmla="*/ 198732 w 607639"/>
              <a:gd name="connsiteY248" fmla="*/ 143671 h 364470"/>
              <a:gd name="connsiteX249" fmla="*/ 187525 w 607639"/>
              <a:gd name="connsiteY249" fmla="*/ 143671 h 364470"/>
              <a:gd name="connsiteX250" fmla="*/ 175073 w 607639"/>
              <a:gd name="connsiteY250" fmla="*/ 131225 h 364470"/>
              <a:gd name="connsiteX251" fmla="*/ 187525 w 607639"/>
              <a:gd name="connsiteY251" fmla="*/ 118691 h 364470"/>
              <a:gd name="connsiteX252" fmla="*/ 129591 w 607639"/>
              <a:gd name="connsiteY252" fmla="*/ 118691 h 364470"/>
              <a:gd name="connsiteX253" fmla="*/ 140887 w 607639"/>
              <a:gd name="connsiteY253" fmla="*/ 118691 h 364470"/>
              <a:gd name="connsiteX254" fmla="*/ 153339 w 607639"/>
              <a:gd name="connsiteY254" fmla="*/ 131225 h 364470"/>
              <a:gd name="connsiteX255" fmla="*/ 140887 w 607639"/>
              <a:gd name="connsiteY255" fmla="*/ 143671 h 364470"/>
              <a:gd name="connsiteX256" fmla="*/ 129591 w 607639"/>
              <a:gd name="connsiteY256" fmla="*/ 143671 h 364470"/>
              <a:gd name="connsiteX257" fmla="*/ 117139 w 607639"/>
              <a:gd name="connsiteY257" fmla="*/ 131225 h 364470"/>
              <a:gd name="connsiteX258" fmla="*/ 129591 w 607639"/>
              <a:gd name="connsiteY258" fmla="*/ 118691 h 364470"/>
              <a:gd name="connsiteX259" fmla="*/ 53757 w 607639"/>
              <a:gd name="connsiteY259" fmla="*/ 118691 h 364470"/>
              <a:gd name="connsiteX260" fmla="*/ 64986 w 607639"/>
              <a:gd name="connsiteY260" fmla="*/ 118691 h 364470"/>
              <a:gd name="connsiteX261" fmla="*/ 77552 w 607639"/>
              <a:gd name="connsiteY261" fmla="*/ 131225 h 364470"/>
              <a:gd name="connsiteX262" fmla="*/ 64986 w 607639"/>
              <a:gd name="connsiteY262" fmla="*/ 143671 h 364470"/>
              <a:gd name="connsiteX263" fmla="*/ 53757 w 607639"/>
              <a:gd name="connsiteY263" fmla="*/ 143671 h 364470"/>
              <a:gd name="connsiteX264" fmla="*/ 41281 w 607639"/>
              <a:gd name="connsiteY264" fmla="*/ 131225 h 364470"/>
              <a:gd name="connsiteX265" fmla="*/ 53757 w 607639"/>
              <a:gd name="connsiteY265" fmla="*/ 118691 h 364470"/>
              <a:gd name="connsiteX266" fmla="*/ 512941 w 607639"/>
              <a:gd name="connsiteY266" fmla="*/ 70706 h 364470"/>
              <a:gd name="connsiteX267" fmla="*/ 516327 w 607639"/>
              <a:gd name="connsiteY267" fmla="*/ 70706 h 364470"/>
              <a:gd name="connsiteX268" fmla="*/ 528888 w 607639"/>
              <a:gd name="connsiteY268" fmla="*/ 83161 h 364470"/>
              <a:gd name="connsiteX269" fmla="*/ 516327 w 607639"/>
              <a:gd name="connsiteY269" fmla="*/ 95616 h 364470"/>
              <a:gd name="connsiteX270" fmla="*/ 512941 w 607639"/>
              <a:gd name="connsiteY270" fmla="*/ 95616 h 364470"/>
              <a:gd name="connsiteX271" fmla="*/ 500380 w 607639"/>
              <a:gd name="connsiteY271" fmla="*/ 83161 h 364470"/>
              <a:gd name="connsiteX272" fmla="*/ 512941 w 607639"/>
              <a:gd name="connsiteY272" fmla="*/ 70706 h 364470"/>
              <a:gd name="connsiteX273" fmla="*/ 327183 w 607639"/>
              <a:gd name="connsiteY273" fmla="*/ 0 h 364470"/>
              <a:gd name="connsiteX274" fmla="*/ 359670 w 607639"/>
              <a:gd name="connsiteY274" fmla="*/ 0 h 364470"/>
              <a:gd name="connsiteX275" fmla="*/ 372131 w 607639"/>
              <a:gd name="connsiteY275" fmla="*/ 12442 h 364470"/>
              <a:gd name="connsiteX276" fmla="*/ 359670 w 607639"/>
              <a:gd name="connsiteY276" fmla="*/ 24884 h 364470"/>
              <a:gd name="connsiteX277" fmla="*/ 327183 w 607639"/>
              <a:gd name="connsiteY277" fmla="*/ 24884 h 364470"/>
              <a:gd name="connsiteX278" fmla="*/ 314189 w 607639"/>
              <a:gd name="connsiteY278" fmla="*/ 37860 h 364470"/>
              <a:gd name="connsiteX279" fmla="*/ 314189 w 607639"/>
              <a:gd name="connsiteY279" fmla="*/ 70743 h 364470"/>
              <a:gd name="connsiteX280" fmla="*/ 479649 w 607639"/>
              <a:gd name="connsiteY280" fmla="*/ 70743 h 364470"/>
              <a:gd name="connsiteX281" fmla="*/ 492199 w 607639"/>
              <a:gd name="connsiteY281" fmla="*/ 83185 h 364470"/>
              <a:gd name="connsiteX282" fmla="*/ 479649 w 607639"/>
              <a:gd name="connsiteY282" fmla="*/ 95628 h 364470"/>
              <a:gd name="connsiteX283" fmla="*/ 45571 w 607639"/>
              <a:gd name="connsiteY283" fmla="*/ 95628 h 364470"/>
              <a:gd name="connsiteX284" fmla="*/ 25010 w 607639"/>
              <a:gd name="connsiteY284" fmla="*/ 116157 h 364470"/>
              <a:gd name="connsiteX285" fmla="*/ 25010 w 607639"/>
              <a:gd name="connsiteY285" fmla="*/ 335764 h 364470"/>
              <a:gd name="connsiteX286" fmla="*/ 28749 w 607639"/>
              <a:gd name="connsiteY286" fmla="*/ 339497 h 364470"/>
              <a:gd name="connsiteX287" fmla="*/ 578890 w 607639"/>
              <a:gd name="connsiteY287" fmla="*/ 339497 h 364470"/>
              <a:gd name="connsiteX288" fmla="*/ 582629 w 607639"/>
              <a:gd name="connsiteY288" fmla="*/ 335764 h 364470"/>
              <a:gd name="connsiteX289" fmla="*/ 582629 w 607639"/>
              <a:gd name="connsiteY289" fmla="*/ 116157 h 364470"/>
              <a:gd name="connsiteX290" fmla="*/ 562068 w 607639"/>
              <a:gd name="connsiteY290" fmla="*/ 95628 h 364470"/>
              <a:gd name="connsiteX291" fmla="*/ 549519 w 607639"/>
              <a:gd name="connsiteY291" fmla="*/ 95628 h 364470"/>
              <a:gd name="connsiteX292" fmla="*/ 536969 w 607639"/>
              <a:gd name="connsiteY292" fmla="*/ 83185 h 364470"/>
              <a:gd name="connsiteX293" fmla="*/ 549519 w 607639"/>
              <a:gd name="connsiteY293" fmla="*/ 70743 h 364470"/>
              <a:gd name="connsiteX294" fmla="*/ 562068 w 607639"/>
              <a:gd name="connsiteY294" fmla="*/ 70743 h 364470"/>
              <a:gd name="connsiteX295" fmla="*/ 607639 w 607639"/>
              <a:gd name="connsiteY295" fmla="*/ 116157 h 364470"/>
              <a:gd name="connsiteX296" fmla="*/ 607639 w 607639"/>
              <a:gd name="connsiteY296" fmla="*/ 335764 h 364470"/>
              <a:gd name="connsiteX297" fmla="*/ 578890 w 607639"/>
              <a:gd name="connsiteY297" fmla="*/ 364470 h 364470"/>
              <a:gd name="connsiteX298" fmla="*/ 28749 w 607639"/>
              <a:gd name="connsiteY298" fmla="*/ 364470 h 364470"/>
              <a:gd name="connsiteX299" fmla="*/ 0 w 607639"/>
              <a:gd name="connsiteY299" fmla="*/ 335764 h 364470"/>
              <a:gd name="connsiteX300" fmla="*/ 0 w 607639"/>
              <a:gd name="connsiteY300" fmla="*/ 116157 h 364470"/>
              <a:gd name="connsiteX301" fmla="*/ 45571 w 607639"/>
              <a:gd name="connsiteY301" fmla="*/ 70743 h 364470"/>
              <a:gd name="connsiteX302" fmla="*/ 289178 w 607639"/>
              <a:gd name="connsiteY302" fmla="*/ 70743 h 364470"/>
              <a:gd name="connsiteX303" fmla="*/ 289178 w 607639"/>
              <a:gd name="connsiteY303" fmla="*/ 37860 h 364470"/>
              <a:gd name="connsiteX304" fmla="*/ 327183 w 607639"/>
              <a:gd name="connsiteY304" fmla="*/ 0 h 364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Lst>
            <a:rect l="l" t="t" r="r" b="b"/>
            <a:pathLst>
              <a:path w="607639" h="364470">
                <a:moveTo>
                  <a:pt x="553833" y="296445"/>
                </a:moveTo>
                <a:cubicBezTo>
                  <a:pt x="560751" y="296445"/>
                  <a:pt x="566359" y="302037"/>
                  <a:pt x="566359" y="308935"/>
                </a:cubicBezTo>
                <a:cubicBezTo>
                  <a:pt x="566359" y="315833"/>
                  <a:pt x="560751" y="321425"/>
                  <a:pt x="553833" y="321425"/>
                </a:cubicBezTo>
                <a:cubicBezTo>
                  <a:pt x="546915" y="321425"/>
                  <a:pt x="541307" y="315833"/>
                  <a:pt x="541307" y="308935"/>
                </a:cubicBezTo>
                <a:cubicBezTo>
                  <a:pt x="541307" y="302037"/>
                  <a:pt x="546915" y="296445"/>
                  <a:pt x="553833" y="296445"/>
                </a:cubicBezTo>
                <a:close/>
                <a:moveTo>
                  <a:pt x="512976" y="296445"/>
                </a:moveTo>
                <a:cubicBezTo>
                  <a:pt x="519894" y="296445"/>
                  <a:pt x="525502" y="302037"/>
                  <a:pt x="525502" y="308935"/>
                </a:cubicBezTo>
                <a:cubicBezTo>
                  <a:pt x="525502" y="315833"/>
                  <a:pt x="519894" y="321425"/>
                  <a:pt x="512976" y="321425"/>
                </a:cubicBezTo>
                <a:cubicBezTo>
                  <a:pt x="506058" y="321425"/>
                  <a:pt x="500450" y="315833"/>
                  <a:pt x="500450" y="308935"/>
                </a:cubicBezTo>
                <a:cubicBezTo>
                  <a:pt x="500450" y="302037"/>
                  <a:pt x="506058" y="296445"/>
                  <a:pt x="512976" y="296445"/>
                </a:cubicBezTo>
                <a:close/>
                <a:moveTo>
                  <a:pt x="468837" y="296445"/>
                </a:moveTo>
                <a:cubicBezTo>
                  <a:pt x="475735" y="296445"/>
                  <a:pt x="481327" y="302037"/>
                  <a:pt x="481327" y="308935"/>
                </a:cubicBezTo>
                <a:cubicBezTo>
                  <a:pt x="481327" y="315833"/>
                  <a:pt x="475735" y="321425"/>
                  <a:pt x="468837" y="321425"/>
                </a:cubicBezTo>
                <a:cubicBezTo>
                  <a:pt x="461939" y="321425"/>
                  <a:pt x="456347" y="315833"/>
                  <a:pt x="456347" y="308935"/>
                </a:cubicBezTo>
                <a:cubicBezTo>
                  <a:pt x="456347" y="302037"/>
                  <a:pt x="461939" y="296445"/>
                  <a:pt x="468837" y="296445"/>
                </a:cubicBezTo>
                <a:close/>
                <a:moveTo>
                  <a:pt x="415878" y="296445"/>
                </a:moveTo>
                <a:cubicBezTo>
                  <a:pt x="422796" y="296445"/>
                  <a:pt x="428404" y="302037"/>
                  <a:pt x="428404" y="308935"/>
                </a:cubicBezTo>
                <a:cubicBezTo>
                  <a:pt x="428404" y="315833"/>
                  <a:pt x="422796" y="321425"/>
                  <a:pt x="415878" y="321425"/>
                </a:cubicBezTo>
                <a:cubicBezTo>
                  <a:pt x="408960" y="321425"/>
                  <a:pt x="403352" y="315833"/>
                  <a:pt x="403352" y="308935"/>
                </a:cubicBezTo>
                <a:cubicBezTo>
                  <a:pt x="403352" y="302037"/>
                  <a:pt x="408960" y="296445"/>
                  <a:pt x="415878" y="296445"/>
                </a:cubicBezTo>
                <a:close/>
                <a:moveTo>
                  <a:pt x="371739" y="296445"/>
                </a:moveTo>
                <a:cubicBezTo>
                  <a:pt x="378637" y="296445"/>
                  <a:pt x="384229" y="302037"/>
                  <a:pt x="384229" y="308935"/>
                </a:cubicBezTo>
                <a:cubicBezTo>
                  <a:pt x="384229" y="315833"/>
                  <a:pt x="378637" y="321425"/>
                  <a:pt x="371739" y="321425"/>
                </a:cubicBezTo>
                <a:cubicBezTo>
                  <a:pt x="364841" y="321425"/>
                  <a:pt x="359249" y="315833"/>
                  <a:pt x="359249" y="308935"/>
                </a:cubicBezTo>
                <a:cubicBezTo>
                  <a:pt x="359249" y="302037"/>
                  <a:pt x="364841" y="296445"/>
                  <a:pt x="371739" y="296445"/>
                </a:cubicBezTo>
                <a:close/>
                <a:moveTo>
                  <a:pt x="186280" y="296445"/>
                </a:moveTo>
                <a:lnTo>
                  <a:pt x="327507" y="296445"/>
                </a:lnTo>
                <a:cubicBezTo>
                  <a:pt x="334449" y="296445"/>
                  <a:pt x="340055" y="302046"/>
                  <a:pt x="340055" y="308891"/>
                </a:cubicBezTo>
                <a:cubicBezTo>
                  <a:pt x="340055" y="315825"/>
                  <a:pt x="334449" y="321425"/>
                  <a:pt x="327507" y="321425"/>
                </a:cubicBezTo>
                <a:lnTo>
                  <a:pt x="186280" y="321425"/>
                </a:lnTo>
                <a:cubicBezTo>
                  <a:pt x="179338" y="321425"/>
                  <a:pt x="173732" y="315825"/>
                  <a:pt x="173732" y="308891"/>
                </a:cubicBezTo>
                <a:cubicBezTo>
                  <a:pt x="173732" y="302046"/>
                  <a:pt x="179338" y="296445"/>
                  <a:pt x="186280" y="296445"/>
                </a:cubicBezTo>
                <a:close/>
                <a:moveTo>
                  <a:pt x="142084" y="296445"/>
                </a:moveTo>
                <a:cubicBezTo>
                  <a:pt x="149002" y="296445"/>
                  <a:pt x="154610" y="302037"/>
                  <a:pt x="154610" y="308935"/>
                </a:cubicBezTo>
                <a:cubicBezTo>
                  <a:pt x="154610" y="315833"/>
                  <a:pt x="149002" y="321425"/>
                  <a:pt x="142084" y="321425"/>
                </a:cubicBezTo>
                <a:cubicBezTo>
                  <a:pt x="135166" y="321425"/>
                  <a:pt x="129558" y="315833"/>
                  <a:pt x="129558" y="308935"/>
                </a:cubicBezTo>
                <a:cubicBezTo>
                  <a:pt x="129558" y="302037"/>
                  <a:pt x="135166" y="296445"/>
                  <a:pt x="142084" y="296445"/>
                </a:cubicBezTo>
                <a:close/>
                <a:moveTo>
                  <a:pt x="97945" y="296445"/>
                </a:moveTo>
                <a:cubicBezTo>
                  <a:pt x="104843" y="296445"/>
                  <a:pt x="110435" y="302037"/>
                  <a:pt x="110435" y="308935"/>
                </a:cubicBezTo>
                <a:cubicBezTo>
                  <a:pt x="110435" y="315833"/>
                  <a:pt x="104843" y="321425"/>
                  <a:pt x="97945" y="321425"/>
                </a:cubicBezTo>
                <a:cubicBezTo>
                  <a:pt x="91047" y="321425"/>
                  <a:pt x="85455" y="315833"/>
                  <a:pt x="85455" y="308935"/>
                </a:cubicBezTo>
                <a:cubicBezTo>
                  <a:pt x="85455" y="302037"/>
                  <a:pt x="91047" y="296445"/>
                  <a:pt x="97945" y="296445"/>
                </a:cubicBezTo>
                <a:close/>
                <a:moveTo>
                  <a:pt x="53736" y="296445"/>
                </a:moveTo>
                <a:cubicBezTo>
                  <a:pt x="60615" y="296445"/>
                  <a:pt x="66191" y="302037"/>
                  <a:pt x="66191" y="308935"/>
                </a:cubicBezTo>
                <a:cubicBezTo>
                  <a:pt x="66191" y="315833"/>
                  <a:pt x="60615" y="321425"/>
                  <a:pt x="53736" y="321425"/>
                </a:cubicBezTo>
                <a:cubicBezTo>
                  <a:pt x="46857" y="321425"/>
                  <a:pt x="41281" y="315833"/>
                  <a:pt x="41281" y="308935"/>
                </a:cubicBezTo>
                <a:cubicBezTo>
                  <a:pt x="41281" y="302037"/>
                  <a:pt x="46857" y="296445"/>
                  <a:pt x="53736" y="296445"/>
                </a:cubicBezTo>
                <a:close/>
                <a:moveTo>
                  <a:pt x="512976" y="252271"/>
                </a:moveTo>
                <a:cubicBezTo>
                  <a:pt x="519894" y="252271"/>
                  <a:pt x="525502" y="257863"/>
                  <a:pt x="525502" y="264761"/>
                </a:cubicBezTo>
                <a:cubicBezTo>
                  <a:pt x="525502" y="271659"/>
                  <a:pt x="519894" y="277251"/>
                  <a:pt x="512976" y="277251"/>
                </a:cubicBezTo>
                <a:cubicBezTo>
                  <a:pt x="506058" y="277251"/>
                  <a:pt x="500450" y="271659"/>
                  <a:pt x="500450" y="264761"/>
                </a:cubicBezTo>
                <a:cubicBezTo>
                  <a:pt x="500450" y="257863"/>
                  <a:pt x="506058" y="252271"/>
                  <a:pt x="512976" y="252271"/>
                </a:cubicBezTo>
                <a:close/>
                <a:moveTo>
                  <a:pt x="415878" y="252271"/>
                </a:moveTo>
                <a:cubicBezTo>
                  <a:pt x="422796" y="252271"/>
                  <a:pt x="428404" y="257863"/>
                  <a:pt x="428404" y="264761"/>
                </a:cubicBezTo>
                <a:cubicBezTo>
                  <a:pt x="428404" y="271659"/>
                  <a:pt x="422796" y="277251"/>
                  <a:pt x="415878" y="277251"/>
                </a:cubicBezTo>
                <a:cubicBezTo>
                  <a:pt x="408960" y="277251"/>
                  <a:pt x="403352" y="271659"/>
                  <a:pt x="403352" y="264761"/>
                </a:cubicBezTo>
                <a:cubicBezTo>
                  <a:pt x="403352" y="257863"/>
                  <a:pt x="408960" y="252271"/>
                  <a:pt x="415878" y="252271"/>
                </a:cubicBezTo>
                <a:close/>
                <a:moveTo>
                  <a:pt x="371739" y="252271"/>
                </a:moveTo>
                <a:cubicBezTo>
                  <a:pt x="378637" y="252271"/>
                  <a:pt x="384229" y="257863"/>
                  <a:pt x="384229" y="264761"/>
                </a:cubicBezTo>
                <a:cubicBezTo>
                  <a:pt x="384229" y="271659"/>
                  <a:pt x="378637" y="277251"/>
                  <a:pt x="371739" y="277251"/>
                </a:cubicBezTo>
                <a:cubicBezTo>
                  <a:pt x="364841" y="277251"/>
                  <a:pt x="359249" y="271659"/>
                  <a:pt x="359249" y="264761"/>
                </a:cubicBezTo>
                <a:cubicBezTo>
                  <a:pt x="359249" y="257863"/>
                  <a:pt x="364841" y="252271"/>
                  <a:pt x="371739" y="252271"/>
                </a:cubicBezTo>
                <a:close/>
                <a:moveTo>
                  <a:pt x="327565" y="252271"/>
                </a:moveTo>
                <a:cubicBezTo>
                  <a:pt x="334463" y="252271"/>
                  <a:pt x="340055" y="257863"/>
                  <a:pt x="340055" y="264761"/>
                </a:cubicBezTo>
                <a:cubicBezTo>
                  <a:pt x="340055" y="271659"/>
                  <a:pt x="334463" y="277251"/>
                  <a:pt x="327565" y="277251"/>
                </a:cubicBezTo>
                <a:cubicBezTo>
                  <a:pt x="320667" y="277251"/>
                  <a:pt x="315075" y="271659"/>
                  <a:pt x="315075" y="264761"/>
                </a:cubicBezTo>
                <a:cubicBezTo>
                  <a:pt x="315075" y="257863"/>
                  <a:pt x="320667" y="252271"/>
                  <a:pt x="327565" y="252271"/>
                </a:cubicBezTo>
                <a:close/>
                <a:moveTo>
                  <a:pt x="274641" y="252271"/>
                </a:moveTo>
                <a:cubicBezTo>
                  <a:pt x="281539" y="252271"/>
                  <a:pt x="287131" y="257863"/>
                  <a:pt x="287131" y="264761"/>
                </a:cubicBezTo>
                <a:cubicBezTo>
                  <a:pt x="287131" y="271659"/>
                  <a:pt x="281539" y="277251"/>
                  <a:pt x="274641" y="277251"/>
                </a:cubicBezTo>
                <a:cubicBezTo>
                  <a:pt x="267743" y="277251"/>
                  <a:pt x="262151" y="271659"/>
                  <a:pt x="262151" y="264761"/>
                </a:cubicBezTo>
                <a:cubicBezTo>
                  <a:pt x="262151" y="257863"/>
                  <a:pt x="267743" y="252271"/>
                  <a:pt x="274641" y="252271"/>
                </a:cubicBezTo>
                <a:close/>
                <a:moveTo>
                  <a:pt x="230467" y="252271"/>
                </a:moveTo>
                <a:cubicBezTo>
                  <a:pt x="237365" y="252271"/>
                  <a:pt x="242957" y="257863"/>
                  <a:pt x="242957" y="264761"/>
                </a:cubicBezTo>
                <a:cubicBezTo>
                  <a:pt x="242957" y="271659"/>
                  <a:pt x="237365" y="277251"/>
                  <a:pt x="230467" y="277251"/>
                </a:cubicBezTo>
                <a:cubicBezTo>
                  <a:pt x="223569" y="277251"/>
                  <a:pt x="217977" y="271659"/>
                  <a:pt x="217977" y="264761"/>
                </a:cubicBezTo>
                <a:cubicBezTo>
                  <a:pt x="217977" y="257863"/>
                  <a:pt x="223569" y="252271"/>
                  <a:pt x="230467" y="252271"/>
                </a:cubicBezTo>
                <a:close/>
                <a:moveTo>
                  <a:pt x="186222" y="252271"/>
                </a:moveTo>
                <a:cubicBezTo>
                  <a:pt x="193120" y="252271"/>
                  <a:pt x="198712" y="257863"/>
                  <a:pt x="198712" y="264761"/>
                </a:cubicBezTo>
                <a:cubicBezTo>
                  <a:pt x="198712" y="271659"/>
                  <a:pt x="193120" y="277251"/>
                  <a:pt x="186222" y="277251"/>
                </a:cubicBezTo>
                <a:cubicBezTo>
                  <a:pt x="179324" y="277251"/>
                  <a:pt x="173732" y="271659"/>
                  <a:pt x="173732" y="264761"/>
                </a:cubicBezTo>
                <a:cubicBezTo>
                  <a:pt x="173732" y="257863"/>
                  <a:pt x="179324" y="252271"/>
                  <a:pt x="186222" y="252271"/>
                </a:cubicBezTo>
                <a:close/>
                <a:moveTo>
                  <a:pt x="142084" y="252271"/>
                </a:moveTo>
                <a:cubicBezTo>
                  <a:pt x="149002" y="252271"/>
                  <a:pt x="154610" y="257863"/>
                  <a:pt x="154610" y="264761"/>
                </a:cubicBezTo>
                <a:cubicBezTo>
                  <a:pt x="154610" y="271659"/>
                  <a:pt x="149002" y="277251"/>
                  <a:pt x="142084" y="277251"/>
                </a:cubicBezTo>
                <a:cubicBezTo>
                  <a:pt x="135166" y="277251"/>
                  <a:pt x="129558" y="271659"/>
                  <a:pt x="129558" y="264761"/>
                </a:cubicBezTo>
                <a:cubicBezTo>
                  <a:pt x="129558" y="257863"/>
                  <a:pt x="135166" y="252271"/>
                  <a:pt x="142084" y="252271"/>
                </a:cubicBezTo>
                <a:close/>
                <a:moveTo>
                  <a:pt x="97945" y="252271"/>
                </a:moveTo>
                <a:cubicBezTo>
                  <a:pt x="104843" y="252271"/>
                  <a:pt x="110435" y="257863"/>
                  <a:pt x="110435" y="264761"/>
                </a:cubicBezTo>
                <a:cubicBezTo>
                  <a:pt x="110435" y="271659"/>
                  <a:pt x="104843" y="277251"/>
                  <a:pt x="97945" y="277251"/>
                </a:cubicBezTo>
                <a:cubicBezTo>
                  <a:pt x="91047" y="277251"/>
                  <a:pt x="85455" y="271659"/>
                  <a:pt x="85455" y="264761"/>
                </a:cubicBezTo>
                <a:cubicBezTo>
                  <a:pt x="85455" y="257863"/>
                  <a:pt x="91047" y="252271"/>
                  <a:pt x="97945" y="252271"/>
                </a:cubicBezTo>
                <a:close/>
                <a:moveTo>
                  <a:pt x="53736" y="252271"/>
                </a:moveTo>
                <a:cubicBezTo>
                  <a:pt x="60615" y="252271"/>
                  <a:pt x="66191" y="257863"/>
                  <a:pt x="66191" y="264761"/>
                </a:cubicBezTo>
                <a:cubicBezTo>
                  <a:pt x="66191" y="271659"/>
                  <a:pt x="60615" y="277251"/>
                  <a:pt x="53736" y="277251"/>
                </a:cubicBezTo>
                <a:cubicBezTo>
                  <a:pt x="46857" y="277251"/>
                  <a:pt x="41281" y="271659"/>
                  <a:pt x="41281" y="264761"/>
                </a:cubicBezTo>
                <a:cubicBezTo>
                  <a:pt x="41281" y="257863"/>
                  <a:pt x="46857" y="252271"/>
                  <a:pt x="53736" y="252271"/>
                </a:cubicBezTo>
                <a:close/>
                <a:moveTo>
                  <a:pt x="553833" y="208168"/>
                </a:moveTo>
                <a:cubicBezTo>
                  <a:pt x="560751" y="208168"/>
                  <a:pt x="566359" y="213760"/>
                  <a:pt x="566359" y="220658"/>
                </a:cubicBezTo>
                <a:cubicBezTo>
                  <a:pt x="566359" y="227556"/>
                  <a:pt x="560751" y="233148"/>
                  <a:pt x="553833" y="233148"/>
                </a:cubicBezTo>
                <a:cubicBezTo>
                  <a:pt x="546915" y="233148"/>
                  <a:pt x="541307" y="227556"/>
                  <a:pt x="541307" y="220658"/>
                </a:cubicBezTo>
                <a:cubicBezTo>
                  <a:pt x="541307" y="213760"/>
                  <a:pt x="546915" y="208168"/>
                  <a:pt x="553833" y="208168"/>
                </a:cubicBezTo>
                <a:close/>
                <a:moveTo>
                  <a:pt x="512976" y="208168"/>
                </a:moveTo>
                <a:cubicBezTo>
                  <a:pt x="519894" y="208168"/>
                  <a:pt x="525502" y="213760"/>
                  <a:pt x="525502" y="220658"/>
                </a:cubicBezTo>
                <a:cubicBezTo>
                  <a:pt x="525502" y="227556"/>
                  <a:pt x="519894" y="233148"/>
                  <a:pt x="512976" y="233148"/>
                </a:cubicBezTo>
                <a:cubicBezTo>
                  <a:pt x="506058" y="233148"/>
                  <a:pt x="500450" y="227556"/>
                  <a:pt x="500450" y="220658"/>
                </a:cubicBezTo>
                <a:cubicBezTo>
                  <a:pt x="500450" y="213760"/>
                  <a:pt x="506058" y="208168"/>
                  <a:pt x="512976" y="208168"/>
                </a:cubicBezTo>
                <a:close/>
                <a:moveTo>
                  <a:pt x="468837" y="208168"/>
                </a:moveTo>
                <a:cubicBezTo>
                  <a:pt x="475735" y="208168"/>
                  <a:pt x="481327" y="213760"/>
                  <a:pt x="481327" y="220658"/>
                </a:cubicBezTo>
                <a:cubicBezTo>
                  <a:pt x="481327" y="227556"/>
                  <a:pt x="475735" y="233148"/>
                  <a:pt x="468837" y="233148"/>
                </a:cubicBezTo>
                <a:cubicBezTo>
                  <a:pt x="461939" y="233148"/>
                  <a:pt x="456347" y="227556"/>
                  <a:pt x="456347" y="220658"/>
                </a:cubicBezTo>
                <a:cubicBezTo>
                  <a:pt x="456347" y="213760"/>
                  <a:pt x="461939" y="208168"/>
                  <a:pt x="468837" y="208168"/>
                </a:cubicBezTo>
                <a:close/>
                <a:moveTo>
                  <a:pt x="415878" y="208168"/>
                </a:moveTo>
                <a:cubicBezTo>
                  <a:pt x="422796" y="208168"/>
                  <a:pt x="428404" y="213760"/>
                  <a:pt x="428404" y="220658"/>
                </a:cubicBezTo>
                <a:cubicBezTo>
                  <a:pt x="428404" y="227556"/>
                  <a:pt x="422796" y="233148"/>
                  <a:pt x="415878" y="233148"/>
                </a:cubicBezTo>
                <a:cubicBezTo>
                  <a:pt x="408960" y="233148"/>
                  <a:pt x="403352" y="227556"/>
                  <a:pt x="403352" y="220658"/>
                </a:cubicBezTo>
                <a:cubicBezTo>
                  <a:pt x="403352" y="213760"/>
                  <a:pt x="408960" y="208168"/>
                  <a:pt x="415878" y="208168"/>
                </a:cubicBezTo>
                <a:close/>
                <a:moveTo>
                  <a:pt x="371739" y="208168"/>
                </a:moveTo>
                <a:cubicBezTo>
                  <a:pt x="378637" y="208168"/>
                  <a:pt x="384229" y="213760"/>
                  <a:pt x="384229" y="220658"/>
                </a:cubicBezTo>
                <a:cubicBezTo>
                  <a:pt x="384229" y="227556"/>
                  <a:pt x="378637" y="233148"/>
                  <a:pt x="371739" y="233148"/>
                </a:cubicBezTo>
                <a:cubicBezTo>
                  <a:pt x="364841" y="233148"/>
                  <a:pt x="359249" y="227556"/>
                  <a:pt x="359249" y="220658"/>
                </a:cubicBezTo>
                <a:cubicBezTo>
                  <a:pt x="359249" y="213760"/>
                  <a:pt x="364841" y="208168"/>
                  <a:pt x="371739" y="208168"/>
                </a:cubicBezTo>
                <a:close/>
                <a:moveTo>
                  <a:pt x="327565" y="208168"/>
                </a:moveTo>
                <a:cubicBezTo>
                  <a:pt x="334463" y="208168"/>
                  <a:pt x="340055" y="213760"/>
                  <a:pt x="340055" y="220658"/>
                </a:cubicBezTo>
                <a:cubicBezTo>
                  <a:pt x="340055" y="227556"/>
                  <a:pt x="334463" y="233148"/>
                  <a:pt x="327565" y="233148"/>
                </a:cubicBezTo>
                <a:cubicBezTo>
                  <a:pt x="320667" y="233148"/>
                  <a:pt x="315075" y="227556"/>
                  <a:pt x="315075" y="220658"/>
                </a:cubicBezTo>
                <a:cubicBezTo>
                  <a:pt x="315075" y="213760"/>
                  <a:pt x="320667" y="208168"/>
                  <a:pt x="327565" y="208168"/>
                </a:cubicBezTo>
                <a:close/>
                <a:moveTo>
                  <a:pt x="274641" y="208168"/>
                </a:moveTo>
                <a:cubicBezTo>
                  <a:pt x="281539" y="208168"/>
                  <a:pt x="287131" y="213760"/>
                  <a:pt x="287131" y="220658"/>
                </a:cubicBezTo>
                <a:cubicBezTo>
                  <a:pt x="287131" y="227556"/>
                  <a:pt x="281539" y="233148"/>
                  <a:pt x="274641" y="233148"/>
                </a:cubicBezTo>
                <a:cubicBezTo>
                  <a:pt x="267743" y="233148"/>
                  <a:pt x="262151" y="227556"/>
                  <a:pt x="262151" y="220658"/>
                </a:cubicBezTo>
                <a:cubicBezTo>
                  <a:pt x="262151" y="213760"/>
                  <a:pt x="267743" y="208168"/>
                  <a:pt x="274641" y="208168"/>
                </a:cubicBezTo>
                <a:close/>
                <a:moveTo>
                  <a:pt x="230467" y="208168"/>
                </a:moveTo>
                <a:cubicBezTo>
                  <a:pt x="237365" y="208168"/>
                  <a:pt x="242957" y="213760"/>
                  <a:pt x="242957" y="220658"/>
                </a:cubicBezTo>
                <a:cubicBezTo>
                  <a:pt x="242957" y="227556"/>
                  <a:pt x="237365" y="233148"/>
                  <a:pt x="230467" y="233148"/>
                </a:cubicBezTo>
                <a:cubicBezTo>
                  <a:pt x="223569" y="233148"/>
                  <a:pt x="217977" y="227556"/>
                  <a:pt x="217977" y="220658"/>
                </a:cubicBezTo>
                <a:cubicBezTo>
                  <a:pt x="217977" y="213760"/>
                  <a:pt x="223569" y="208168"/>
                  <a:pt x="230467" y="208168"/>
                </a:cubicBezTo>
                <a:close/>
                <a:moveTo>
                  <a:pt x="186222" y="208168"/>
                </a:moveTo>
                <a:cubicBezTo>
                  <a:pt x="193120" y="208168"/>
                  <a:pt x="198712" y="213760"/>
                  <a:pt x="198712" y="220658"/>
                </a:cubicBezTo>
                <a:cubicBezTo>
                  <a:pt x="198712" y="227556"/>
                  <a:pt x="193120" y="233148"/>
                  <a:pt x="186222" y="233148"/>
                </a:cubicBezTo>
                <a:cubicBezTo>
                  <a:pt x="179324" y="233148"/>
                  <a:pt x="173732" y="227556"/>
                  <a:pt x="173732" y="220658"/>
                </a:cubicBezTo>
                <a:cubicBezTo>
                  <a:pt x="173732" y="213760"/>
                  <a:pt x="179324" y="208168"/>
                  <a:pt x="186222" y="208168"/>
                </a:cubicBezTo>
                <a:close/>
                <a:moveTo>
                  <a:pt x="142084" y="208168"/>
                </a:moveTo>
                <a:cubicBezTo>
                  <a:pt x="149002" y="208168"/>
                  <a:pt x="154610" y="213760"/>
                  <a:pt x="154610" y="220658"/>
                </a:cubicBezTo>
                <a:cubicBezTo>
                  <a:pt x="154610" y="227556"/>
                  <a:pt x="149002" y="233148"/>
                  <a:pt x="142084" y="233148"/>
                </a:cubicBezTo>
                <a:cubicBezTo>
                  <a:pt x="135166" y="233148"/>
                  <a:pt x="129558" y="227556"/>
                  <a:pt x="129558" y="220658"/>
                </a:cubicBezTo>
                <a:cubicBezTo>
                  <a:pt x="129558" y="213760"/>
                  <a:pt x="135166" y="208168"/>
                  <a:pt x="142084" y="208168"/>
                </a:cubicBezTo>
                <a:close/>
                <a:moveTo>
                  <a:pt x="97945" y="208168"/>
                </a:moveTo>
                <a:cubicBezTo>
                  <a:pt x="104843" y="208168"/>
                  <a:pt x="110435" y="213760"/>
                  <a:pt x="110435" y="220658"/>
                </a:cubicBezTo>
                <a:cubicBezTo>
                  <a:pt x="110435" y="227556"/>
                  <a:pt x="104843" y="233148"/>
                  <a:pt x="97945" y="233148"/>
                </a:cubicBezTo>
                <a:cubicBezTo>
                  <a:pt x="91047" y="233148"/>
                  <a:pt x="85455" y="227556"/>
                  <a:pt x="85455" y="220658"/>
                </a:cubicBezTo>
                <a:cubicBezTo>
                  <a:pt x="85455" y="213760"/>
                  <a:pt x="91047" y="208168"/>
                  <a:pt x="97945" y="208168"/>
                </a:cubicBezTo>
                <a:close/>
                <a:moveTo>
                  <a:pt x="53736" y="208168"/>
                </a:moveTo>
                <a:cubicBezTo>
                  <a:pt x="60615" y="208168"/>
                  <a:pt x="66191" y="213760"/>
                  <a:pt x="66191" y="220658"/>
                </a:cubicBezTo>
                <a:cubicBezTo>
                  <a:pt x="66191" y="227556"/>
                  <a:pt x="60615" y="233148"/>
                  <a:pt x="53736" y="233148"/>
                </a:cubicBezTo>
                <a:cubicBezTo>
                  <a:pt x="46857" y="233148"/>
                  <a:pt x="41281" y="227556"/>
                  <a:pt x="41281" y="220658"/>
                </a:cubicBezTo>
                <a:cubicBezTo>
                  <a:pt x="41281" y="213760"/>
                  <a:pt x="46857" y="208168"/>
                  <a:pt x="53736" y="208168"/>
                </a:cubicBezTo>
                <a:close/>
                <a:moveTo>
                  <a:pt x="553833" y="164135"/>
                </a:moveTo>
                <a:cubicBezTo>
                  <a:pt x="560751" y="164135"/>
                  <a:pt x="566359" y="169727"/>
                  <a:pt x="566359" y="176625"/>
                </a:cubicBezTo>
                <a:cubicBezTo>
                  <a:pt x="566359" y="183523"/>
                  <a:pt x="560751" y="189115"/>
                  <a:pt x="553833" y="189115"/>
                </a:cubicBezTo>
                <a:cubicBezTo>
                  <a:pt x="546915" y="189115"/>
                  <a:pt x="541307" y="183523"/>
                  <a:pt x="541307" y="176625"/>
                </a:cubicBezTo>
                <a:cubicBezTo>
                  <a:pt x="541307" y="169727"/>
                  <a:pt x="546915" y="164135"/>
                  <a:pt x="553833" y="164135"/>
                </a:cubicBezTo>
                <a:close/>
                <a:moveTo>
                  <a:pt x="512976" y="164135"/>
                </a:moveTo>
                <a:cubicBezTo>
                  <a:pt x="519894" y="164135"/>
                  <a:pt x="525502" y="169727"/>
                  <a:pt x="525502" y="176625"/>
                </a:cubicBezTo>
                <a:cubicBezTo>
                  <a:pt x="525502" y="183523"/>
                  <a:pt x="519894" y="189115"/>
                  <a:pt x="512976" y="189115"/>
                </a:cubicBezTo>
                <a:cubicBezTo>
                  <a:pt x="506058" y="189115"/>
                  <a:pt x="500450" y="183523"/>
                  <a:pt x="500450" y="176625"/>
                </a:cubicBezTo>
                <a:cubicBezTo>
                  <a:pt x="500450" y="169727"/>
                  <a:pt x="506058" y="164135"/>
                  <a:pt x="512976" y="164135"/>
                </a:cubicBezTo>
                <a:close/>
                <a:moveTo>
                  <a:pt x="468837" y="164135"/>
                </a:moveTo>
                <a:cubicBezTo>
                  <a:pt x="475735" y="164135"/>
                  <a:pt x="481327" y="169727"/>
                  <a:pt x="481327" y="176625"/>
                </a:cubicBezTo>
                <a:cubicBezTo>
                  <a:pt x="481327" y="183523"/>
                  <a:pt x="475735" y="189115"/>
                  <a:pt x="468837" y="189115"/>
                </a:cubicBezTo>
                <a:cubicBezTo>
                  <a:pt x="461939" y="189115"/>
                  <a:pt x="456347" y="183523"/>
                  <a:pt x="456347" y="176625"/>
                </a:cubicBezTo>
                <a:cubicBezTo>
                  <a:pt x="456347" y="169727"/>
                  <a:pt x="461939" y="164135"/>
                  <a:pt x="468837" y="164135"/>
                </a:cubicBezTo>
                <a:close/>
                <a:moveTo>
                  <a:pt x="415878" y="164135"/>
                </a:moveTo>
                <a:cubicBezTo>
                  <a:pt x="422796" y="164135"/>
                  <a:pt x="428404" y="169727"/>
                  <a:pt x="428404" y="176625"/>
                </a:cubicBezTo>
                <a:cubicBezTo>
                  <a:pt x="428404" y="183523"/>
                  <a:pt x="422796" y="189115"/>
                  <a:pt x="415878" y="189115"/>
                </a:cubicBezTo>
                <a:cubicBezTo>
                  <a:pt x="408960" y="189115"/>
                  <a:pt x="403352" y="183523"/>
                  <a:pt x="403352" y="176625"/>
                </a:cubicBezTo>
                <a:cubicBezTo>
                  <a:pt x="403352" y="169727"/>
                  <a:pt x="408960" y="164135"/>
                  <a:pt x="415878" y="164135"/>
                </a:cubicBezTo>
                <a:close/>
                <a:moveTo>
                  <a:pt x="371739" y="164135"/>
                </a:moveTo>
                <a:cubicBezTo>
                  <a:pt x="378637" y="164135"/>
                  <a:pt x="384229" y="169727"/>
                  <a:pt x="384229" y="176625"/>
                </a:cubicBezTo>
                <a:cubicBezTo>
                  <a:pt x="384229" y="183523"/>
                  <a:pt x="378637" y="189115"/>
                  <a:pt x="371739" y="189115"/>
                </a:cubicBezTo>
                <a:cubicBezTo>
                  <a:pt x="364841" y="189115"/>
                  <a:pt x="359249" y="183523"/>
                  <a:pt x="359249" y="176625"/>
                </a:cubicBezTo>
                <a:cubicBezTo>
                  <a:pt x="359249" y="169727"/>
                  <a:pt x="364841" y="164135"/>
                  <a:pt x="371739" y="164135"/>
                </a:cubicBezTo>
                <a:close/>
                <a:moveTo>
                  <a:pt x="327565" y="164135"/>
                </a:moveTo>
                <a:cubicBezTo>
                  <a:pt x="334463" y="164135"/>
                  <a:pt x="340055" y="169727"/>
                  <a:pt x="340055" y="176625"/>
                </a:cubicBezTo>
                <a:cubicBezTo>
                  <a:pt x="340055" y="183523"/>
                  <a:pt x="334463" y="189115"/>
                  <a:pt x="327565" y="189115"/>
                </a:cubicBezTo>
                <a:cubicBezTo>
                  <a:pt x="320667" y="189115"/>
                  <a:pt x="315075" y="183523"/>
                  <a:pt x="315075" y="176625"/>
                </a:cubicBezTo>
                <a:cubicBezTo>
                  <a:pt x="315075" y="169727"/>
                  <a:pt x="320667" y="164135"/>
                  <a:pt x="327565" y="164135"/>
                </a:cubicBezTo>
                <a:close/>
                <a:moveTo>
                  <a:pt x="274641" y="164135"/>
                </a:moveTo>
                <a:cubicBezTo>
                  <a:pt x="281539" y="164135"/>
                  <a:pt x="287131" y="169727"/>
                  <a:pt x="287131" y="176625"/>
                </a:cubicBezTo>
                <a:cubicBezTo>
                  <a:pt x="287131" y="183523"/>
                  <a:pt x="281539" y="189115"/>
                  <a:pt x="274641" y="189115"/>
                </a:cubicBezTo>
                <a:cubicBezTo>
                  <a:pt x="267743" y="189115"/>
                  <a:pt x="262151" y="183523"/>
                  <a:pt x="262151" y="176625"/>
                </a:cubicBezTo>
                <a:cubicBezTo>
                  <a:pt x="262151" y="169727"/>
                  <a:pt x="267743" y="164135"/>
                  <a:pt x="274641" y="164135"/>
                </a:cubicBezTo>
                <a:close/>
                <a:moveTo>
                  <a:pt x="230467" y="164135"/>
                </a:moveTo>
                <a:cubicBezTo>
                  <a:pt x="237365" y="164135"/>
                  <a:pt x="242957" y="169727"/>
                  <a:pt x="242957" y="176625"/>
                </a:cubicBezTo>
                <a:cubicBezTo>
                  <a:pt x="242957" y="183523"/>
                  <a:pt x="237365" y="189115"/>
                  <a:pt x="230467" y="189115"/>
                </a:cubicBezTo>
                <a:cubicBezTo>
                  <a:pt x="223569" y="189115"/>
                  <a:pt x="217977" y="183523"/>
                  <a:pt x="217977" y="176625"/>
                </a:cubicBezTo>
                <a:cubicBezTo>
                  <a:pt x="217977" y="169727"/>
                  <a:pt x="223569" y="164135"/>
                  <a:pt x="230467" y="164135"/>
                </a:cubicBezTo>
                <a:close/>
                <a:moveTo>
                  <a:pt x="186222" y="164135"/>
                </a:moveTo>
                <a:cubicBezTo>
                  <a:pt x="193120" y="164135"/>
                  <a:pt x="198712" y="169727"/>
                  <a:pt x="198712" y="176625"/>
                </a:cubicBezTo>
                <a:cubicBezTo>
                  <a:pt x="198712" y="183523"/>
                  <a:pt x="193120" y="189115"/>
                  <a:pt x="186222" y="189115"/>
                </a:cubicBezTo>
                <a:cubicBezTo>
                  <a:pt x="179324" y="189115"/>
                  <a:pt x="173732" y="183523"/>
                  <a:pt x="173732" y="176625"/>
                </a:cubicBezTo>
                <a:cubicBezTo>
                  <a:pt x="173732" y="169727"/>
                  <a:pt x="179324" y="164135"/>
                  <a:pt x="186222" y="164135"/>
                </a:cubicBezTo>
                <a:close/>
                <a:moveTo>
                  <a:pt x="142084" y="164135"/>
                </a:moveTo>
                <a:cubicBezTo>
                  <a:pt x="149002" y="164135"/>
                  <a:pt x="154610" y="169727"/>
                  <a:pt x="154610" y="176625"/>
                </a:cubicBezTo>
                <a:cubicBezTo>
                  <a:pt x="154610" y="183523"/>
                  <a:pt x="149002" y="189115"/>
                  <a:pt x="142084" y="189115"/>
                </a:cubicBezTo>
                <a:cubicBezTo>
                  <a:pt x="135166" y="189115"/>
                  <a:pt x="129558" y="183523"/>
                  <a:pt x="129558" y="176625"/>
                </a:cubicBezTo>
                <a:cubicBezTo>
                  <a:pt x="129558" y="169727"/>
                  <a:pt x="135166" y="164135"/>
                  <a:pt x="142084" y="164135"/>
                </a:cubicBezTo>
                <a:close/>
                <a:moveTo>
                  <a:pt x="97945" y="164135"/>
                </a:moveTo>
                <a:cubicBezTo>
                  <a:pt x="104843" y="164135"/>
                  <a:pt x="110435" y="169727"/>
                  <a:pt x="110435" y="176625"/>
                </a:cubicBezTo>
                <a:cubicBezTo>
                  <a:pt x="110435" y="183523"/>
                  <a:pt x="104843" y="189115"/>
                  <a:pt x="97945" y="189115"/>
                </a:cubicBezTo>
                <a:cubicBezTo>
                  <a:pt x="91047" y="189115"/>
                  <a:pt x="85455" y="183523"/>
                  <a:pt x="85455" y="176625"/>
                </a:cubicBezTo>
                <a:cubicBezTo>
                  <a:pt x="85455" y="169727"/>
                  <a:pt x="91047" y="164135"/>
                  <a:pt x="97945" y="164135"/>
                </a:cubicBezTo>
                <a:close/>
                <a:moveTo>
                  <a:pt x="53736" y="164135"/>
                </a:moveTo>
                <a:cubicBezTo>
                  <a:pt x="60615" y="164135"/>
                  <a:pt x="66191" y="169727"/>
                  <a:pt x="66191" y="176625"/>
                </a:cubicBezTo>
                <a:cubicBezTo>
                  <a:pt x="66191" y="183523"/>
                  <a:pt x="60615" y="189115"/>
                  <a:pt x="53736" y="189115"/>
                </a:cubicBezTo>
                <a:cubicBezTo>
                  <a:pt x="46857" y="189115"/>
                  <a:pt x="41281" y="183523"/>
                  <a:pt x="41281" y="176625"/>
                </a:cubicBezTo>
                <a:cubicBezTo>
                  <a:pt x="41281" y="169727"/>
                  <a:pt x="46857" y="164135"/>
                  <a:pt x="53736" y="164135"/>
                </a:cubicBezTo>
                <a:close/>
                <a:moveTo>
                  <a:pt x="468808" y="118691"/>
                </a:moveTo>
                <a:lnTo>
                  <a:pt x="553898" y="118691"/>
                </a:lnTo>
                <a:cubicBezTo>
                  <a:pt x="560752" y="118691"/>
                  <a:pt x="566359" y="124291"/>
                  <a:pt x="566359" y="131225"/>
                </a:cubicBezTo>
                <a:cubicBezTo>
                  <a:pt x="566359" y="138070"/>
                  <a:pt x="560752" y="143671"/>
                  <a:pt x="553898" y="143671"/>
                </a:cubicBezTo>
                <a:lnTo>
                  <a:pt x="468808" y="143671"/>
                </a:lnTo>
                <a:cubicBezTo>
                  <a:pt x="461954" y="143671"/>
                  <a:pt x="456347" y="138070"/>
                  <a:pt x="456347" y="131225"/>
                </a:cubicBezTo>
                <a:cubicBezTo>
                  <a:pt x="456347" y="124291"/>
                  <a:pt x="461954" y="118691"/>
                  <a:pt x="468808" y="118691"/>
                </a:cubicBezTo>
                <a:close/>
                <a:moveTo>
                  <a:pt x="404609" y="118691"/>
                </a:moveTo>
                <a:lnTo>
                  <a:pt x="415927" y="118691"/>
                </a:lnTo>
                <a:cubicBezTo>
                  <a:pt x="422789" y="118691"/>
                  <a:pt x="428403" y="124291"/>
                  <a:pt x="428403" y="131225"/>
                </a:cubicBezTo>
                <a:cubicBezTo>
                  <a:pt x="428403" y="138070"/>
                  <a:pt x="422789" y="143671"/>
                  <a:pt x="415927" y="143671"/>
                </a:cubicBezTo>
                <a:lnTo>
                  <a:pt x="404609" y="143671"/>
                </a:lnTo>
                <a:cubicBezTo>
                  <a:pt x="397746" y="143671"/>
                  <a:pt x="392132" y="138070"/>
                  <a:pt x="392132" y="131225"/>
                </a:cubicBezTo>
                <a:cubicBezTo>
                  <a:pt x="392132" y="124291"/>
                  <a:pt x="397746" y="118691"/>
                  <a:pt x="404609" y="118691"/>
                </a:cubicBezTo>
                <a:close/>
                <a:moveTo>
                  <a:pt x="327527" y="118691"/>
                </a:moveTo>
                <a:lnTo>
                  <a:pt x="338823" y="118691"/>
                </a:lnTo>
                <a:cubicBezTo>
                  <a:pt x="345672" y="118691"/>
                  <a:pt x="351275" y="124291"/>
                  <a:pt x="351275" y="131225"/>
                </a:cubicBezTo>
                <a:cubicBezTo>
                  <a:pt x="351275" y="138070"/>
                  <a:pt x="345672" y="143671"/>
                  <a:pt x="338823" y="143671"/>
                </a:cubicBezTo>
                <a:lnTo>
                  <a:pt x="327527" y="143671"/>
                </a:lnTo>
                <a:cubicBezTo>
                  <a:pt x="320679" y="143671"/>
                  <a:pt x="315075" y="138070"/>
                  <a:pt x="315075" y="131225"/>
                </a:cubicBezTo>
                <a:cubicBezTo>
                  <a:pt x="315075" y="124291"/>
                  <a:pt x="320679" y="118691"/>
                  <a:pt x="327527" y="118691"/>
                </a:cubicBezTo>
                <a:close/>
                <a:moveTo>
                  <a:pt x="263383" y="118691"/>
                </a:moveTo>
                <a:lnTo>
                  <a:pt x="274679" y="118691"/>
                </a:lnTo>
                <a:cubicBezTo>
                  <a:pt x="281528" y="118691"/>
                  <a:pt x="287131" y="124291"/>
                  <a:pt x="287131" y="131225"/>
                </a:cubicBezTo>
                <a:cubicBezTo>
                  <a:pt x="287131" y="138070"/>
                  <a:pt x="281528" y="143671"/>
                  <a:pt x="274679" y="143671"/>
                </a:cubicBezTo>
                <a:lnTo>
                  <a:pt x="263383" y="143671"/>
                </a:lnTo>
                <a:cubicBezTo>
                  <a:pt x="256535" y="143671"/>
                  <a:pt x="250931" y="138070"/>
                  <a:pt x="250931" y="131225"/>
                </a:cubicBezTo>
                <a:cubicBezTo>
                  <a:pt x="250931" y="124291"/>
                  <a:pt x="256535" y="118691"/>
                  <a:pt x="263383" y="118691"/>
                </a:cubicBezTo>
                <a:close/>
                <a:moveTo>
                  <a:pt x="187525" y="118691"/>
                </a:moveTo>
                <a:lnTo>
                  <a:pt x="198732" y="118691"/>
                </a:lnTo>
                <a:cubicBezTo>
                  <a:pt x="205670" y="118691"/>
                  <a:pt x="211273" y="124291"/>
                  <a:pt x="211273" y="131225"/>
                </a:cubicBezTo>
                <a:cubicBezTo>
                  <a:pt x="211273" y="138070"/>
                  <a:pt x="205670" y="143671"/>
                  <a:pt x="198732" y="143671"/>
                </a:cubicBezTo>
                <a:lnTo>
                  <a:pt x="187525" y="143671"/>
                </a:lnTo>
                <a:cubicBezTo>
                  <a:pt x="180588" y="143671"/>
                  <a:pt x="175073" y="138070"/>
                  <a:pt x="175073" y="131225"/>
                </a:cubicBezTo>
                <a:cubicBezTo>
                  <a:pt x="175073" y="124291"/>
                  <a:pt x="180588" y="118691"/>
                  <a:pt x="187525" y="118691"/>
                </a:cubicBezTo>
                <a:close/>
                <a:moveTo>
                  <a:pt x="129591" y="118691"/>
                </a:moveTo>
                <a:lnTo>
                  <a:pt x="140887" y="118691"/>
                </a:lnTo>
                <a:cubicBezTo>
                  <a:pt x="147735" y="118691"/>
                  <a:pt x="153339" y="124291"/>
                  <a:pt x="153339" y="131225"/>
                </a:cubicBezTo>
                <a:cubicBezTo>
                  <a:pt x="153339" y="138070"/>
                  <a:pt x="147735" y="143671"/>
                  <a:pt x="140887" y="143671"/>
                </a:cubicBezTo>
                <a:lnTo>
                  <a:pt x="129591" y="143671"/>
                </a:lnTo>
                <a:cubicBezTo>
                  <a:pt x="122742" y="143671"/>
                  <a:pt x="117139" y="138070"/>
                  <a:pt x="117139" y="131225"/>
                </a:cubicBezTo>
                <a:cubicBezTo>
                  <a:pt x="117139" y="124291"/>
                  <a:pt x="122742" y="118691"/>
                  <a:pt x="129591" y="118691"/>
                </a:cubicBezTo>
                <a:close/>
                <a:moveTo>
                  <a:pt x="53757" y="118691"/>
                </a:moveTo>
                <a:lnTo>
                  <a:pt x="64986" y="118691"/>
                </a:lnTo>
                <a:cubicBezTo>
                  <a:pt x="71938" y="118691"/>
                  <a:pt x="77552" y="124291"/>
                  <a:pt x="77552" y="131225"/>
                </a:cubicBezTo>
                <a:cubicBezTo>
                  <a:pt x="77552" y="138070"/>
                  <a:pt x="71938" y="143671"/>
                  <a:pt x="64986" y="143671"/>
                </a:cubicBezTo>
                <a:lnTo>
                  <a:pt x="53757" y="143671"/>
                </a:lnTo>
                <a:cubicBezTo>
                  <a:pt x="46806" y="143671"/>
                  <a:pt x="41281" y="138070"/>
                  <a:pt x="41281" y="131225"/>
                </a:cubicBezTo>
                <a:cubicBezTo>
                  <a:pt x="41281" y="124291"/>
                  <a:pt x="46806" y="118691"/>
                  <a:pt x="53757" y="118691"/>
                </a:cubicBezTo>
                <a:close/>
                <a:moveTo>
                  <a:pt x="512941" y="70706"/>
                </a:moveTo>
                <a:lnTo>
                  <a:pt x="516327" y="70706"/>
                </a:lnTo>
                <a:cubicBezTo>
                  <a:pt x="523276" y="70706"/>
                  <a:pt x="528888" y="76222"/>
                  <a:pt x="528888" y="83161"/>
                </a:cubicBezTo>
                <a:cubicBezTo>
                  <a:pt x="528888" y="90100"/>
                  <a:pt x="523276" y="95616"/>
                  <a:pt x="516327" y="95616"/>
                </a:cubicBezTo>
                <a:lnTo>
                  <a:pt x="512941" y="95616"/>
                </a:lnTo>
                <a:cubicBezTo>
                  <a:pt x="505993" y="95616"/>
                  <a:pt x="500380" y="90100"/>
                  <a:pt x="500380" y="83161"/>
                </a:cubicBezTo>
                <a:cubicBezTo>
                  <a:pt x="500380" y="76222"/>
                  <a:pt x="505993" y="70706"/>
                  <a:pt x="512941" y="70706"/>
                </a:cubicBezTo>
                <a:close/>
                <a:moveTo>
                  <a:pt x="327183" y="0"/>
                </a:moveTo>
                <a:lnTo>
                  <a:pt x="359670" y="0"/>
                </a:lnTo>
                <a:cubicBezTo>
                  <a:pt x="366524" y="0"/>
                  <a:pt x="372131" y="5510"/>
                  <a:pt x="372131" y="12442"/>
                </a:cubicBezTo>
                <a:cubicBezTo>
                  <a:pt x="372131" y="19374"/>
                  <a:pt x="366524" y="24884"/>
                  <a:pt x="359670" y="24884"/>
                </a:cubicBezTo>
                <a:lnTo>
                  <a:pt x="327183" y="24884"/>
                </a:lnTo>
                <a:cubicBezTo>
                  <a:pt x="319974" y="24884"/>
                  <a:pt x="314189" y="30750"/>
                  <a:pt x="314189" y="37860"/>
                </a:cubicBezTo>
                <a:lnTo>
                  <a:pt x="314189" y="70743"/>
                </a:lnTo>
                <a:lnTo>
                  <a:pt x="479649" y="70743"/>
                </a:lnTo>
                <a:cubicBezTo>
                  <a:pt x="486592" y="70743"/>
                  <a:pt x="492199" y="76253"/>
                  <a:pt x="492199" y="83185"/>
                </a:cubicBezTo>
                <a:cubicBezTo>
                  <a:pt x="492199" y="90117"/>
                  <a:pt x="486592" y="95628"/>
                  <a:pt x="479649" y="95628"/>
                </a:cubicBezTo>
                <a:lnTo>
                  <a:pt x="45571" y="95628"/>
                </a:lnTo>
                <a:cubicBezTo>
                  <a:pt x="34178" y="95628"/>
                  <a:pt x="25010" y="104870"/>
                  <a:pt x="25010" y="116157"/>
                </a:cubicBezTo>
                <a:lnTo>
                  <a:pt x="25010" y="335764"/>
                </a:lnTo>
                <a:cubicBezTo>
                  <a:pt x="25010" y="337808"/>
                  <a:pt x="26702" y="339497"/>
                  <a:pt x="28749" y="339497"/>
                </a:cubicBezTo>
                <a:lnTo>
                  <a:pt x="578890" y="339497"/>
                </a:lnTo>
                <a:cubicBezTo>
                  <a:pt x="580938" y="339497"/>
                  <a:pt x="582629" y="337808"/>
                  <a:pt x="582629" y="335764"/>
                </a:cubicBezTo>
                <a:lnTo>
                  <a:pt x="582629" y="116157"/>
                </a:lnTo>
                <a:cubicBezTo>
                  <a:pt x="582629" y="104870"/>
                  <a:pt x="573372" y="95628"/>
                  <a:pt x="562068" y="95628"/>
                </a:cubicBezTo>
                <a:lnTo>
                  <a:pt x="549519" y="95628"/>
                </a:lnTo>
                <a:cubicBezTo>
                  <a:pt x="542576" y="95628"/>
                  <a:pt x="536969" y="90117"/>
                  <a:pt x="536969" y="83185"/>
                </a:cubicBezTo>
                <a:cubicBezTo>
                  <a:pt x="536969" y="76253"/>
                  <a:pt x="542576" y="70743"/>
                  <a:pt x="549519" y="70743"/>
                </a:cubicBezTo>
                <a:lnTo>
                  <a:pt x="562068" y="70743"/>
                </a:lnTo>
                <a:cubicBezTo>
                  <a:pt x="587168" y="70743"/>
                  <a:pt x="607639" y="91095"/>
                  <a:pt x="607639" y="116157"/>
                </a:cubicBezTo>
                <a:lnTo>
                  <a:pt x="607639" y="335764"/>
                </a:lnTo>
                <a:cubicBezTo>
                  <a:pt x="607639" y="351584"/>
                  <a:pt x="594733" y="364470"/>
                  <a:pt x="578890" y="364470"/>
                </a:cubicBezTo>
                <a:lnTo>
                  <a:pt x="28749" y="364470"/>
                </a:lnTo>
                <a:cubicBezTo>
                  <a:pt x="12906" y="364470"/>
                  <a:pt x="0" y="351584"/>
                  <a:pt x="0" y="335764"/>
                </a:cubicBezTo>
                <a:lnTo>
                  <a:pt x="0" y="116157"/>
                </a:lnTo>
                <a:cubicBezTo>
                  <a:pt x="0" y="91095"/>
                  <a:pt x="20382" y="70743"/>
                  <a:pt x="45571" y="70743"/>
                </a:cubicBezTo>
                <a:lnTo>
                  <a:pt x="289178" y="70743"/>
                </a:lnTo>
                <a:lnTo>
                  <a:pt x="289178" y="37860"/>
                </a:lnTo>
                <a:cubicBezTo>
                  <a:pt x="289178" y="16975"/>
                  <a:pt x="306267" y="0"/>
                  <a:pt x="327183" y="0"/>
                </a:cubicBez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
        <p:nvSpPr>
          <p:cNvPr id="108" name="下弧形箭头 2"/>
          <p:cNvSpPr/>
          <p:nvPr/>
        </p:nvSpPr>
        <p:spPr bwMode="auto">
          <a:xfrm>
            <a:off x="4830493" y="6148416"/>
            <a:ext cx="2354745" cy="401106"/>
          </a:xfrm>
          <a:prstGeom prst="curvedUpArrow">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p:cNvSpPr>
            <a:spLocks noChangeArrowheads="1"/>
          </p:cNvSpPr>
          <p:nvPr/>
        </p:nvSpPr>
        <p:spPr bwMode="auto">
          <a:xfrm>
            <a:off x="594360" y="169861"/>
            <a:ext cx="968311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dirty="0">
                <a:solidFill>
                  <a:srgbClr val="D32D17"/>
                </a:solidFill>
                <a:latin typeface="Times New Roman" panose="02020603050405020304" pitchFamily="18" charset="0"/>
                <a:ea typeface="华文新魏" panose="02010800040101010101" pitchFamily="2" charset="-122"/>
              </a:rPr>
              <a:t>本章小结</a:t>
            </a:r>
            <a:endParaRPr lang="en-US" altLang="zh-CN" sz="3200" b="1" dirty="0">
              <a:solidFill>
                <a:srgbClr val="D32D17"/>
              </a:solidFill>
              <a:latin typeface="Times New Roman" panose="02020603050405020304" pitchFamily="18" charset="0"/>
              <a:ea typeface="华文新魏" panose="02010800040101010101" pitchFamily="2" charset="-122"/>
            </a:endParaRPr>
          </a:p>
        </p:txBody>
      </p:sp>
      <p:sp>
        <p:nvSpPr>
          <p:cNvPr id="90116" name="Rectangle 2"/>
          <p:cNvSpPr>
            <a:spLocks noChangeArrowheads="1"/>
          </p:cNvSpPr>
          <p:nvPr/>
        </p:nvSpPr>
        <p:spPr bwMode="auto">
          <a:xfrm>
            <a:off x="594360" y="896937"/>
            <a:ext cx="9444990" cy="506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ahoma" panose="020B0604030504040204" pitchFamily="34" charset="0"/>
                <a:ea typeface="宋体" panose="02010600030101010101" pitchFamily="2" charset="-122"/>
              </a:defRPr>
            </a:lvl1pPr>
            <a:lvl2pPr marL="800100" indent="-34290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20000"/>
              </a:spcBef>
              <a:buClr>
                <a:schemeClr val="folHlink"/>
              </a:buClr>
              <a:buSzPct val="60000"/>
              <a:buFont typeface="Wingdings" panose="05000000000000000000" pitchFamily="2" charset="2"/>
              <a:buChar char="u"/>
            </a:pPr>
            <a:r>
              <a:rPr kumimoji="1" lang="zh-CN" altLang="en-US" dirty="0">
                <a:solidFill>
                  <a:srgbClr val="41418C"/>
                </a:solidFill>
                <a:latin typeface="微软雅黑" panose="020B0503020204020204" pitchFamily="34" charset="-122"/>
                <a:ea typeface="微软雅黑" panose="020B0503020204020204" pitchFamily="34" charset="-122"/>
                <a:sym typeface="+mn-ea"/>
              </a:rPr>
              <a:t>理解文件的基本概念</a:t>
            </a:r>
            <a:endParaRPr kumimoji="1" lang="en-US" altLang="zh-CN" dirty="0">
              <a:solidFill>
                <a:srgbClr val="41418C"/>
              </a:solidFill>
              <a:latin typeface="微软雅黑" panose="020B0503020204020204" pitchFamily="34" charset="-122"/>
              <a:ea typeface="微软雅黑" panose="020B0503020204020204" pitchFamily="34" charset="-122"/>
              <a:sym typeface="+mn-ea"/>
            </a:endParaRPr>
          </a:p>
          <a:p>
            <a:pPr eaLnBrk="1" hangingPunct="1">
              <a:lnSpc>
                <a:spcPct val="110000"/>
              </a:lnSpc>
              <a:spcBef>
                <a:spcPct val="20000"/>
              </a:spcBef>
              <a:buClr>
                <a:schemeClr val="folHlink"/>
              </a:buClr>
              <a:buSzPct val="60000"/>
              <a:buFont typeface="Wingdings" panose="05000000000000000000" pitchFamily="2" charset="2"/>
              <a:buChar char="u"/>
            </a:pPr>
            <a:r>
              <a:rPr kumimoji="1" lang="zh-CN" altLang="en-US" dirty="0">
                <a:solidFill>
                  <a:srgbClr val="41418C"/>
                </a:solidFill>
                <a:latin typeface="微软雅黑" panose="020B0503020204020204" pitchFamily="34" charset="-122"/>
                <a:ea typeface="微软雅黑" panose="020B0503020204020204" pitchFamily="34" charset="-122"/>
                <a:sym typeface="+mn-ea"/>
              </a:rPr>
              <a:t>掌握文件操作的基本流程</a:t>
            </a:r>
            <a:endParaRPr kumimoji="1" lang="en-US" altLang="zh-CN" dirty="0">
              <a:solidFill>
                <a:srgbClr val="41418C"/>
              </a:solidFill>
              <a:latin typeface="微软雅黑" panose="020B0503020204020204" pitchFamily="34" charset="-122"/>
              <a:ea typeface="微软雅黑" panose="020B0503020204020204" pitchFamily="34" charset="-122"/>
              <a:sym typeface="+mn-ea"/>
            </a:endParaRPr>
          </a:p>
          <a:p>
            <a:pPr eaLnBrk="1" hangingPunct="1">
              <a:lnSpc>
                <a:spcPct val="110000"/>
              </a:lnSpc>
              <a:spcBef>
                <a:spcPct val="20000"/>
              </a:spcBef>
              <a:buClr>
                <a:schemeClr val="folHlink"/>
              </a:buClr>
              <a:buSzPct val="60000"/>
              <a:buFont typeface="Wingdings" panose="05000000000000000000" pitchFamily="2" charset="2"/>
              <a:buChar char="u"/>
            </a:pPr>
            <a:r>
              <a:rPr kumimoji="1" lang="zh-CN" altLang="en-US" dirty="0">
                <a:solidFill>
                  <a:srgbClr val="41418C"/>
                </a:solidFill>
                <a:latin typeface="微软雅黑" panose="020B0503020204020204" pitchFamily="34" charset="-122"/>
                <a:ea typeface="微软雅黑" panose="020B0503020204020204" pitchFamily="34" charset="-122"/>
                <a:sym typeface="+mn-ea"/>
              </a:rPr>
              <a:t>能够利用各类函数操作正文格式文件（文本文件）</a:t>
            </a:r>
            <a:endParaRPr kumimoji="1" lang="en-US" altLang="zh-CN" dirty="0">
              <a:solidFill>
                <a:srgbClr val="41418C"/>
              </a:solidFill>
              <a:latin typeface="微软雅黑" panose="020B0503020204020204" pitchFamily="34" charset="-122"/>
              <a:ea typeface="微软雅黑" panose="020B0503020204020204" pitchFamily="34" charset="-122"/>
              <a:sym typeface="+mn-ea"/>
            </a:endParaRPr>
          </a:p>
          <a:p>
            <a:pPr eaLnBrk="1" hangingPunct="1">
              <a:lnSpc>
                <a:spcPct val="110000"/>
              </a:lnSpc>
              <a:spcBef>
                <a:spcPct val="20000"/>
              </a:spcBef>
              <a:buClr>
                <a:schemeClr val="folHlink"/>
              </a:buClr>
              <a:buSzPct val="60000"/>
              <a:buFont typeface="Wingdings" panose="05000000000000000000" pitchFamily="2" charset="2"/>
              <a:buChar char="u"/>
            </a:pPr>
            <a:r>
              <a:rPr kumimoji="1" lang="zh-CN" altLang="en-US" dirty="0">
                <a:solidFill>
                  <a:srgbClr val="41418C"/>
                </a:solidFill>
                <a:latin typeface="微软雅黑" panose="020B0503020204020204" pitchFamily="34" charset="-122"/>
                <a:ea typeface="微软雅黑" panose="020B0503020204020204" pitchFamily="34" charset="-122"/>
                <a:sym typeface="+mn-ea"/>
              </a:rPr>
              <a:t>了解文件读写定位功能和二进制文件的基本操作</a:t>
            </a:r>
            <a:endParaRPr kumimoji="1" lang="en-US" altLang="zh-CN" dirty="0">
              <a:solidFill>
                <a:srgbClr val="41418C"/>
              </a:solidFill>
              <a:latin typeface="微软雅黑" panose="020B0503020204020204" pitchFamily="34" charset="-122"/>
              <a:ea typeface="微软雅黑" panose="020B0503020204020204" pitchFamily="34" charset="-122"/>
              <a:sym typeface="+mn-ea"/>
            </a:endParaRPr>
          </a:p>
          <a:p>
            <a:pPr eaLnBrk="1" hangingPunct="1">
              <a:lnSpc>
                <a:spcPct val="110000"/>
              </a:lnSpc>
              <a:spcBef>
                <a:spcPct val="20000"/>
              </a:spcBef>
              <a:buClr>
                <a:schemeClr val="folHlink"/>
              </a:buClr>
              <a:buSzPct val="60000"/>
              <a:buFont typeface="Wingdings" panose="05000000000000000000" pitchFamily="2" charset="2"/>
              <a:buChar char="u"/>
            </a:pPr>
            <a:r>
              <a:rPr kumimoji="1" lang="zh-CN" altLang="en-US" dirty="0">
                <a:solidFill>
                  <a:srgbClr val="41418C"/>
                </a:solidFill>
                <a:latin typeface="微软雅黑" panose="020B0503020204020204" pitchFamily="34" charset="-122"/>
                <a:ea typeface="微软雅黑" panose="020B0503020204020204" pitchFamily="34" charset="-122"/>
                <a:sym typeface="+mn-ea"/>
              </a:rPr>
              <a:t>课后作业</a:t>
            </a:r>
            <a:endParaRPr kumimoji="1" lang="en-US" altLang="zh-CN" dirty="0">
              <a:solidFill>
                <a:srgbClr val="41418C"/>
              </a:solidFill>
              <a:latin typeface="微软雅黑" panose="020B0503020204020204" pitchFamily="34" charset="-122"/>
              <a:ea typeface="微软雅黑" panose="020B0503020204020204" pitchFamily="34" charset="-122"/>
              <a:sym typeface="+mn-ea"/>
            </a:endParaRPr>
          </a:p>
          <a:p>
            <a:pPr lvl="1" eaLnBrk="1" hangingPunct="1">
              <a:lnSpc>
                <a:spcPct val="110000"/>
              </a:lnSpc>
              <a:spcBef>
                <a:spcPct val="20000"/>
              </a:spcBef>
              <a:buClr>
                <a:schemeClr val="folHlink"/>
              </a:buClr>
              <a:buSzPct val="60000"/>
              <a:buFont typeface="Wingdings" panose="05000000000000000000" pitchFamily="2" charset="2"/>
              <a:buChar char="p"/>
            </a:pPr>
            <a:r>
              <a:rPr kumimoji="1" lang="zh-CN" altLang="en-US" dirty="0">
                <a:solidFill>
                  <a:srgbClr val="41418C"/>
                </a:solidFill>
                <a:latin typeface="微软雅黑" panose="020B0503020204020204" pitchFamily="34" charset="-122"/>
                <a:ea typeface="微软雅黑" panose="020B0503020204020204" pitchFamily="34" charset="-122"/>
                <a:sym typeface="+mn-ea"/>
              </a:rPr>
              <a:t>根据课件和教材内容复习</a:t>
            </a:r>
          </a:p>
          <a:p>
            <a:pPr lvl="1" eaLnBrk="1" hangingPunct="1">
              <a:lnSpc>
                <a:spcPct val="110000"/>
              </a:lnSpc>
              <a:spcBef>
                <a:spcPct val="20000"/>
              </a:spcBef>
              <a:buClr>
                <a:schemeClr val="folHlink"/>
              </a:buClr>
              <a:buSzPct val="60000"/>
              <a:buFont typeface="Wingdings" panose="05000000000000000000" pitchFamily="2" charset="2"/>
              <a:buChar char="p"/>
            </a:pPr>
            <a:r>
              <a:rPr kumimoji="1" lang="zh-CN" altLang="en-US" dirty="0">
                <a:solidFill>
                  <a:srgbClr val="41418C"/>
                </a:solidFill>
                <a:latin typeface="微软雅黑" panose="020B0503020204020204" pitchFamily="34" charset="-122"/>
                <a:ea typeface="微软雅黑" panose="020B0503020204020204" pitchFamily="34" charset="-122"/>
                <a:sym typeface="+mn-ea"/>
              </a:rPr>
              <a:t>教材章节后相关习题</a:t>
            </a:r>
          </a:p>
          <a:p>
            <a:pPr lvl="1" eaLnBrk="1" hangingPunct="1">
              <a:lnSpc>
                <a:spcPct val="110000"/>
              </a:lnSpc>
              <a:spcBef>
                <a:spcPct val="20000"/>
              </a:spcBef>
              <a:buClr>
                <a:schemeClr val="folHlink"/>
              </a:buClr>
              <a:buSzPct val="60000"/>
              <a:buFont typeface="Wingdings" panose="05000000000000000000" pitchFamily="2" charset="2"/>
              <a:buChar char="p"/>
            </a:pPr>
            <a:r>
              <a:rPr kumimoji="1" lang="zh-CN" altLang="en-US" dirty="0">
                <a:solidFill>
                  <a:srgbClr val="41418C"/>
                </a:solidFill>
                <a:latin typeface="微软雅黑" panose="020B0503020204020204" pitchFamily="34" charset="-122"/>
                <a:ea typeface="微软雅黑" panose="020B0503020204020204" pitchFamily="34" charset="-122"/>
                <a:sym typeface="+mn-ea"/>
              </a:rPr>
              <a:t>通过OJ平台做练习赛</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627236" y="877331"/>
            <a:ext cx="9338809" cy="736351"/>
          </a:xfrm>
        </p:spPr>
        <p:txBody>
          <a:bodyPr/>
          <a:lstStyle/>
          <a:p>
            <a:pPr>
              <a:lnSpc>
                <a:spcPct val="150000"/>
              </a:lnSpc>
              <a:buFont typeface="Wingdings" panose="05000000000000000000" pitchFamily="2" charset="2"/>
              <a:buChar char="u"/>
            </a:pPr>
            <a:r>
              <a:rPr lang="zh-CN" altLang="en-US" sz="2400" kern="1200" dirty="0">
                <a:latin typeface="微软雅黑" panose="020B0503020204020204" pitchFamily="34" charset="-122"/>
                <a:ea typeface="微软雅黑" panose="020B0503020204020204" pitchFamily="34" charset="-122"/>
              </a:rPr>
              <a:t>什么叫流？</a:t>
            </a:r>
            <a:endParaRPr lang="en-US" altLang="zh-CN" sz="2400" kern="12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u"/>
            </a:pPr>
            <a:endParaRPr lang="en-US" altLang="zh-CN" sz="2400" kern="12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u"/>
            </a:pPr>
            <a:endParaRPr lang="zh-CN" altLang="en-US" sz="2400" kern="1200" dirty="0">
              <a:latin typeface="微软雅黑" panose="020B0503020204020204" pitchFamily="34" charset="-122"/>
              <a:ea typeface="微软雅黑" panose="020B0503020204020204" pitchFamily="34" charset="-122"/>
            </a:endParaRPr>
          </a:p>
        </p:txBody>
      </p:sp>
      <p:sp>
        <p:nvSpPr>
          <p:cNvPr id="12" name="Rectangle 2"/>
          <p:cNvSpPr>
            <a:spLocks noChangeArrowheads="1"/>
          </p:cNvSpPr>
          <p:nvPr/>
        </p:nvSpPr>
        <p:spPr bwMode="auto">
          <a:xfrm>
            <a:off x="618310" y="289561"/>
            <a:ext cx="9875066"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600" b="1" i="0" u="none" strike="noStrike" kern="1200" cap="none" spc="0" normalizeH="0" baseline="0" noProof="0" dirty="0">
                <a:ln>
                  <a:noFill/>
                </a:ln>
                <a:solidFill>
                  <a:srgbClr val="D32D17"/>
                </a:solidFill>
                <a:effectLst/>
                <a:uLnTx/>
                <a:uFillTx/>
                <a:latin typeface="Tahoma" panose="020B0604030504040204" pitchFamily="34" charset="0"/>
                <a:ea typeface="华文新魏" panose="02010800040101010101" pitchFamily="2" charset="-122"/>
                <a:cs typeface="+mn-cs"/>
              </a:rPr>
              <a:t>流的哲学解释</a:t>
            </a:r>
            <a:endParaRPr kumimoji="1" lang="en-US" altLang="zh-CN" sz="3600" b="1" i="0" u="none" strike="noStrike" kern="1200" cap="none" spc="0" normalizeH="0" baseline="0" noProof="0" dirty="0">
              <a:ln>
                <a:noFill/>
              </a:ln>
              <a:solidFill>
                <a:srgbClr val="D32D17"/>
              </a:solidFill>
              <a:effectLst/>
              <a:uLnTx/>
              <a:uFillTx/>
              <a:latin typeface="Tahoma" panose="020B0604030504040204" pitchFamily="34" charset="0"/>
              <a:ea typeface="华文新魏" panose="02010800040101010101" pitchFamily="2" charset="-122"/>
              <a:cs typeface="+mn-cs"/>
            </a:endParaRPr>
          </a:p>
        </p:txBody>
      </p:sp>
      <p:pic>
        <p:nvPicPr>
          <p:cNvPr id="3074" name="Picture 2" descr="https://timgsa.baidu.com/timg?image&amp;quality=80&amp;size=b9999_10000&amp;sec=1556388507488&amp;di=daf561cf1c3db41688d4afd43368ecfd&amp;imgtype=0&amp;src=http%3A%2F%2Fimg0.ph.126.net%2Fe3ObYctwYnX9cUzBqLlQfA%3D%3D%2F386099225564044927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621" y="1641231"/>
            <a:ext cx="2643897" cy="1773174"/>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p:cNvPicPr>
            <a:picLocks noChangeAspect="1"/>
          </p:cNvPicPr>
          <p:nvPr/>
        </p:nvPicPr>
        <p:blipFill>
          <a:blip r:embed="rId4" cstate="print"/>
          <a:stretch>
            <a:fillRect/>
          </a:stretch>
        </p:blipFill>
        <p:spPr>
          <a:xfrm>
            <a:off x="5443100" y="1648463"/>
            <a:ext cx="1773175" cy="1773175"/>
          </a:xfrm>
          <a:prstGeom prst="rect">
            <a:avLst/>
          </a:prstGeom>
        </p:spPr>
      </p:pic>
      <p:pic>
        <p:nvPicPr>
          <p:cNvPr id="18" name="图片 17"/>
          <p:cNvPicPr>
            <a:picLocks noChangeAspect="1"/>
          </p:cNvPicPr>
          <p:nvPr/>
        </p:nvPicPr>
        <p:blipFill>
          <a:blip r:embed="rId5" cstate="print"/>
          <a:stretch>
            <a:fillRect/>
          </a:stretch>
        </p:blipFill>
        <p:spPr>
          <a:xfrm>
            <a:off x="8272146" y="1634292"/>
            <a:ext cx="2364233" cy="1773175"/>
          </a:xfrm>
          <a:prstGeom prst="rect">
            <a:avLst/>
          </a:prstGeom>
        </p:spPr>
      </p:pic>
      <p:sp>
        <p:nvSpPr>
          <p:cNvPr id="3" name="文本框 2"/>
          <p:cNvSpPr txBox="1"/>
          <p:nvPr/>
        </p:nvSpPr>
        <p:spPr>
          <a:xfrm>
            <a:off x="1475024" y="3421636"/>
            <a:ext cx="264389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河</a:t>
            </a:r>
            <a:r>
              <a:rPr kumimoji="0" lang="zh-CN" altLang="en-US" sz="2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流</a:t>
            </a:r>
          </a:p>
        </p:txBody>
      </p:sp>
      <p:sp>
        <p:nvSpPr>
          <p:cNvPr id="8" name="文本框 7"/>
          <p:cNvSpPr txBox="1"/>
          <p:nvPr/>
        </p:nvSpPr>
        <p:spPr>
          <a:xfrm>
            <a:off x="5007740" y="3421636"/>
            <a:ext cx="264389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电</a:t>
            </a:r>
            <a:r>
              <a:rPr kumimoji="0" lang="zh-CN" altLang="en-US" sz="2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流</a:t>
            </a:r>
          </a:p>
        </p:txBody>
      </p:sp>
      <p:sp>
        <p:nvSpPr>
          <p:cNvPr id="9" name="文本框 8"/>
          <p:cNvSpPr txBox="1"/>
          <p:nvPr/>
        </p:nvSpPr>
        <p:spPr>
          <a:xfrm>
            <a:off x="8086997" y="3421636"/>
            <a:ext cx="264389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车</a:t>
            </a:r>
            <a:r>
              <a:rPr kumimoji="0" lang="zh-CN" altLang="en-US" sz="2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流</a:t>
            </a:r>
          </a:p>
        </p:txBody>
      </p:sp>
      <p:sp>
        <p:nvSpPr>
          <p:cNvPr id="4" name="文本框 3"/>
          <p:cNvSpPr txBox="1"/>
          <p:nvPr/>
        </p:nvSpPr>
        <p:spPr>
          <a:xfrm>
            <a:off x="1715806" y="4057599"/>
            <a:ext cx="2247081" cy="2243050"/>
          </a:xfrm>
          <a:prstGeom prst="rect">
            <a:avLst/>
          </a:prstGeom>
          <a:solidFill>
            <a:schemeClr val="accent2">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spAutoFit/>
          </a:body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点到点</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批量传输</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有限速度</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队列顺序</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3" name="图片 22"/>
          <p:cNvPicPr>
            <a:picLocks noChangeAspect="1"/>
          </p:cNvPicPr>
          <p:nvPr/>
        </p:nvPicPr>
        <p:blipFill>
          <a:blip r:embed="rId6" cstate="print"/>
          <a:stretch>
            <a:fillRect/>
          </a:stretch>
        </p:blipFill>
        <p:spPr>
          <a:xfrm>
            <a:off x="4725656" y="4057599"/>
            <a:ext cx="1719083" cy="1036823"/>
          </a:xfrm>
          <a:prstGeom prst="rect">
            <a:avLst/>
          </a:prstGeom>
        </p:spPr>
      </p:pic>
      <p:pic>
        <p:nvPicPr>
          <p:cNvPr id="24" name="图片 23"/>
          <p:cNvPicPr>
            <a:picLocks noChangeAspect="1"/>
          </p:cNvPicPr>
          <p:nvPr/>
        </p:nvPicPr>
        <p:blipFill>
          <a:blip r:embed="rId7" cstate="print"/>
          <a:stretch>
            <a:fillRect/>
          </a:stretch>
        </p:blipFill>
        <p:spPr>
          <a:xfrm>
            <a:off x="7063444" y="4139903"/>
            <a:ext cx="1410341" cy="690020"/>
          </a:xfrm>
          <a:prstGeom prst="rect">
            <a:avLst/>
          </a:prstGeom>
        </p:spPr>
      </p:pic>
      <p:pic>
        <p:nvPicPr>
          <p:cNvPr id="25" name="图片 24"/>
          <p:cNvPicPr>
            <a:picLocks noChangeAspect="1"/>
          </p:cNvPicPr>
          <p:nvPr/>
        </p:nvPicPr>
        <p:blipFill>
          <a:blip r:embed="rId8" cstate="print"/>
          <a:stretch>
            <a:fillRect/>
          </a:stretch>
        </p:blipFill>
        <p:spPr>
          <a:xfrm>
            <a:off x="8999922" y="4059965"/>
            <a:ext cx="1101288" cy="933264"/>
          </a:xfrm>
          <a:prstGeom prst="rect">
            <a:avLst/>
          </a:prstGeom>
        </p:spPr>
      </p:pic>
      <p:sp>
        <p:nvSpPr>
          <p:cNvPr id="27" name="文本框 26"/>
          <p:cNvSpPr txBox="1"/>
          <p:nvPr/>
        </p:nvSpPr>
        <p:spPr>
          <a:xfrm>
            <a:off x="6235623" y="6190608"/>
            <a:ext cx="306598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这些都不是流！</a:t>
            </a:r>
          </a:p>
        </p:txBody>
      </p:sp>
      <p:sp>
        <p:nvSpPr>
          <p:cNvPr id="28" name="文本框 27"/>
          <p:cNvSpPr txBox="1"/>
          <p:nvPr/>
        </p:nvSpPr>
        <p:spPr>
          <a:xfrm>
            <a:off x="4771009" y="5014496"/>
            <a:ext cx="1412316" cy="123110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广播</a:t>
            </a:r>
            <a:endParaRPr kumimoji="0" lang="en-US" altLang="zh-CN"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û"/>
              <a:tabLst/>
              <a:defRPr/>
            </a:pPr>
            <a:r>
              <a:rPr kumimoji="0" lang="zh-CN" altLang="en-US"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点到点</a:t>
            </a:r>
            <a:endParaRPr kumimoji="0" lang="en-US" altLang="zh-CN"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批量</a:t>
            </a:r>
            <a:endParaRPr kumimoji="0" lang="en-US" altLang="zh-CN"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有限速度</a:t>
            </a:r>
            <a:endParaRPr kumimoji="0" lang="en-US" altLang="zh-CN"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û"/>
              <a:tabLst/>
              <a:defRPr/>
            </a:pPr>
            <a:r>
              <a:rPr kumimoji="0" lang="zh-CN" altLang="en-US"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顺序到达</a:t>
            </a:r>
            <a:endParaRPr kumimoji="0" lang="en-US" altLang="zh-CN"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endParaRPr>
          </a:p>
        </p:txBody>
      </p:sp>
      <p:sp>
        <p:nvSpPr>
          <p:cNvPr id="29" name="文本框 28"/>
          <p:cNvSpPr txBox="1"/>
          <p:nvPr/>
        </p:nvSpPr>
        <p:spPr>
          <a:xfrm>
            <a:off x="6970876" y="5014496"/>
            <a:ext cx="1598654" cy="123110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航班（乘客）</a:t>
            </a:r>
            <a:endParaRPr kumimoji="0" lang="en-US" altLang="zh-CN" sz="18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点到点</a:t>
            </a:r>
            <a:endParaRPr kumimoji="0" lang="en-US" altLang="zh-CN"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批量</a:t>
            </a:r>
            <a:endParaRPr kumimoji="0" lang="en-US" altLang="zh-CN"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有限速度</a:t>
            </a:r>
            <a:endParaRPr kumimoji="0" lang="en-US" altLang="zh-CN"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û"/>
              <a:tabLst/>
              <a:defRPr/>
            </a:pPr>
            <a:r>
              <a:rPr kumimoji="0" lang="zh-CN" altLang="en-US"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顺序到达</a:t>
            </a:r>
            <a:endParaRPr kumimoji="0" lang="en-US" altLang="zh-CN"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endParaRPr>
          </a:p>
        </p:txBody>
      </p:sp>
      <p:sp>
        <p:nvSpPr>
          <p:cNvPr id="30" name="文本框 29"/>
          <p:cNvSpPr txBox="1"/>
          <p:nvPr/>
        </p:nvSpPr>
        <p:spPr>
          <a:xfrm>
            <a:off x="8999922" y="5014496"/>
            <a:ext cx="1412316" cy="123110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ATM</a:t>
            </a:r>
            <a:r>
              <a:rPr kumimoji="0" lang="zh-CN" altLang="en-US" sz="18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转账</a:t>
            </a:r>
            <a:endParaRPr kumimoji="0" lang="en-US" altLang="zh-CN" sz="18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点到点</a:t>
            </a:r>
            <a:endParaRPr kumimoji="0" lang="en-US" altLang="zh-CN"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批量</a:t>
            </a:r>
            <a:endParaRPr kumimoji="0" lang="en-US" altLang="zh-CN"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û"/>
              <a:tabLst/>
              <a:defRPr/>
            </a:pPr>
            <a:r>
              <a:rPr kumimoji="0" lang="zh-CN" altLang="en-US"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有限速度</a:t>
            </a:r>
            <a:endParaRPr kumimoji="0" lang="en-US" altLang="zh-CN"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û"/>
              <a:tabLst/>
              <a:defRPr/>
            </a:pPr>
            <a:r>
              <a:rPr kumimoji="0" lang="zh-CN" altLang="en-US"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顺序到达</a:t>
            </a:r>
            <a:endParaRPr kumimoji="0" lang="en-US" altLang="zh-CN" sz="14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endParaRPr>
          </a:p>
        </p:txBody>
      </p:sp>
      <p:sp>
        <p:nvSpPr>
          <p:cNvPr id="5" name="矩形 4"/>
          <p:cNvSpPr/>
          <p:nvPr/>
        </p:nvSpPr>
        <p:spPr bwMode="auto">
          <a:xfrm>
            <a:off x="4635906" y="3995523"/>
            <a:ext cx="5840288" cy="2709151"/>
          </a:xfrm>
          <a:prstGeom prst="rect">
            <a:avLst/>
          </a:prstGeom>
          <a:noFill/>
          <a:ln w="25400">
            <a:solidFill>
              <a:srgbClr val="FFC000"/>
            </a:solidFill>
            <a:round/>
            <a:tailEnd type="triangle" w="med" len="med"/>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600891" y="274321"/>
            <a:ext cx="9892484"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600" b="1" i="0" u="none" strike="noStrike" kern="1200" cap="none" spc="0" normalizeH="0" baseline="0" noProof="0" dirty="0">
                <a:ln>
                  <a:noFill/>
                </a:ln>
                <a:solidFill>
                  <a:srgbClr val="D32D17"/>
                </a:solidFill>
                <a:effectLst/>
                <a:uLnTx/>
                <a:uFillTx/>
                <a:latin typeface="Tahoma" panose="020B0604030504040204" pitchFamily="34" charset="0"/>
                <a:ea typeface="华文新魏" panose="02010800040101010101" pitchFamily="2" charset="-122"/>
                <a:cs typeface="+mn-cs"/>
              </a:rPr>
              <a:t>文件的操作</a:t>
            </a:r>
            <a:endParaRPr kumimoji="1" lang="en-US" altLang="zh-CN" sz="3600" b="1" i="0" u="none" strike="noStrike" kern="1200" cap="none" spc="0" normalizeH="0" baseline="0" noProof="0" dirty="0">
              <a:ln>
                <a:noFill/>
              </a:ln>
              <a:solidFill>
                <a:srgbClr val="D32D17"/>
              </a:solidFill>
              <a:effectLst/>
              <a:uLnTx/>
              <a:uFillTx/>
              <a:latin typeface="Tahoma" panose="020B0604030504040204" pitchFamily="34" charset="0"/>
              <a:ea typeface="华文新魏" panose="02010800040101010101" pitchFamily="2" charset="-122"/>
              <a:cs typeface="+mn-cs"/>
            </a:endParaRPr>
          </a:p>
        </p:txBody>
      </p:sp>
      <p:sp>
        <p:nvSpPr>
          <p:cNvPr id="4" name="矩形 3"/>
          <p:cNvSpPr/>
          <p:nvPr/>
        </p:nvSpPr>
        <p:spPr bwMode="auto">
          <a:xfrm>
            <a:off x="1047709" y="1427487"/>
            <a:ext cx="2723941" cy="2296708"/>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lstStyle/>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可打开</a:t>
            </a:r>
            <a:r>
              <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&amp;</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关闭</a:t>
            </a:r>
            <a:endPar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可输入</a:t>
            </a:r>
            <a:r>
              <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输出</a:t>
            </a:r>
            <a:endPar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读写速度不对等</a:t>
            </a:r>
            <a:endPar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点到点</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批量传输</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有限速度</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队列顺序</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1087730" y="938287"/>
            <a:ext cx="264389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文件流</a:t>
            </a:r>
          </a:p>
        </p:txBody>
      </p:sp>
      <p:sp>
        <p:nvSpPr>
          <p:cNvPr id="6" name="矩形 5"/>
          <p:cNvSpPr/>
          <p:nvPr/>
        </p:nvSpPr>
        <p:spPr bwMode="auto">
          <a:xfrm>
            <a:off x="1047709" y="4258303"/>
            <a:ext cx="2723941" cy="238068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lstStyle/>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整体操作</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空间问题</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逐个操作</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时间问题</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逐批操作</a:t>
            </a:r>
            <a:endPar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需要缓存</a:t>
            </a:r>
            <a:endPar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双向读写</a:t>
            </a:r>
            <a:endPar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双份地址</a:t>
            </a:r>
            <a:endPar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1047709" y="3760531"/>
            <a:ext cx="264389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操作方式</a:t>
            </a:r>
          </a:p>
        </p:txBody>
      </p:sp>
      <p:sp>
        <p:nvSpPr>
          <p:cNvPr id="8" name="screen_49746"/>
          <p:cNvSpPr>
            <a:spLocks noChangeAspect="1"/>
          </p:cNvSpPr>
          <p:nvPr/>
        </p:nvSpPr>
        <p:spPr bwMode="auto">
          <a:xfrm>
            <a:off x="5099602" y="2398124"/>
            <a:ext cx="536503" cy="609685"/>
          </a:xfrm>
          <a:custGeom>
            <a:avLst/>
            <a:gdLst>
              <a:gd name="connsiteX0" fmla="*/ 99384 w 532439"/>
              <a:gd name="connsiteY0" fmla="*/ 535624 h 605066"/>
              <a:gd name="connsiteX1" fmla="*/ 301975 w 532439"/>
              <a:gd name="connsiteY1" fmla="*/ 578304 h 605066"/>
              <a:gd name="connsiteX2" fmla="*/ 301975 w 532439"/>
              <a:gd name="connsiteY2" fmla="*/ 604110 h 605066"/>
              <a:gd name="connsiteX3" fmla="*/ 99384 w 532439"/>
              <a:gd name="connsiteY3" fmla="*/ 561431 h 605066"/>
              <a:gd name="connsiteX4" fmla="*/ 366480 w 532439"/>
              <a:gd name="connsiteY4" fmla="*/ 528616 h 605066"/>
              <a:gd name="connsiteX5" fmla="*/ 365488 w 532439"/>
              <a:gd name="connsiteY5" fmla="*/ 554431 h 605066"/>
              <a:gd name="connsiteX6" fmla="*/ 310895 w 532439"/>
              <a:gd name="connsiteY6" fmla="*/ 605066 h 605066"/>
              <a:gd name="connsiteX7" fmla="*/ 310895 w 532439"/>
              <a:gd name="connsiteY7" fmla="*/ 577266 h 605066"/>
              <a:gd name="connsiteX8" fmla="*/ 177756 w 532439"/>
              <a:gd name="connsiteY8" fmla="*/ 480039 h 605066"/>
              <a:gd name="connsiteX9" fmla="*/ 188684 w 532439"/>
              <a:gd name="connsiteY9" fmla="*/ 482023 h 605066"/>
              <a:gd name="connsiteX10" fmla="*/ 188684 w 532439"/>
              <a:gd name="connsiteY10" fmla="*/ 517728 h 605066"/>
              <a:gd name="connsiteX11" fmla="*/ 188684 w 532439"/>
              <a:gd name="connsiteY11" fmla="*/ 527647 h 605066"/>
              <a:gd name="connsiteX12" fmla="*/ 198619 w 532439"/>
              <a:gd name="connsiteY12" fmla="*/ 530622 h 605066"/>
              <a:gd name="connsiteX13" fmla="*/ 289026 w 532439"/>
              <a:gd name="connsiteY13" fmla="*/ 548475 h 605066"/>
              <a:gd name="connsiteX14" fmla="*/ 303928 w 532439"/>
              <a:gd name="connsiteY14" fmla="*/ 551450 h 605066"/>
              <a:gd name="connsiteX15" fmla="*/ 303928 w 532439"/>
              <a:gd name="connsiteY15" fmla="*/ 535581 h 605066"/>
              <a:gd name="connsiteX16" fmla="*/ 303928 w 532439"/>
              <a:gd name="connsiteY16" fmla="*/ 504835 h 605066"/>
              <a:gd name="connsiteX17" fmla="*/ 365524 w 532439"/>
              <a:gd name="connsiteY17" fmla="*/ 516737 h 605066"/>
              <a:gd name="connsiteX18" fmla="*/ 306909 w 532439"/>
              <a:gd name="connsiteY18" fmla="*/ 567319 h 605066"/>
              <a:gd name="connsiteX19" fmla="*/ 102251 w 532439"/>
              <a:gd name="connsiteY19" fmla="*/ 525663 h 605066"/>
              <a:gd name="connsiteX20" fmla="*/ 203547 w 532439"/>
              <a:gd name="connsiteY20" fmla="*/ 465227 h 605066"/>
              <a:gd name="connsiteX21" fmla="*/ 289037 w 532439"/>
              <a:gd name="connsiteY21" fmla="*/ 478123 h 605066"/>
              <a:gd name="connsiteX22" fmla="*/ 290031 w 532439"/>
              <a:gd name="connsiteY22" fmla="*/ 534669 h 605066"/>
              <a:gd name="connsiteX23" fmla="*/ 204541 w 532439"/>
              <a:gd name="connsiteY23" fmla="*/ 515821 h 605066"/>
              <a:gd name="connsiteX24" fmla="*/ 450003 w 532439"/>
              <a:gd name="connsiteY24" fmla="*/ 31739 h 605066"/>
              <a:gd name="connsiteX25" fmla="*/ 46689 w 532439"/>
              <a:gd name="connsiteY25" fmla="*/ 45625 h 605066"/>
              <a:gd name="connsiteX26" fmla="*/ 30795 w 532439"/>
              <a:gd name="connsiteY26" fmla="*/ 399714 h 605066"/>
              <a:gd name="connsiteX27" fmla="*/ 416228 w 532439"/>
              <a:gd name="connsiteY27" fmla="*/ 453274 h 605066"/>
              <a:gd name="connsiteX28" fmla="*/ 496683 w 532439"/>
              <a:gd name="connsiteY28" fmla="*/ 956 h 605066"/>
              <a:gd name="connsiteX29" fmla="*/ 532439 w 532439"/>
              <a:gd name="connsiteY29" fmla="*/ 11868 h 605066"/>
              <a:gd name="connsiteX30" fmla="*/ 499663 w 532439"/>
              <a:gd name="connsiteY30" fmla="*/ 471162 h 605066"/>
              <a:gd name="connsiteX31" fmla="*/ 460927 w 532439"/>
              <a:gd name="connsiteY31" fmla="*/ 483066 h 605066"/>
              <a:gd name="connsiteX32" fmla="*/ 481791 w 532439"/>
              <a:gd name="connsiteY32" fmla="*/ 0 h 605066"/>
              <a:gd name="connsiteX33" fmla="*/ 443049 w 532439"/>
              <a:gd name="connsiteY33" fmla="*/ 484021 h 605066"/>
              <a:gd name="connsiteX34" fmla="*/ 0 w 532439"/>
              <a:gd name="connsiteY34" fmla="*/ 423518 h 605066"/>
              <a:gd name="connsiteX35" fmla="*/ 17881 w 532439"/>
              <a:gd name="connsiteY35" fmla="*/ 16861 h 60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439" h="605066">
                <a:moveTo>
                  <a:pt x="99384" y="535624"/>
                </a:moveTo>
                <a:lnTo>
                  <a:pt x="301975" y="578304"/>
                </a:lnTo>
                <a:lnTo>
                  <a:pt x="301975" y="604110"/>
                </a:lnTo>
                <a:lnTo>
                  <a:pt x="99384" y="561431"/>
                </a:lnTo>
                <a:close/>
                <a:moveTo>
                  <a:pt x="366480" y="528616"/>
                </a:moveTo>
                <a:lnTo>
                  <a:pt x="365488" y="554431"/>
                </a:lnTo>
                <a:lnTo>
                  <a:pt x="310895" y="605066"/>
                </a:lnTo>
                <a:lnTo>
                  <a:pt x="310895" y="577266"/>
                </a:lnTo>
                <a:close/>
                <a:moveTo>
                  <a:pt x="177756" y="480039"/>
                </a:moveTo>
                <a:lnTo>
                  <a:pt x="188684" y="482023"/>
                </a:lnTo>
                <a:lnTo>
                  <a:pt x="188684" y="517728"/>
                </a:lnTo>
                <a:lnTo>
                  <a:pt x="188684" y="527647"/>
                </a:lnTo>
                <a:lnTo>
                  <a:pt x="198619" y="530622"/>
                </a:lnTo>
                <a:lnTo>
                  <a:pt x="289026" y="548475"/>
                </a:lnTo>
                <a:lnTo>
                  <a:pt x="303928" y="551450"/>
                </a:lnTo>
                <a:lnTo>
                  <a:pt x="303928" y="535581"/>
                </a:lnTo>
                <a:lnTo>
                  <a:pt x="303928" y="504835"/>
                </a:lnTo>
                <a:lnTo>
                  <a:pt x="365524" y="516737"/>
                </a:lnTo>
                <a:lnTo>
                  <a:pt x="306909" y="567319"/>
                </a:lnTo>
                <a:lnTo>
                  <a:pt x="102251" y="525663"/>
                </a:lnTo>
                <a:close/>
                <a:moveTo>
                  <a:pt x="203547" y="465227"/>
                </a:moveTo>
                <a:lnTo>
                  <a:pt x="289037" y="478123"/>
                </a:lnTo>
                <a:lnTo>
                  <a:pt x="290031" y="534669"/>
                </a:lnTo>
                <a:lnTo>
                  <a:pt x="204541" y="515821"/>
                </a:lnTo>
                <a:close/>
                <a:moveTo>
                  <a:pt x="450003" y="31739"/>
                </a:moveTo>
                <a:lnTo>
                  <a:pt x="46689" y="45625"/>
                </a:lnTo>
                <a:lnTo>
                  <a:pt x="30795" y="399714"/>
                </a:lnTo>
                <a:lnTo>
                  <a:pt x="416228" y="453274"/>
                </a:lnTo>
                <a:close/>
                <a:moveTo>
                  <a:pt x="496683" y="956"/>
                </a:moveTo>
                <a:lnTo>
                  <a:pt x="532439" y="11868"/>
                </a:lnTo>
                <a:lnTo>
                  <a:pt x="499663" y="471162"/>
                </a:lnTo>
                <a:lnTo>
                  <a:pt x="460927" y="483066"/>
                </a:lnTo>
                <a:close/>
                <a:moveTo>
                  <a:pt x="481791" y="0"/>
                </a:moveTo>
                <a:lnTo>
                  <a:pt x="443049" y="484021"/>
                </a:lnTo>
                <a:lnTo>
                  <a:pt x="0" y="423518"/>
                </a:lnTo>
                <a:lnTo>
                  <a:pt x="17881" y="16861"/>
                </a:lnTo>
                <a:close/>
              </a:path>
            </a:pathLst>
          </a:custGeom>
          <a:ln>
            <a:solidFill>
              <a:schemeClr val="bg2"/>
            </a:solidFill>
          </a:ln>
        </p:spPr>
        <p:style>
          <a:lnRef idx="2">
            <a:schemeClr val="accent4"/>
          </a:lnRef>
          <a:fillRef idx="1">
            <a:schemeClr val="lt1"/>
          </a:fillRef>
          <a:effectRef idx="0">
            <a:schemeClr val="accent4"/>
          </a:effectRef>
          <a:fontRef idx="minor">
            <a:schemeClr val="dk1"/>
          </a:fontRef>
        </p:style>
        <p:txBody>
          <a:bodyPr/>
          <a:lstStyle>
            <a:defPPr>
              <a:defRPr lang="zh-CN"/>
            </a:defPPr>
            <a:lvl1pPr algn="l" rtl="0" eaLnBrk="0" fontAlgn="base" hangingPunct="0">
              <a:spcBef>
                <a:spcPct val="0"/>
              </a:spcBef>
              <a:spcAft>
                <a:spcPct val="0"/>
              </a:spcAft>
              <a:defRPr kumimoji="1" sz="3600" kern="1200">
                <a:solidFill>
                  <a:srgbClr val="FFFFFF"/>
                </a:solidFill>
                <a:latin typeface="Times New Roman" panose="02020603050405020304" pitchFamily="18" charset="0"/>
                <a:ea typeface="隶书" panose="02010509060101010101" pitchFamily="49" charset="-122"/>
                <a:cs typeface="+mn-cs"/>
              </a:defRPr>
            </a:lvl1pPr>
            <a:lvl2pPr marL="457200" algn="l" rtl="0" eaLnBrk="0" fontAlgn="base" hangingPunct="0">
              <a:spcBef>
                <a:spcPct val="0"/>
              </a:spcBef>
              <a:spcAft>
                <a:spcPct val="0"/>
              </a:spcAft>
              <a:defRPr kumimoji="1" sz="3600" kern="1200">
                <a:solidFill>
                  <a:srgbClr val="FFFFFF"/>
                </a:solidFill>
                <a:latin typeface="Times New Roman" panose="02020603050405020304" pitchFamily="18" charset="0"/>
                <a:ea typeface="隶书" panose="02010509060101010101" pitchFamily="49" charset="-122"/>
                <a:cs typeface="+mn-cs"/>
              </a:defRPr>
            </a:lvl2pPr>
            <a:lvl3pPr marL="914400" algn="l" rtl="0" eaLnBrk="0" fontAlgn="base" hangingPunct="0">
              <a:spcBef>
                <a:spcPct val="0"/>
              </a:spcBef>
              <a:spcAft>
                <a:spcPct val="0"/>
              </a:spcAft>
              <a:defRPr kumimoji="1" sz="3600" kern="1200">
                <a:solidFill>
                  <a:srgbClr val="FFFFFF"/>
                </a:solidFill>
                <a:latin typeface="Times New Roman" panose="02020603050405020304" pitchFamily="18" charset="0"/>
                <a:ea typeface="隶书" panose="02010509060101010101" pitchFamily="49" charset="-122"/>
                <a:cs typeface="+mn-cs"/>
              </a:defRPr>
            </a:lvl3pPr>
            <a:lvl4pPr marL="1371600" algn="l" rtl="0" eaLnBrk="0" fontAlgn="base" hangingPunct="0">
              <a:spcBef>
                <a:spcPct val="0"/>
              </a:spcBef>
              <a:spcAft>
                <a:spcPct val="0"/>
              </a:spcAft>
              <a:defRPr kumimoji="1" sz="3600" kern="1200">
                <a:solidFill>
                  <a:srgbClr val="FFFFFF"/>
                </a:solidFill>
                <a:latin typeface="Times New Roman" panose="02020603050405020304" pitchFamily="18" charset="0"/>
                <a:ea typeface="隶书" panose="02010509060101010101" pitchFamily="49" charset="-122"/>
                <a:cs typeface="+mn-cs"/>
              </a:defRPr>
            </a:lvl4pPr>
            <a:lvl5pPr marL="1828800" algn="l" rtl="0" eaLnBrk="0" fontAlgn="base" hangingPunct="0">
              <a:spcBef>
                <a:spcPct val="0"/>
              </a:spcBef>
              <a:spcAft>
                <a:spcPct val="0"/>
              </a:spcAft>
              <a:defRPr kumimoji="1" sz="3600" kern="1200">
                <a:solidFill>
                  <a:srgbClr val="FFFFFF"/>
                </a:solidFill>
                <a:latin typeface="Times New Roman" panose="02020603050405020304" pitchFamily="18" charset="0"/>
                <a:ea typeface="隶书" panose="02010509060101010101" pitchFamily="49" charset="-122"/>
                <a:cs typeface="+mn-cs"/>
              </a:defRPr>
            </a:lvl5pPr>
            <a:lvl6pPr marL="2286000" algn="l" defTabSz="914400" rtl="0" eaLnBrk="1" latinLnBrk="0" hangingPunct="1">
              <a:defRPr kumimoji="1" sz="3600" kern="1200">
                <a:solidFill>
                  <a:srgbClr val="FFFFFF"/>
                </a:solidFill>
                <a:latin typeface="Times New Roman" panose="02020603050405020304" pitchFamily="18" charset="0"/>
                <a:ea typeface="隶书" panose="02010509060101010101" pitchFamily="49" charset="-122"/>
                <a:cs typeface="+mn-cs"/>
              </a:defRPr>
            </a:lvl6pPr>
            <a:lvl7pPr marL="2743200" algn="l" defTabSz="914400" rtl="0" eaLnBrk="1" latinLnBrk="0" hangingPunct="1">
              <a:defRPr kumimoji="1" sz="3600" kern="1200">
                <a:solidFill>
                  <a:srgbClr val="FFFFFF"/>
                </a:solidFill>
                <a:latin typeface="Times New Roman" panose="02020603050405020304" pitchFamily="18" charset="0"/>
                <a:ea typeface="隶书" panose="02010509060101010101" pitchFamily="49" charset="-122"/>
                <a:cs typeface="+mn-cs"/>
              </a:defRPr>
            </a:lvl7pPr>
            <a:lvl8pPr marL="3200400" algn="l" defTabSz="914400" rtl="0" eaLnBrk="1" latinLnBrk="0" hangingPunct="1">
              <a:defRPr kumimoji="1" sz="3600" kern="1200">
                <a:solidFill>
                  <a:srgbClr val="FFFFFF"/>
                </a:solidFill>
                <a:latin typeface="Times New Roman" panose="02020603050405020304" pitchFamily="18" charset="0"/>
                <a:ea typeface="隶书" panose="02010509060101010101" pitchFamily="49" charset="-122"/>
                <a:cs typeface="+mn-cs"/>
              </a:defRPr>
            </a:lvl8pPr>
            <a:lvl9pPr marL="3657600" algn="l" defTabSz="914400" rtl="0" eaLnBrk="1" latinLnBrk="0" hangingPunct="1">
              <a:defRPr kumimoji="1" sz="3600" kern="1200">
                <a:solidFill>
                  <a:srgbClr val="FFFFFF"/>
                </a:solidFill>
                <a:latin typeface="Times New Roman" panose="02020603050405020304" pitchFamily="18" charset="0"/>
                <a:ea typeface="隶书" panose="02010509060101010101" pitchFamily="49" charset="-122"/>
                <a:cs typeface="+mn-cs"/>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1" lang="zh-CN" altLang="en-US" sz="3600" b="0" i="0" u="none" strike="noStrike" kern="1200" cap="none" spc="0" normalizeH="0" baseline="0" noProof="0">
              <a:ln>
                <a:noFill/>
              </a:ln>
              <a:solidFill>
                <a:srgbClr val="FFFFFF"/>
              </a:solidFill>
              <a:effectLst/>
              <a:uLnTx/>
              <a:uFillTx/>
              <a:latin typeface="Times New Roman" panose="02020603050405020304" pitchFamily="18" charset="0"/>
              <a:ea typeface="隶书" panose="02010509060101010101" pitchFamily="49" charset="-122"/>
              <a:cs typeface="+mn-cs"/>
            </a:endParaRPr>
          </a:p>
        </p:txBody>
      </p:sp>
      <p:sp>
        <p:nvSpPr>
          <p:cNvPr id="9" name="keyboard_102256"/>
          <p:cNvSpPr>
            <a:spLocks noChangeAspect="1"/>
          </p:cNvSpPr>
          <p:nvPr/>
        </p:nvSpPr>
        <p:spPr bwMode="auto">
          <a:xfrm>
            <a:off x="5786630" y="2429890"/>
            <a:ext cx="910543" cy="546155"/>
          </a:xfrm>
          <a:custGeom>
            <a:avLst/>
            <a:gdLst>
              <a:gd name="connsiteX0" fmla="*/ 553833 w 607639"/>
              <a:gd name="connsiteY0" fmla="*/ 296445 h 364470"/>
              <a:gd name="connsiteX1" fmla="*/ 566359 w 607639"/>
              <a:gd name="connsiteY1" fmla="*/ 308935 h 364470"/>
              <a:gd name="connsiteX2" fmla="*/ 553833 w 607639"/>
              <a:gd name="connsiteY2" fmla="*/ 321425 h 364470"/>
              <a:gd name="connsiteX3" fmla="*/ 541307 w 607639"/>
              <a:gd name="connsiteY3" fmla="*/ 308935 h 364470"/>
              <a:gd name="connsiteX4" fmla="*/ 553833 w 607639"/>
              <a:gd name="connsiteY4" fmla="*/ 296445 h 364470"/>
              <a:gd name="connsiteX5" fmla="*/ 512976 w 607639"/>
              <a:gd name="connsiteY5" fmla="*/ 296445 h 364470"/>
              <a:gd name="connsiteX6" fmla="*/ 525502 w 607639"/>
              <a:gd name="connsiteY6" fmla="*/ 308935 h 364470"/>
              <a:gd name="connsiteX7" fmla="*/ 512976 w 607639"/>
              <a:gd name="connsiteY7" fmla="*/ 321425 h 364470"/>
              <a:gd name="connsiteX8" fmla="*/ 500450 w 607639"/>
              <a:gd name="connsiteY8" fmla="*/ 308935 h 364470"/>
              <a:gd name="connsiteX9" fmla="*/ 512976 w 607639"/>
              <a:gd name="connsiteY9" fmla="*/ 296445 h 364470"/>
              <a:gd name="connsiteX10" fmla="*/ 468837 w 607639"/>
              <a:gd name="connsiteY10" fmla="*/ 296445 h 364470"/>
              <a:gd name="connsiteX11" fmla="*/ 481327 w 607639"/>
              <a:gd name="connsiteY11" fmla="*/ 308935 h 364470"/>
              <a:gd name="connsiteX12" fmla="*/ 468837 w 607639"/>
              <a:gd name="connsiteY12" fmla="*/ 321425 h 364470"/>
              <a:gd name="connsiteX13" fmla="*/ 456347 w 607639"/>
              <a:gd name="connsiteY13" fmla="*/ 308935 h 364470"/>
              <a:gd name="connsiteX14" fmla="*/ 468837 w 607639"/>
              <a:gd name="connsiteY14" fmla="*/ 296445 h 364470"/>
              <a:gd name="connsiteX15" fmla="*/ 415878 w 607639"/>
              <a:gd name="connsiteY15" fmla="*/ 296445 h 364470"/>
              <a:gd name="connsiteX16" fmla="*/ 428404 w 607639"/>
              <a:gd name="connsiteY16" fmla="*/ 308935 h 364470"/>
              <a:gd name="connsiteX17" fmla="*/ 415878 w 607639"/>
              <a:gd name="connsiteY17" fmla="*/ 321425 h 364470"/>
              <a:gd name="connsiteX18" fmla="*/ 403352 w 607639"/>
              <a:gd name="connsiteY18" fmla="*/ 308935 h 364470"/>
              <a:gd name="connsiteX19" fmla="*/ 415878 w 607639"/>
              <a:gd name="connsiteY19" fmla="*/ 296445 h 364470"/>
              <a:gd name="connsiteX20" fmla="*/ 371739 w 607639"/>
              <a:gd name="connsiteY20" fmla="*/ 296445 h 364470"/>
              <a:gd name="connsiteX21" fmla="*/ 384229 w 607639"/>
              <a:gd name="connsiteY21" fmla="*/ 308935 h 364470"/>
              <a:gd name="connsiteX22" fmla="*/ 371739 w 607639"/>
              <a:gd name="connsiteY22" fmla="*/ 321425 h 364470"/>
              <a:gd name="connsiteX23" fmla="*/ 359249 w 607639"/>
              <a:gd name="connsiteY23" fmla="*/ 308935 h 364470"/>
              <a:gd name="connsiteX24" fmla="*/ 371739 w 607639"/>
              <a:gd name="connsiteY24" fmla="*/ 296445 h 364470"/>
              <a:gd name="connsiteX25" fmla="*/ 186280 w 607639"/>
              <a:gd name="connsiteY25" fmla="*/ 296445 h 364470"/>
              <a:gd name="connsiteX26" fmla="*/ 327507 w 607639"/>
              <a:gd name="connsiteY26" fmla="*/ 296445 h 364470"/>
              <a:gd name="connsiteX27" fmla="*/ 340055 w 607639"/>
              <a:gd name="connsiteY27" fmla="*/ 308891 h 364470"/>
              <a:gd name="connsiteX28" fmla="*/ 327507 w 607639"/>
              <a:gd name="connsiteY28" fmla="*/ 321425 h 364470"/>
              <a:gd name="connsiteX29" fmla="*/ 186280 w 607639"/>
              <a:gd name="connsiteY29" fmla="*/ 321425 h 364470"/>
              <a:gd name="connsiteX30" fmla="*/ 173732 w 607639"/>
              <a:gd name="connsiteY30" fmla="*/ 308891 h 364470"/>
              <a:gd name="connsiteX31" fmla="*/ 186280 w 607639"/>
              <a:gd name="connsiteY31" fmla="*/ 296445 h 364470"/>
              <a:gd name="connsiteX32" fmla="*/ 142084 w 607639"/>
              <a:gd name="connsiteY32" fmla="*/ 296445 h 364470"/>
              <a:gd name="connsiteX33" fmla="*/ 154610 w 607639"/>
              <a:gd name="connsiteY33" fmla="*/ 308935 h 364470"/>
              <a:gd name="connsiteX34" fmla="*/ 142084 w 607639"/>
              <a:gd name="connsiteY34" fmla="*/ 321425 h 364470"/>
              <a:gd name="connsiteX35" fmla="*/ 129558 w 607639"/>
              <a:gd name="connsiteY35" fmla="*/ 308935 h 364470"/>
              <a:gd name="connsiteX36" fmla="*/ 142084 w 607639"/>
              <a:gd name="connsiteY36" fmla="*/ 296445 h 364470"/>
              <a:gd name="connsiteX37" fmla="*/ 97945 w 607639"/>
              <a:gd name="connsiteY37" fmla="*/ 296445 h 364470"/>
              <a:gd name="connsiteX38" fmla="*/ 110435 w 607639"/>
              <a:gd name="connsiteY38" fmla="*/ 308935 h 364470"/>
              <a:gd name="connsiteX39" fmla="*/ 97945 w 607639"/>
              <a:gd name="connsiteY39" fmla="*/ 321425 h 364470"/>
              <a:gd name="connsiteX40" fmla="*/ 85455 w 607639"/>
              <a:gd name="connsiteY40" fmla="*/ 308935 h 364470"/>
              <a:gd name="connsiteX41" fmla="*/ 97945 w 607639"/>
              <a:gd name="connsiteY41" fmla="*/ 296445 h 364470"/>
              <a:gd name="connsiteX42" fmla="*/ 53736 w 607639"/>
              <a:gd name="connsiteY42" fmla="*/ 296445 h 364470"/>
              <a:gd name="connsiteX43" fmla="*/ 66191 w 607639"/>
              <a:gd name="connsiteY43" fmla="*/ 308935 h 364470"/>
              <a:gd name="connsiteX44" fmla="*/ 53736 w 607639"/>
              <a:gd name="connsiteY44" fmla="*/ 321425 h 364470"/>
              <a:gd name="connsiteX45" fmla="*/ 41281 w 607639"/>
              <a:gd name="connsiteY45" fmla="*/ 308935 h 364470"/>
              <a:gd name="connsiteX46" fmla="*/ 53736 w 607639"/>
              <a:gd name="connsiteY46" fmla="*/ 296445 h 364470"/>
              <a:gd name="connsiteX47" fmla="*/ 512976 w 607639"/>
              <a:gd name="connsiteY47" fmla="*/ 252271 h 364470"/>
              <a:gd name="connsiteX48" fmla="*/ 525502 w 607639"/>
              <a:gd name="connsiteY48" fmla="*/ 264761 h 364470"/>
              <a:gd name="connsiteX49" fmla="*/ 512976 w 607639"/>
              <a:gd name="connsiteY49" fmla="*/ 277251 h 364470"/>
              <a:gd name="connsiteX50" fmla="*/ 500450 w 607639"/>
              <a:gd name="connsiteY50" fmla="*/ 264761 h 364470"/>
              <a:gd name="connsiteX51" fmla="*/ 512976 w 607639"/>
              <a:gd name="connsiteY51" fmla="*/ 252271 h 364470"/>
              <a:gd name="connsiteX52" fmla="*/ 415878 w 607639"/>
              <a:gd name="connsiteY52" fmla="*/ 252271 h 364470"/>
              <a:gd name="connsiteX53" fmla="*/ 428404 w 607639"/>
              <a:gd name="connsiteY53" fmla="*/ 264761 h 364470"/>
              <a:gd name="connsiteX54" fmla="*/ 415878 w 607639"/>
              <a:gd name="connsiteY54" fmla="*/ 277251 h 364470"/>
              <a:gd name="connsiteX55" fmla="*/ 403352 w 607639"/>
              <a:gd name="connsiteY55" fmla="*/ 264761 h 364470"/>
              <a:gd name="connsiteX56" fmla="*/ 415878 w 607639"/>
              <a:gd name="connsiteY56" fmla="*/ 252271 h 364470"/>
              <a:gd name="connsiteX57" fmla="*/ 371739 w 607639"/>
              <a:gd name="connsiteY57" fmla="*/ 252271 h 364470"/>
              <a:gd name="connsiteX58" fmla="*/ 384229 w 607639"/>
              <a:gd name="connsiteY58" fmla="*/ 264761 h 364470"/>
              <a:gd name="connsiteX59" fmla="*/ 371739 w 607639"/>
              <a:gd name="connsiteY59" fmla="*/ 277251 h 364470"/>
              <a:gd name="connsiteX60" fmla="*/ 359249 w 607639"/>
              <a:gd name="connsiteY60" fmla="*/ 264761 h 364470"/>
              <a:gd name="connsiteX61" fmla="*/ 371739 w 607639"/>
              <a:gd name="connsiteY61" fmla="*/ 252271 h 364470"/>
              <a:gd name="connsiteX62" fmla="*/ 327565 w 607639"/>
              <a:gd name="connsiteY62" fmla="*/ 252271 h 364470"/>
              <a:gd name="connsiteX63" fmla="*/ 340055 w 607639"/>
              <a:gd name="connsiteY63" fmla="*/ 264761 h 364470"/>
              <a:gd name="connsiteX64" fmla="*/ 327565 w 607639"/>
              <a:gd name="connsiteY64" fmla="*/ 277251 h 364470"/>
              <a:gd name="connsiteX65" fmla="*/ 315075 w 607639"/>
              <a:gd name="connsiteY65" fmla="*/ 264761 h 364470"/>
              <a:gd name="connsiteX66" fmla="*/ 327565 w 607639"/>
              <a:gd name="connsiteY66" fmla="*/ 252271 h 364470"/>
              <a:gd name="connsiteX67" fmla="*/ 274641 w 607639"/>
              <a:gd name="connsiteY67" fmla="*/ 252271 h 364470"/>
              <a:gd name="connsiteX68" fmla="*/ 287131 w 607639"/>
              <a:gd name="connsiteY68" fmla="*/ 264761 h 364470"/>
              <a:gd name="connsiteX69" fmla="*/ 274641 w 607639"/>
              <a:gd name="connsiteY69" fmla="*/ 277251 h 364470"/>
              <a:gd name="connsiteX70" fmla="*/ 262151 w 607639"/>
              <a:gd name="connsiteY70" fmla="*/ 264761 h 364470"/>
              <a:gd name="connsiteX71" fmla="*/ 274641 w 607639"/>
              <a:gd name="connsiteY71" fmla="*/ 252271 h 364470"/>
              <a:gd name="connsiteX72" fmla="*/ 230467 w 607639"/>
              <a:gd name="connsiteY72" fmla="*/ 252271 h 364470"/>
              <a:gd name="connsiteX73" fmla="*/ 242957 w 607639"/>
              <a:gd name="connsiteY73" fmla="*/ 264761 h 364470"/>
              <a:gd name="connsiteX74" fmla="*/ 230467 w 607639"/>
              <a:gd name="connsiteY74" fmla="*/ 277251 h 364470"/>
              <a:gd name="connsiteX75" fmla="*/ 217977 w 607639"/>
              <a:gd name="connsiteY75" fmla="*/ 264761 h 364470"/>
              <a:gd name="connsiteX76" fmla="*/ 230467 w 607639"/>
              <a:gd name="connsiteY76" fmla="*/ 252271 h 364470"/>
              <a:gd name="connsiteX77" fmla="*/ 186222 w 607639"/>
              <a:gd name="connsiteY77" fmla="*/ 252271 h 364470"/>
              <a:gd name="connsiteX78" fmla="*/ 198712 w 607639"/>
              <a:gd name="connsiteY78" fmla="*/ 264761 h 364470"/>
              <a:gd name="connsiteX79" fmla="*/ 186222 w 607639"/>
              <a:gd name="connsiteY79" fmla="*/ 277251 h 364470"/>
              <a:gd name="connsiteX80" fmla="*/ 173732 w 607639"/>
              <a:gd name="connsiteY80" fmla="*/ 264761 h 364470"/>
              <a:gd name="connsiteX81" fmla="*/ 186222 w 607639"/>
              <a:gd name="connsiteY81" fmla="*/ 252271 h 364470"/>
              <a:gd name="connsiteX82" fmla="*/ 142084 w 607639"/>
              <a:gd name="connsiteY82" fmla="*/ 252271 h 364470"/>
              <a:gd name="connsiteX83" fmla="*/ 154610 w 607639"/>
              <a:gd name="connsiteY83" fmla="*/ 264761 h 364470"/>
              <a:gd name="connsiteX84" fmla="*/ 142084 w 607639"/>
              <a:gd name="connsiteY84" fmla="*/ 277251 h 364470"/>
              <a:gd name="connsiteX85" fmla="*/ 129558 w 607639"/>
              <a:gd name="connsiteY85" fmla="*/ 264761 h 364470"/>
              <a:gd name="connsiteX86" fmla="*/ 142084 w 607639"/>
              <a:gd name="connsiteY86" fmla="*/ 252271 h 364470"/>
              <a:gd name="connsiteX87" fmla="*/ 97945 w 607639"/>
              <a:gd name="connsiteY87" fmla="*/ 252271 h 364470"/>
              <a:gd name="connsiteX88" fmla="*/ 110435 w 607639"/>
              <a:gd name="connsiteY88" fmla="*/ 264761 h 364470"/>
              <a:gd name="connsiteX89" fmla="*/ 97945 w 607639"/>
              <a:gd name="connsiteY89" fmla="*/ 277251 h 364470"/>
              <a:gd name="connsiteX90" fmla="*/ 85455 w 607639"/>
              <a:gd name="connsiteY90" fmla="*/ 264761 h 364470"/>
              <a:gd name="connsiteX91" fmla="*/ 97945 w 607639"/>
              <a:gd name="connsiteY91" fmla="*/ 252271 h 364470"/>
              <a:gd name="connsiteX92" fmla="*/ 53736 w 607639"/>
              <a:gd name="connsiteY92" fmla="*/ 252271 h 364470"/>
              <a:gd name="connsiteX93" fmla="*/ 66191 w 607639"/>
              <a:gd name="connsiteY93" fmla="*/ 264761 h 364470"/>
              <a:gd name="connsiteX94" fmla="*/ 53736 w 607639"/>
              <a:gd name="connsiteY94" fmla="*/ 277251 h 364470"/>
              <a:gd name="connsiteX95" fmla="*/ 41281 w 607639"/>
              <a:gd name="connsiteY95" fmla="*/ 264761 h 364470"/>
              <a:gd name="connsiteX96" fmla="*/ 53736 w 607639"/>
              <a:gd name="connsiteY96" fmla="*/ 252271 h 364470"/>
              <a:gd name="connsiteX97" fmla="*/ 553833 w 607639"/>
              <a:gd name="connsiteY97" fmla="*/ 208168 h 364470"/>
              <a:gd name="connsiteX98" fmla="*/ 566359 w 607639"/>
              <a:gd name="connsiteY98" fmla="*/ 220658 h 364470"/>
              <a:gd name="connsiteX99" fmla="*/ 553833 w 607639"/>
              <a:gd name="connsiteY99" fmla="*/ 233148 h 364470"/>
              <a:gd name="connsiteX100" fmla="*/ 541307 w 607639"/>
              <a:gd name="connsiteY100" fmla="*/ 220658 h 364470"/>
              <a:gd name="connsiteX101" fmla="*/ 553833 w 607639"/>
              <a:gd name="connsiteY101" fmla="*/ 208168 h 364470"/>
              <a:gd name="connsiteX102" fmla="*/ 512976 w 607639"/>
              <a:gd name="connsiteY102" fmla="*/ 208168 h 364470"/>
              <a:gd name="connsiteX103" fmla="*/ 525502 w 607639"/>
              <a:gd name="connsiteY103" fmla="*/ 220658 h 364470"/>
              <a:gd name="connsiteX104" fmla="*/ 512976 w 607639"/>
              <a:gd name="connsiteY104" fmla="*/ 233148 h 364470"/>
              <a:gd name="connsiteX105" fmla="*/ 500450 w 607639"/>
              <a:gd name="connsiteY105" fmla="*/ 220658 h 364470"/>
              <a:gd name="connsiteX106" fmla="*/ 512976 w 607639"/>
              <a:gd name="connsiteY106" fmla="*/ 208168 h 364470"/>
              <a:gd name="connsiteX107" fmla="*/ 468837 w 607639"/>
              <a:gd name="connsiteY107" fmla="*/ 208168 h 364470"/>
              <a:gd name="connsiteX108" fmla="*/ 481327 w 607639"/>
              <a:gd name="connsiteY108" fmla="*/ 220658 h 364470"/>
              <a:gd name="connsiteX109" fmla="*/ 468837 w 607639"/>
              <a:gd name="connsiteY109" fmla="*/ 233148 h 364470"/>
              <a:gd name="connsiteX110" fmla="*/ 456347 w 607639"/>
              <a:gd name="connsiteY110" fmla="*/ 220658 h 364470"/>
              <a:gd name="connsiteX111" fmla="*/ 468837 w 607639"/>
              <a:gd name="connsiteY111" fmla="*/ 208168 h 364470"/>
              <a:gd name="connsiteX112" fmla="*/ 415878 w 607639"/>
              <a:gd name="connsiteY112" fmla="*/ 208168 h 364470"/>
              <a:gd name="connsiteX113" fmla="*/ 428404 w 607639"/>
              <a:gd name="connsiteY113" fmla="*/ 220658 h 364470"/>
              <a:gd name="connsiteX114" fmla="*/ 415878 w 607639"/>
              <a:gd name="connsiteY114" fmla="*/ 233148 h 364470"/>
              <a:gd name="connsiteX115" fmla="*/ 403352 w 607639"/>
              <a:gd name="connsiteY115" fmla="*/ 220658 h 364470"/>
              <a:gd name="connsiteX116" fmla="*/ 415878 w 607639"/>
              <a:gd name="connsiteY116" fmla="*/ 208168 h 364470"/>
              <a:gd name="connsiteX117" fmla="*/ 371739 w 607639"/>
              <a:gd name="connsiteY117" fmla="*/ 208168 h 364470"/>
              <a:gd name="connsiteX118" fmla="*/ 384229 w 607639"/>
              <a:gd name="connsiteY118" fmla="*/ 220658 h 364470"/>
              <a:gd name="connsiteX119" fmla="*/ 371739 w 607639"/>
              <a:gd name="connsiteY119" fmla="*/ 233148 h 364470"/>
              <a:gd name="connsiteX120" fmla="*/ 359249 w 607639"/>
              <a:gd name="connsiteY120" fmla="*/ 220658 h 364470"/>
              <a:gd name="connsiteX121" fmla="*/ 371739 w 607639"/>
              <a:gd name="connsiteY121" fmla="*/ 208168 h 364470"/>
              <a:gd name="connsiteX122" fmla="*/ 327565 w 607639"/>
              <a:gd name="connsiteY122" fmla="*/ 208168 h 364470"/>
              <a:gd name="connsiteX123" fmla="*/ 340055 w 607639"/>
              <a:gd name="connsiteY123" fmla="*/ 220658 h 364470"/>
              <a:gd name="connsiteX124" fmla="*/ 327565 w 607639"/>
              <a:gd name="connsiteY124" fmla="*/ 233148 h 364470"/>
              <a:gd name="connsiteX125" fmla="*/ 315075 w 607639"/>
              <a:gd name="connsiteY125" fmla="*/ 220658 h 364470"/>
              <a:gd name="connsiteX126" fmla="*/ 327565 w 607639"/>
              <a:gd name="connsiteY126" fmla="*/ 208168 h 364470"/>
              <a:gd name="connsiteX127" fmla="*/ 274641 w 607639"/>
              <a:gd name="connsiteY127" fmla="*/ 208168 h 364470"/>
              <a:gd name="connsiteX128" fmla="*/ 287131 w 607639"/>
              <a:gd name="connsiteY128" fmla="*/ 220658 h 364470"/>
              <a:gd name="connsiteX129" fmla="*/ 274641 w 607639"/>
              <a:gd name="connsiteY129" fmla="*/ 233148 h 364470"/>
              <a:gd name="connsiteX130" fmla="*/ 262151 w 607639"/>
              <a:gd name="connsiteY130" fmla="*/ 220658 h 364470"/>
              <a:gd name="connsiteX131" fmla="*/ 274641 w 607639"/>
              <a:gd name="connsiteY131" fmla="*/ 208168 h 364470"/>
              <a:gd name="connsiteX132" fmla="*/ 230467 w 607639"/>
              <a:gd name="connsiteY132" fmla="*/ 208168 h 364470"/>
              <a:gd name="connsiteX133" fmla="*/ 242957 w 607639"/>
              <a:gd name="connsiteY133" fmla="*/ 220658 h 364470"/>
              <a:gd name="connsiteX134" fmla="*/ 230467 w 607639"/>
              <a:gd name="connsiteY134" fmla="*/ 233148 h 364470"/>
              <a:gd name="connsiteX135" fmla="*/ 217977 w 607639"/>
              <a:gd name="connsiteY135" fmla="*/ 220658 h 364470"/>
              <a:gd name="connsiteX136" fmla="*/ 230467 w 607639"/>
              <a:gd name="connsiteY136" fmla="*/ 208168 h 364470"/>
              <a:gd name="connsiteX137" fmla="*/ 186222 w 607639"/>
              <a:gd name="connsiteY137" fmla="*/ 208168 h 364470"/>
              <a:gd name="connsiteX138" fmla="*/ 198712 w 607639"/>
              <a:gd name="connsiteY138" fmla="*/ 220658 h 364470"/>
              <a:gd name="connsiteX139" fmla="*/ 186222 w 607639"/>
              <a:gd name="connsiteY139" fmla="*/ 233148 h 364470"/>
              <a:gd name="connsiteX140" fmla="*/ 173732 w 607639"/>
              <a:gd name="connsiteY140" fmla="*/ 220658 h 364470"/>
              <a:gd name="connsiteX141" fmla="*/ 186222 w 607639"/>
              <a:gd name="connsiteY141" fmla="*/ 208168 h 364470"/>
              <a:gd name="connsiteX142" fmla="*/ 142084 w 607639"/>
              <a:gd name="connsiteY142" fmla="*/ 208168 h 364470"/>
              <a:gd name="connsiteX143" fmla="*/ 154610 w 607639"/>
              <a:gd name="connsiteY143" fmla="*/ 220658 h 364470"/>
              <a:gd name="connsiteX144" fmla="*/ 142084 w 607639"/>
              <a:gd name="connsiteY144" fmla="*/ 233148 h 364470"/>
              <a:gd name="connsiteX145" fmla="*/ 129558 w 607639"/>
              <a:gd name="connsiteY145" fmla="*/ 220658 h 364470"/>
              <a:gd name="connsiteX146" fmla="*/ 142084 w 607639"/>
              <a:gd name="connsiteY146" fmla="*/ 208168 h 364470"/>
              <a:gd name="connsiteX147" fmla="*/ 97945 w 607639"/>
              <a:gd name="connsiteY147" fmla="*/ 208168 h 364470"/>
              <a:gd name="connsiteX148" fmla="*/ 110435 w 607639"/>
              <a:gd name="connsiteY148" fmla="*/ 220658 h 364470"/>
              <a:gd name="connsiteX149" fmla="*/ 97945 w 607639"/>
              <a:gd name="connsiteY149" fmla="*/ 233148 h 364470"/>
              <a:gd name="connsiteX150" fmla="*/ 85455 w 607639"/>
              <a:gd name="connsiteY150" fmla="*/ 220658 h 364470"/>
              <a:gd name="connsiteX151" fmla="*/ 97945 w 607639"/>
              <a:gd name="connsiteY151" fmla="*/ 208168 h 364470"/>
              <a:gd name="connsiteX152" fmla="*/ 53736 w 607639"/>
              <a:gd name="connsiteY152" fmla="*/ 208168 h 364470"/>
              <a:gd name="connsiteX153" fmla="*/ 66191 w 607639"/>
              <a:gd name="connsiteY153" fmla="*/ 220658 h 364470"/>
              <a:gd name="connsiteX154" fmla="*/ 53736 w 607639"/>
              <a:gd name="connsiteY154" fmla="*/ 233148 h 364470"/>
              <a:gd name="connsiteX155" fmla="*/ 41281 w 607639"/>
              <a:gd name="connsiteY155" fmla="*/ 220658 h 364470"/>
              <a:gd name="connsiteX156" fmla="*/ 53736 w 607639"/>
              <a:gd name="connsiteY156" fmla="*/ 208168 h 364470"/>
              <a:gd name="connsiteX157" fmla="*/ 553833 w 607639"/>
              <a:gd name="connsiteY157" fmla="*/ 164135 h 364470"/>
              <a:gd name="connsiteX158" fmla="*/ 566359 w 607639"/>
              <a:gd name="connsiteY158" fmla="*/ 176625 h 364470"/>
              <a:gd name="connsiteX159" fmla="*/ 553833 w 607639"/>
              <a:gd name="connsiteY159" fmla="*/ 189115 h 364470"/>
              <a:gd name="connsiteX160" fmla="*/ 541307 w 607639"/>
              <a:gd name="connsiteY160" fmla="*/ 176625 h 364470"/>
              <a:gd name="connsiteX161" fmla="*/ 553833 w 607639"/>
              <a:gd name="connsiteY161" fmla="*/ 164135 h 364470"/>
              <a:gd name="connsiteX162" fmla="*/ 512976 w 607639"/>
              <a:gd name="connsiteY162" fmla="*/ 164135 h 364470"/>
              <a:gd name="connsiteX163" fmla="*/ 525502 w 607639"/>
              <a:gd name="connsiteY163" fmla="*/ 176625 h 364470"/>
              <a:gd name="connsiteX164" fmla="*/ 512976 w 607639"/>
              <a:gd name="connsiteY164" fmla="*/ 189115 h 364470"/>
              <a:gd name="connsiteX165" fmla="*/ 500450 w 607639"/>
              <a:gd name="connsiteY165" fmla="*/ 176625 h 364470"/>
              <a:gd name="connsiteX166" fmla="*/ 512976 w 607639"/>
              <a:gd name="connsiteY166" fmla="*/ 164135 h 364470"/>
              <a:gd name="connsiteX167" fmla="*/ 468837 w 607639"/>
              <a:gd name="connsiteY167" fmla="*/ 164135 h 364470"/>
              <a:gd name="connsiteX168" fmla="*/ 481327 w 607639"/>
              <a:gd name="connsiteY168" fmla="*/ 176625 h 364470"/>
              <a:gd name="connsiteX169" fmla="*/ 468837 w 607639"/>
              <a:gd name="connsiteY169" fmla="*/ 189115 h 364470"/>
              <a:gd name="connsiteX170" fmla="*/ 456347 w 607639"/>
              <a:gd name="connsiteY170" fmla="*/ 176625 h 364470"/>
              <a:gd name="connsiteX171" fmla="*/ 468837 w 607639"/>
              <a:gd name="connsiteY171" fmla="*/ 164135 h 364470"/>
              <a:gd name="connsiteX172" fmla="*/ 415878 w 607639"/>
              <a:gd name="connsiteY172" fmla="*/ 164135 h 364470"/>
              <a:gd name="connsiteX173" fmla="*/ 428404 w 607639"/>
              <a:gd name="connsiteY173" fmla="*/ 176625 h 364470"/>
              <a:gd name="connsiteX174" fmla="*/ 415878 w 607639"/>
              <a:gd name="connsiteY174" fmla="*/ 189115 h 364470"/>
              <a:gd name="connsiteX175" fmla="*/ 403352 w 607639"/>
              <a:gd name="connsiteY175" fmla="*/ 176625 h 364470"/>
              <a:gd name="connsiteX176" fmla="*/ 415878 w 607639"/>
              <a:gd name="connsiteY176" fmla="*/ 164135 h 364470"/>
              <a:gd name="connsiteX177" fmla="*/ 371739 w 607639"/>
              <a:gd name="connsiteY177" fmla="*/ 164135 h 364470"/>
              <a:gd name="connsiteX178" fmla="*/ 384229 w 607639"/>
              <a:gd name="connsiteY178" fmla="*/ 176625 h 364470"/>
              <a:gd name="connsiteX179" fmla="*/ 371739 w 607639"/>
              <a:gd name="connsiteY179" fmla="*/ 189115 h 364470"/>
              <a:gd name="connsiteX180" fmla="*/ 359249 w 607639"/>
              <a:gd name="connsiteY180" fmla="*/ 176625 h 364470"/>
              <a:gd name="connsiteX181" fmla="*/ 371739 w 607639"/>
              <a:gd name="connsiteY181" fmla="*/ 164135 h 364470"/>
              <a:gd name="connsiteX182" fmla="*/ 327565 w 607639"/>
              <a:gd name="connsiteY182" fmla="*/ 164135 h 364470"/>
              <a:gd name="connsiteX183" fmla="*/ 340055 w 607639"/>
              <a:gd name="connsiteY183" fmla="*/ 176625 h 364470"/>
              <a:gd name="connsiteX184" fmla="*/ 327565 w 607639"/>
              <a:gd name="connsiteY184" fmla="*/ 189115 h 364470"/>
              <a:gd name="connsiteX185" fmla="*/ 315075 w 607639"/>
              <a:gd name="connsiteY185" fmla="*/ 176625 h 364470"/>
              <a:gd name="connsiteX186" fmla="*/ 327565 w 607639"/>
              <a:gd name="connsiteY186" fmla="*/ 164135 h 364470"/>
              <a:gd name="connsiteX187" fmla="*/ 274641 w 607639"/>
              <a:gd name="connsiteY187" fmla="*/ 164135 h 364470"/>
              <a:gd name="connsiteX188" fmla="*/ 287131 w 607639"/>
              <a:gd name="connsiteY188" fmla="*/ 176625 h 364470"/>
              <a:gd name="connsiteX189" fmla="*/ 274641 w 607639"/>
              <a:gd name="connsiteY189" fmla="*/ 189115 h 364470"/>
              <a:gd name="connsiteX190" fmla="*/ 262151 w 607639"/>
              <a:gd name="connsiteY190" fmla="*/ 176625 h 364470"/>
              <a:gd name="connsiteX191" fmla="*/ 274641 w 607639"/>
              <a:gd name="connsiteY191" fmla="*/ 164135 h 364470"/>
              <a:gd name="connsiteX192" fmla="*/ 230467 w 607639"/>
              <a:gd name="connsiteY192" fmla="*/ 164135 h 364470"/>
              <a:gd name="connsiteX193" fmla="*/ 242957 w 607639"/>
              <a:gd name="connsiteY193" fmla="*/ 176625 h 364470"/>
              <a:gd name="connsiteX194" fmla="*/ 230467 w 607639"/>
              <a:gd name="connsiteY194" fmla="*/ 189115 h 364470"/>
              <a:gd name="connsiteX195" fmla="*/ 217977 w 607639"/>
              <a:gd name="connsiteY195" fmla="*/ 176625 h 364470"/>
              <a:gd name="connsiteX196" fmla="*/ 230467 w 607639"/>
              <a:gd name="connsiteY196" fmla="*/ 164135 h 364470"/>
              <a:gd name="connsiteX197" fmla="*/ 186222 w 607639"/>
              <a:gd name="connsiteY197" fmla="*/ 164135 h 364470"/>
              <a:gd name="connsiteX198" fmla="*/ 198712 w 607639"/>
              <a:gd name="connsiteY198" fmla="*/ 176625 h 364470"/>
              <a:gd name="connsiteX199" fmla="*/ 186222 w 607639"/>
              <a:gd name="connsiteY199" fmla="*/ 189115 h 364470"/>
              <a:gd name="connsiteX200" fmla="*/ 173732 w 607639"/>
              <a:gd name="connsiteY200" fmla="*/ 176625 h 364470"/>
              <a:gd name="connsiteX201" fmla="*/ 186222 w 607639"/>
              <a:gd name="connsiteY201" fmla="*/ 164135 h 364470"/>
              <a:gd name="connsiteX202" fmla="*/ 142084 w 607639"/>
              <a:gd name="connsiteY202" fmla="*/ 164135 h 364470"/>
              <a:gd name="connsiteX203" fmla="*/ 154610 w 607639"/>
              <a:gd name="connsiteY203" fmla="*/ 176625 h 364470"/>
              <a:gd name="connsiteX204" fmla="*/ 142084 w 607639"/>
              <a:gd name="connsiteY204" fmla="*/ 189115 h 364470"/>
              <a:gd name="connsiteX205" fmla="*/ 129558 w 607639"/>
              <a:gd name="connsiteY205" fmla="*/ 176625 h 364470"/>
              <a:gd name="connsiteX206" fmla="*/ 142084 w 607639"/>
              <a:gd name="connsiteY206" fmla="*/ 164135 h 364470"/>
              <a:gd name="connsiteX207" fmla="*/ 97945 w 607639"/>
              <a:gd name="connsiteY207" fmla="*/ 164135 h 364470"/>
              <a:gd name="connsiteX208" fmla="*/ 110435 w 607639"/>
              <a:gd name="connsiteY208" fmla="*/ 176625 h 364470"/>
              <a:gd name="connsiteX209" fmla="*/ 97945 w 607639"/>
              <a:gd name="connsiteY209" fmla="*/ 189115 h 364470"/>
              <a:gd name="connsiteX210" fmla="*/ 85455 w 607639"/>
              <a:gd name="connsiteY210" fmla="*/ 176625 h 364470"/>
              <a:gd name="connsiteX211" fmla="*/ 97945 w 607639"/>
              <a:gd name="connsiteY211" fmla="*/ 164135 h 364470"/>
              <a:gd name="connsiteX212" fmla="*/ 53736 w 607639"/>
              <a:gd name="connsiteY212" fmla="*/ 164135 h 364470"/>
              <a:gd name="connsiteX213" fmla="*/ 66191 w 607639"/>
              <a:gd name="connsiteY213" fmla="*/ 176625 h 364470"/>
              <a:gd name="connsiteX214" fmla="*/ 53736 w 607639"/>
              <a:gd name="connsiteY214" fmla="*/ 189115 h 364470"/>
              <a:gd name="connsiteX215" fmla="*/ 41281 w 607639"/>
              <a:gd name="connsiteY215" fmla="*/ 176625 h 364470"/>
              <a:gd name="connsiteX216" fmla="*/ 53736 w 607639"/>
              <a:gd name="connsiteY216" fmla="*/ 164135 h 364470"/>
              <a:gd name="connsiteX217" fmla="*/ 468808 w 607639"/>
              <a:gd name="connsiteY217" fmla="*/ 118691 h 364470"/>
              <a:gd name="connsiteX218" fmla="*/ 553898 w 607639"/>
              <a:gd name="connsiteY218" fmla="*/ 118691 h 364470"/>
              <a:gd name="connsiteX219" fmla="*/ 566359 w 607639"/>
              <a:gd name="connsiteY219" fmla="*/ 131225 h 364470"/>
              <a:gd name="connsiteX220" fmla="*/ 553898 w 607639"/>
              <a:gd name="connsiteY220" fmla="*/ 143671 h 364470"/>
              <a:gd name="connsiteX221" fmla="*/ 468808 w 607639"/>
              <a:gd name="connsiteY221" fmla="*/ 143671 h 364470"/>
              <a:gd name="connsiteX222" fmla="*/ 456347 w 607639"/>
              <a:gd name="connsiteY222" fmla="*/ 131225 h 364470"/>
              <a:gd name="connsiteX223" fmla="*/ 468808 w 607639"/>
              <a:gd name="connsiteY223" fmla="*/ 118691 h 364470"/>
              <a:gd name="connsiteX224" fmla="*/ 404609 w 607639"/>
              <a:gd name="connsiteY224" fmla="*/ 118691 h 364470"/>
              <a:gd name="connsiteX225" fmla="*/ 415927 w 607639"/>
              <a:gd name="connsiteY225" fmla="*/ 118691 h 364470"/>
              <a:gd name="connsiteX226" fmla="*/ 428403 w 607639"/>
              <a:gd name="connsiteY226" fmla="*/ 131225 h 364470"/>
              <a:gd name="connsiteX227" fmla="*/ 415927 w 607639"/>
              <a:gd name="connsiteY227" fmla="*/ 143671 h 364470"/>
              <a:gd name="connsiteX228" fmla="*/ 404609 w 607639"/>
              <a:gd name="connsiteY228" fmla="*/ 143671 h 364470"/>
              <a:gd name="connsiteX229" fmla="*/ 392132 w 607639"/>
              <a:gd name="connsiteY229" fmla="*/ 131225 h 364470"/>
              <a:gd name="connsiteX230" fmla="*/ 404609 w 607639"/>
              <a:gd name="connsiteY230" fmla="*/ 118691 h 364470"/>
              <a:gd name="connsiteX231" fmla="*/ 327527 w 607639"/>
              <a:gd name="connsiteY231" fmla="*/ 118691 h 364470"/>
              <a:gd name="connsiteX232" fmla="*/ 338823 w 607639"/>
              <a:gd name="connsiteY232" fmla="*/ 118691 h 364470"/>
              <a:gd name="connsiteX233" fmla="*/ 351275 w 607639"/>
              <a:gd name="connsiteY233" fmla="*/ 131225 h 364470"/>
              <a:gd name="connsiteX234" fmla="*/ 338823 w 607639"/>
              <a:gd name="connsiteY234" fmla="*/ 143671 h 364470"/>
              <a:gd name="connsiteX235" fmla="*/ 327527 w 607639"/>
              <a:gd name="connsiteY235" fmla="*/ 143671 h 364470"/>
              <a:gd name="connsiteX236" fmla="*/ 315075 w 607639"/>
              <a:gd name="connsiteY236" fmla="*/ 131225 h 364470"/>
              <a:gd name="connsiteX237" fmla="*/ 327527 w 607639"/>
              <a:gd name="connsiteY237" fmla="*/ 118691 h 364470"/>
              <a:gd name="connsiteX238" fmla="*/ 263383 w 607639"/>
              <a:gd name="connsiteY238" fmla="*/ 118691 h 364470"/>
              <a:gd name="connsiteX239" fmla="*/ 274679 w 607639"/>
              <a:gd name="connsiteY239" fmla="*/ 118691 h 364470"/>
              <a:gd name="connsiteX240" fmla="*/ 287131 w 607639"/>
              <a:gd name="connsiteY240" fmla="*/ 131225 h 364470"/>
              <a:gd name="connsiteX241" fmla="*/ 274679 w 607639"/>
              <a:gd name="connsiteY241" fmla="*/ 143671 h 364470"/>
              <a:gd name="connsiteX242" fmla="*/ 263383 w 607639"/>
              <a:gd name="connsiteY242" fmla="*/ 143671 h 364470"/>
              <a:gd name="connsiteX243" fmla="*/ 250931 w 607639"/>
              <a:gd name="connsiteY243" fmla="*/ 131225 h 364470"/>
              <a:gd name="connsiteX244" fmla="*/ 263383 w 607639"/>
              <a:gd name="connsiteY244" fmla="*/ 118691 h 364470"/>
              <a:gd name="connsiteX245" fmla="*/ 187525 w 607639"/>
              <a:gd name="connsiteY245" fmla="*/ 118691 h 364470"/>
              <a:gd name="connsiteX246" fmla="*/ 198732 w 607639"/>
              <a:gd name="connsiteY246" fmla="*/ 118691 h 364470"/>
              <a:gd name="connsiteX247" fmla="*/ 211273 w 607639"/>
              <a:gd name="connsiteY247" fmla="*/ 131225 h 364470"/>
              <a:gd name="connsiteX248" fmla="*/ 198732 w 607639"/>
              <a:gd name="connsiteY248" fmla="*/ 143671 h 364470"/>
              <a:gd name="connsiteX249" fmla="*/ 187525 w 607639"/>
              <a:gd name="connsiteY249" fmla="*/ 143671 h 364470"/>
              <a:gd name="connsiteX250" fmla="*/ 175073 w 607639"/>
              <a:gd name="connsiteY250" fmla="*/ 131225 h 364470"/>
              <a:gd name="connsiteX251" fmla="*/ 187525 w 607639"/>
              <a:gd name="connsiteY251" fmla="*/ 118691 h 364470"/>
              <a:gd name="connsiteX252" fmla="*/ 129591 w 607639"/>
              <a:gd name="connsiteY252" fmla="*/ 118691 h 364470"/>
              <a:gd name="connsiteX253" fmla="*/ 140887 w 607639"/>
              <a:gd name="connsiteY253" fmla="*/ 118691 h 364470"/>
              <a:gd name="connsiteX254" fmla="*/ 153339 w 607639"/>
              <a:gd name="connsiteY254" fmla="*/ 131225 h 364470"/>
              <a:gd name="connsiteX255" fmla="*/ 140887 w 607639"/>
              <a:gd name="connsiteY255" fmla="*/ 143671 h 364470"/>
              <a:gd name="connsiteX256" fmla="*/ 129591 w 607639"/>
              <a:gd name="connsiteY256" fmla="*/ 143671 h 364470"/>
              <a:gd name="connsiteX257" fmla="*/ 117139 w 607639"/>
              <a:gd name="connsiteY257" fmla="*/ 131225 h 364470"/>
              <a:gd name="connsiteX258" fmla="*/ 129591 w 607639"/>
              <a:gd name="connsiteY258" fmla="*/ 118691 h 364470"/>
              <a:gd name="connsiteX259" fmla="*/ 53757 w 607639"/>
              <a:gd name="connsiteY259" fmla="*/ 118691 h 364470"/>
              <a:gd name="connsiteX260" fmla="*/ 64986 w 607639"/>
              <a:gd name="connsiteY260" fmla="*/ 118691 h 364470"/>
              <a:gd name="connsiteX261" fmla="*/ 77552 w 607639"/>
              <a:gd name="connsiteY261" fmla="*/ 131225 h 364470"/>
              <a:gd name="connsiteX262" fmla="*/ 64986 w 607639"/>
              <a:gd name="connsiteY262" fmla="*/ 143671 h 364470"/>
              <a:gd name="connsiteX263" fmla="*/ 53757 w 607639"/>
              <a:gd name="connsiteY263" fmla="*/ 143671 h 364470"/>
              <a:gd name="connsiteX264" fmla="*/ 41281 w 607639"/>
              <a:gd name="connsiteY264" fmla="*/ 131225 h 364470"/>
              <a:gd name="connsiteX265" fmla="*/ 53757 w 607639"/>
              <a:gd name="connsiteY265" fmla="*/ 118691 h 364470"/>
              <a:gd name="connsiteX266" fmla="*/ 512941 w 607639"/>
              <a:gd name="connsiteY266" fmla="*/ 70706 h 364470"/>
              <a:gd name="connsiteX267" fmla="*/ 516327 w 607639"/>
              <a:gd name="connsiteY267" fmla="*/ 70706 h 364470"/>
              <a:gd name="connsiteX268" fmla="*/ 528888 w 607639"/>
              <a:gd name="connsiteY268" fmla="*/ 83161 h 364470"/>
              <a:gd name="connsiteX269" fmla="*/ 516327 w 607639"/>
              <a:gd name="connsiteY269" fmla="*/ 95616 h 364470"/>
              <a:gd name="connsiteX270" fmla="*/ 512941 w 607639"/>
              <a:gd name="connsiteY270" fmla="*/ 95616 h 364470"/>
              <a:gd name="connsiteX271" fmla="*/ 500380 w 607639"/>
              <a:gd name="connsiteY271" fmla="*/ 83161 h 364470"/>
              <a:gd name="connsiteX272" fmla="*/ 512941 w 607639"/>
              <a:gd name="connsiteY272" fmla="*/ 70706 h 364470"/>
              <a:gd name="connsiteX273" fmla="*/ 327183 w 607639"/>
              <a:gd name="connsiteY273" fmla="*/ 0 h 364470"/>
              <a:gd name="connsiteX274" fmla="*/ 359670 w 607639"/>
              <a:gd name="connsiteY274" fmla="*/ 0 h 364470"/>
              <a:gd name="connsiteX275" fmla="*/ 372131 w 607639"/>
              <a:gd name="connsiteY275" fmla="*/ 12442 h 364470"/>
              <a:gd name="connsiteX276" fmla="*/ 359670 w 607639"/>
              <a:gd name="connsiteY276" fmla="*/ 24884 h 364470"/>
              <a:gd name="connsiteX277" fmla="*/ 327183 w 607639"/>
              <a:gd name="connsiteY277" fmla="*/ 24884 h 364470"/>
              <a:gd name="connsiteX278" fmla="*/ 314189 w 607639"/>
              <a:gd name="connsiteY278" fmla="*/ 37860 h 364470"/>
              <a:gd name="connsiteX279" fmla="*/ 314189 w 607639"/>
              <a:gd name="connsiteY279" fmla="*/ 70743 h 364470"/>
              <a:gd name="connsiteX280" fmla="*/ 479649 w 607639"/>
              <a:gd name="connsiteY280" fmla="*/ 70743 h 364470"/>
              <a:gd name="connsiteX281" fmla="*/ 492199 w 607639"/>
              <a:gd name="connsiteY281" fmla="*/ 83185 h 364470"/>
              <a:gd name="connsiteX282" fmla="*/ 479649 w 607639"/>
              <a:gd name="connsiteY282" fmla="*/ 95628 h 364470"/>
              <a:gd name="connsiteX283" fmla="*/ 45571 w 607639"/>
              <a:gd name="connsiteY283" fmla="*/ 95628 h 364470"/>
              <a:gd name="connsiteX284" fmla="*/ 25010 w 607639"/>
              <a:gd name="connsiteY284" fmla="*/ 116157 h 364470"/>
              <a:gd name="connsiteX285" fmla="*/ 25010 w 607639"/>
              <a:gd name="connsiteY285" fmla="*/ 335764 h 364470"/>
              <a:gd name="connsiteX286" fmla="*/ 28749 w 607639"/>
              <a:gd name="connsiteY286" fmla="*/ 339497 h 364470"/>
              <a:gd name="connsiteX287" fmla="*/ 578890 w 607639"/>
              <a:gd name="connsiteY287" fmla="*/ 339497 h 364470"/>
              <a:gd name="connsiteX288" fmla="*/ 582629 w 607639"/>
              <a:gd name="connsiteY288" fmla="*/ 335764 h 364470"/>
              <a:gd name="connsiteX289" fmla="*/ 582629 w 607639"/>
              <a:gd name="connsiteY289" fmla="*/ 116157 h 364470"/>
              <a:gd name="connsiteX290" fmla="*/ 562068 w 607639"/>
              <a:gd name="connsiteY290" fmla="*/ 95628 h 364470"/>
              <a:gd name="connsiteX291" fmla="*/ 549519 w 607639"/>
              <a:gd name="connsiteY291" fmla="*/ 95628 h 364470"/>
              <a:gd name="connsiteX292" fmla="*/ 536969 w 607639"/>
              <a:gd name="connsiteY292" fmla="*/ 83185 h 364470"/>
              <a:gd name="connsiteX293" fmla="*/ 549519 w 607639"/>
              <a:gd name="connsiteY293" fmla="*/ 70743 h 364470"/>
              <a:gd name="connsiteX294" fmla="*/ 562068 w 607639"/>
              <a:gd name="connsiteY294" fmla="*/ 70743 h 364470"/>
              <a:gd name="connsiteX295" fmla="*/ 607639 w 607639"/>
              <a:gd name="connsiteY295" fmla="*/ 116157 h 364470"/>
              <a:gd name="connsiteX296" fmla="*/ 607639 w 607639"/>
              <a:gd name="connsiteY296" fmla="*/ 335764 h 364470"/>
              <a:gd name="connsiteX297" fmla="*/ 578890 w 607639"/>
              <a:gd name="connsiteY297" fmla="*/ 364470 h 364470"/>
              <a:gd name="connsiteX298" fmla="*/ 28749 w 607639"/>
              <a:gd name="connsiteY298" fmla="*/ 364470 h 364470"/>
              <a:gd name="connsiteX299" fmla="*/ 0 w 607639"/>
              <a:gd name="connsiteY299" fmla="*/ 335764 h 364470"/>
              <a:gd name="connsiteX300" fmla="*/ 0 w 607639"/>
              <a:gd name="connsiteY300" fmla="*/ 116157 h 364470"/>
              <a:gd name="connsiteX301" fmla="*/ 45571 w 607639"/>
              <a:gd name="connsiteY301" fmla="*/ 70743 h 364470"/>
              <a:gd name="connsiteX302" fmla="*/ 289178 w 607639"/>
              <a:gd name="connsiteY302" fmla="*/ 70743 h 364470"/>
              <a:gd name="connsiteX303" fmla="*/ 289178 w 607639"/>
              <a:gd name="connsiteY303" fmla="*/ 37860 h 364470"/>
              <a:gd name="connsiteX304" fmla="*/ 327183 w 607639"/>
              <a:gd name="connsiteY304" fmla="*/ 0 h 364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Lst>
            <a:rect l="l" t="t" r="r" b="b"/>
            <a:pathLst>
              <a:path w="607639" h="364470">
                <a:moveTo>
                  <a:pt x="553833" y="296445"/>
                </a:moveTo>
                <a:cubicBezTo>
                  <a:pt x="560751" y="296445"/>
                  <a:pt x="566359" y="302037"/>
                  <a:pt x="566359" y="308935"/>
                </a:cubicBezTo>
                <a:cubicBezTo>
                  <a:pt x="566359" y="315833"/>
                  <a:pt x="560751" y="321425"/>
                  <a:pt x="553833" y="321425"/>
                </a:cubicBezTo>
                <a:cubicBezTo>
                  <a:pt x="546915" y="321425"/>
                  <a:pt x="541307" y="315833"/>
                  <a:pt x="541307" y="308935"/>
                </a:cubicBezTo>
                <a:cubicBezTo>
                  <a:pt x="541307" y="302037"/>
                  <a:pt x="546915" y="296445"/>
                  <a:pt x="553833" y="296445"/>
                </a:cubicBezTo>
                <a:close/>
                <a:moveTo>
                  <a:pt x="512976" y="296445"/>
                </a:moveTo>
                <a:cubicBezTo>
                  <a:pt x="519894" y="296445"/>
                  <a:pt x="525502" y="302037"/>
                  <a:pt x="525502" y="308935"/>
                </a:cubicBezTo>
                <a:cubicBezTo>
                  <a:pt x="525502" y="315833"/>
                  <a:pt x="519894" y="321425"/>
                  <a:pt x="512976" y="321425"/>
                </a:cubicBezTo>
                <a:cubicBezTo>
                  <a:pt x="506058" y="321425"/>
                  <a:pt x="500450" y="315833"/>
                  <a:pt x="500450" y="308935"/>
                </a:cubicBezTo>
                <a:cubicBezTo>
                  <a:pt x="500450" y="302037"/>
                  <a:pt x="506058" y="296445"/>
                  <a:pt x="512976" y="296445"/>
                </a:cubicBezTo>
                <a:close/>
                <a:moveTo>
                  <a:pt x="468837" y="296445"/>
                </a:moveTo>
                <a:cubicBezTo>
                  <a:pt x="475735" y="296445"/>
                  <a:pt x="481327" y="302037"/>
                  <a:pt x="481327" y="308935"/>
                </a:cubicBezTo>
                <a:cubicBezTo>
                  <a:pt x="481327" y="315833"/>
                  <a:pt x="475735" y="321425"/>
                  <a:pt x="468837" y="321425"/>
                </a:cubicBezTo>
                <a:cubicBezTo>
                  <a:pt x="461939" y="321425"/>
                  <a:pt x="456347" y="315833"/>
                  <a:pt x="456347" y="308935"/>
                </a:cubicBezTo>
                <a:cubicBezTo>
                  <a:pt x="456347" y="302037"/>
                  <a:pt x="461939" y="296445"/>
                  <a:pt x="468837" y="296445"/>
                </a:cubicBezTo>
                <a:close/>
                <a:moveTo>
                  <a:pt x="415878" y="296445"/>
                </a:moveTo>
                <a:cubicBezTo>
                  <a:pt x="422796" y="296445"/>
                  <a:pt x="428404" y="302037"/>
                  <a:pt x="428404" y="308935"/>
                </a:cubicBezTo>
                <a:cubicBezTo>
                  <a:pt x="428404" y="315833"/>
                  <a:pt x="422796" y="321425"/>
                  <a:pt x="415878" y="321425"/>
                </a:cubicBezTo>
                <a:cubicBezTo>
                  <a:pt x="408960" y="321425"/>
                  <a:pt x="403352" y="315833"/>
                  <a:pt x="403352" y="308935"/>
                </a:cubicBezTo>
                <a:cubicBezTo>
                  <a:pt x="403352" y="302037"/>
                  <a:pt x="408960" y="296445"/>
                  <a:pt x="415878" y="296445"/>
                </a:cubicBezTo>
                <a:close/>
                <a:moveTo>
                  <a:pt x="371739" y="296445"/>
                </a:moveTo>
                <a:cubicBezTo>
                  <a:pt x="378637" y="296445"/>
                  <a:pt x="384229" y="302037"/>
                  <a:pt x="384229" y="308935"/>
                </a:cubicBezTo>
                <a:cubicBezTo>
                  <a:pt x="384229" y="315833"/>
                  <a:pt x="378637" y="321425"/>
                  <a:pt x="371739" y="321425"/>
                </a:cubicBezTo>
                <a:cubicBezTo>
                  <a:pt x="364841" y="321425"/>
                  <a:pt x="359249" y="315833"/>
                  <a:pt x="359249" y="308935"/>
                </a:cubicBezTo>
                <a:cubicBezTo>
                  <a:pt x="359249" y="302037"/>
                  <a:pt x="364841" y="296445"/>
                  <a:pt x="371739" y="296445"/>
                </a:cubicBezTo>
                <a:close/>
                <a:moveTo>
                  <a:pt x="186280" y="296445"/>
                </a:moveTo>
                <a:lnTo>
                  <a:pt x="327507" y="296445"/>
                </a:lnTo>
                <a:cubicBezTo>
                  <a:pt x="334449" y="296445"/>
                  <a:pt x="340055" y="302046"/>
                  <a:pt x="340055" y="308891"/>
                </a:cubicBezTo>
                <a:cubicBezTo>
                  <a:pt x="340055" y="315825"/>
                  <a:pt x="334449" y="321425"/>
                  <a:pt x="327507" y="321425"/>
                </a:cubicBezTo>
                <a:lnTo>
                  <a:pt x="186280" y="321425"/>
                </a:lnTo>
                <a:cubicBezTo>
                  <a:pt x="179338" y="321425"/>
                  <a:pt x="173732" y="315825"/>
                  <a:pt x="173732" y="308891"/>
                </a:cubicBezTo>
                <a:cubicBezTo>
                  <a:pt x="173732" y="302046"/>
                  <a:pt x="179338" y="296445"/>
                  <a:pt x="186280" y="296445"/>
                </a:cubicBezTo>
                <a:close/>
                <a:moveTo>
                  <a:pt x="142084" y="296445"/>
                </a:moveTo>
                <a:cubicBezTo>
                  <a:pt x="149002" y="296445"/>
                  <a:pt x="154610" y="302037"/>
                  <a:pt x="154610" y="308935"/>
                </a:cubicBezTo>
                <a:cubicBezTo>
                  <a:pt x="154610" y="315833"/>
                  <a:pt x="149002" y="321425"/>
                  <a:pt x="142084" y="321425"/>
                </a:cubicBezTo>
                <a:cubicBezTo>
                  <a:pt x="135166" y="321425"/>
                  <a:pt x="129558" y="315833"/>
                  <a:pt x="129558" y="308935"/>
                </a:cubicBezTo>
                <a:cubicBezTo>
                  <a:pt x="129558" y="302037"/>
                  <a:pt x="135166" y="296445"/>
                  <a:pt x="142084" y="296445"/>
                </a:cubicBezTo>
                <a:close/>
                <a:moveTo>
                  <a:pt x="97945" y="296445"/>
                </a:moveTo>
                <a:cubicBezTo>
                  <a:pt x="104843" y="296445"/>
                  <a:pt x="110435" y="302037"/>
                  <a:pt x="110435" y="308935"/>
                </a:cubicBezTo>
                <a:cubicBezTo>
                  <a:pt x="110435" y="315833"/>
                  <a:pt x="104843" y="321425"/>
                  <a:pt x="97945" y="321425"/>
                </a:cubicBezTo>
                <a:cubicBezTo>
                  <a:pt x="91047" y="321425"/>
                  <a:pt x="85455" y="315833"/>
                  <a:pt x="85455" y="308935"/>
                </a:cubicBezTo>
                <a:cubicBezTo>
                  <a:pt x="85455" y="302037"/>
                  <a:pt x="91047" y="296445"/>
                  <a:pt x="97945" y="296445"/>
                </a:cubicBezTo>
                <a:close/>
                <a:moveTo>
                  <a:pt x="53736" y="296445"/>
                </a:moveTo>
                <a:cubicBezTo>
                  <a:pt x="60615" y="296445"/>
                  <a:pt x="66191" y="302037"/>
                  <a:pt x="66191" y="308935"/>
                </a:cubicBezTo>
                <a:cubicBezTo>
                  <a:pt x="66191" y="315833"/>
                  <a:pt x="60615" y="321425"/>
                  <a:pt x="53736" y="321425"/>
                </a:cubicBezTo>
                <a:cubicBezTo>
                  <a:pt x="46857" y="321425"/>
                  <a:pt x="41281" y="315833"/>
                  <a:pt x="41281" y="308935"/>
                </a:cubicBezTo>
                <a:cubicBezTo>
                  <a:pt x="41281" y="302037"/>
                  <a:pt x="46857" y="296445"/>
                  <a:pt x="53736" y="296445"/>
                </a:cubicBezTo>
                <a:close/>
                <a:moveTo>
                  <a:pt x="512976" y="252271"/>
                </a:moveTo>
                <a:cubicBezTo>
                  <a:pt x="519894" y="252271"/>
                  <a:pt x="525502" y="257863"/>
                  <a:pt x="525502" y="264761"/>
                </a:cubicBezTo>
                <a:cubicBezTo>
                  <a:pt x="525502" y="271659"/>
                  <a:pt x="519894" y="277251"/>
                  <a:pt x="512976" y="277251"/>
                </a:cubicBezTo>
                <a:cubicBezTo>
                  <a:pt x="506058" y="277251"/>
                  <a:pt x="500450" y="271659"/>
                  <a:pt x="500450" y="264761"/>
                </a:cubicBezTo>
                <a:cubicBezTo>
                  <a:pt x="500450" y="257863"/>
                  <a:pt x="506058" y="252271"/>
                  <a:pt x="512976" y="252271"/>
                </a:cubicBezTo>
                <a:close/>
                <a:moveTo>
                  <a:pt x="415878" y="252271"/>
                </a:moveTo>
                <a:cubicBezTo>
                  <a:pt x="422796" y="252271"/>
                  <a:pt x="428404" y="257863"/>
                  <a:pt x="428404" y="264761"/>
                </a:cubicBezTo>
                <a:cubicBezTo>
                  <a:pt x="428404" y="271659"/>
                  <a:pt x="422796" y="277251"/>
                  <a:pt x="415878" y="277251"/>
                </a:cubicBezTo>
                <a:cubicBezTo>
                  <a:pt x="408960" y="277251"/>
                  <a:pt x="403352" y="271659"/>
                  <a:pt x="403352" y="264761"/>
                </a:cubicBezTo>
                <a:cubicBezTo>
                  <a:pt x="403352" y="257863"/>
                  <a:pt x="408960" y="252271"/>
                  <a:pt x="415878" y="252271"/>
                </a:cubicBezTo>
                <a:close/>
                <a:moveTo>
                  <a:pt x="371739" y="252271"/>
                </a:moveTo>
                <a:cubicBezTo>
                  <a:pt x="378637" y="252271"/>
                  <a:pt x="384229" y="257863"/>
                  <a:pt x="384229" y="264761"/>
                </a:cubicBezTo>
                <a:cubicBezTo>
                  <a:pt x="384229" y="271659"/>
                  <a:pt x="378637" y="277251"/>
                  <a:pt x="371739" y="277251"/>
                </a:cubicBezTo>
                <a:cubicBezTo>
                  <a:pt x="364841" y="277251"/>
                  <a:pt x="359249" y="271659"/>
                  <a:pt x="359249" y="264761"/>
                </a:cubicBezTo>
                <a:cubicBezTo>
                  <a:pt x="359249" y="257863"/>
                  <a:pt x="364841" y="252271"/>
                  <a:pt x="371739" y="252271"/>
                </a:cubicBezTo>
                <a:close/>
                <a:moveTo>
                  <a:pt x="327565" y="252271"/>
                </a:moveTo>
                <a:cubicBezTo>
                  <a:pt x="334463" y="252271"/>
                  <a:pt x="340055" y="257863"/>
                  <a:pt x="340055" y="264761"/>
                </a:cubicBezTo>
                <a:cubicBezTo>
                  <a:pt x="340055" y="271659"/>
                  <a:pt x="334463" y="277251"/>
                  <a:pt x="327565" y="277251"/>
                </a:cubicBezTo>
                <a:cubicBezTo>
                  <a:pt x="320667" y="277251"/>
                  <a:pt x="315075" y="271659"/>
                  <a:pt x="315075" y="264761"/>
                </a:cubicBezTo>
                <a:cubicBezTo>
                  <a:pt x="315075" y="257863"/>
                  <a:pt x="320667" y="252271"/>
                  <a:pt x="327565" y="252271"/>
                </a:cubicBezTo>
                <a:close/>
                <a:moveTo>
                  <a:pt x="274641" y="252271"/>
                </a:moveTo>
                <a:cubicBezTo>
                  <a:pt x="281539" y="252271"/>
                  <a:pt x="287131" y="257863"/>
                  <a:pt x="287131" y="264761"/>
                </a:cubicBezTo>
                <a:cubicBezTo>
                  <a:pt x="287131" y="271659"/>
                  <a:pt x="281539" y="277251"/>
                  <a:pt x="274641" y="277251"/>
                </a:cubicBezTo>
                <a:cubicBezTo>
                  <a:pt x="267743" y="277251"/>
                  <a:pt x="262151" y="271659"/>
                  <a:pt x="262151" y="264761"/>
                </a:cubicBezTo>
                <a:cubicBezTo>
                  <a:pt x="262151" y="257863"/>
                  <a:pt x="267743" y="252271"/>
                  <a:pt x="274641" y="252271"/>
                </a:cubicBezTo>
                <a:close/>
                <a:moveTo>
                  <a:pt x="230467" y="252271"/>
                </a:moveTo>
                <a:cubicBezTo>
                  <a:pt x="237365" y="252271"/>
                  <a:pt x="242957" y="257863"/>
                  <a:pt x="242957" y="264761"/>
                </a:cubicBezTo>
                <a:cubicBezTo>
                  <a:pt x="242957" y="271659"/>
                  <a:pt x="237365" y="277251"/>
                  <a:pt x="230467" y="277251"/>
                </a:cubicBezTo>
                <a:cubicBezTo>
                  <a:pt x="223569" y="277251"/>
                  <a:pt x="217977" y="271659"/>
                  <a:pt x="217977" y="264761"/>
                </a:cubicBezTo>
                <a:cubicBezTo>
                  <a:pt x="217977" y="257863"/>
                  <a:pt x="223569" y="252271"/>
                  <a:pt x="230467" y="252271"/>
                </a:cubicBezTo>
                <a:close/>
                <a:moveTo>
                  <a:pt x="186222" y="252271"/>
                </a:moveTo>
                <a:cubicBezTo>
                  <a:pt x="193120" y="252271"/>
                  <a:pt x="198712" y="257863"/>
                  <a:pt x="198712" y="264761"/>
                </a:cubicBezTo>
                <a:cubicBezTo>
                  <a:pt x="198712" y="271659"/>
                  <a:pt x="193120" y="277251"/>
                  <a:pt x="186222" y="277251"/>
                </a:cubicBezTo>
                <a:cubicBezTo>
                  <a:pt x="179324" y="277251"/>
                  <a:pt x="173732" y="271659"/>
                  <a:pt x="173732" y="264761"/>
                </a:cubicBezTo>
                <a:cubicBezTo>
                  <a:pt x="173732" y="257863"/>
                  <a:pt x="179324" y="252271"/>
                  <a:pt x="186222" y="252271"/>
                </a:cubicBezTo>
                <a:close/>
                <a:moveTo>
                  <a:pt x="142084" y="252271"/>
                </a:moveTo>
                <a:cubicBezTo>
                  <a:pt x="149002" y="252271"/>
                  <a:pt x="154610" y="257863"/>
                  <a:pt x="154610" y="264761"/>
                </a:cubicBezTo>
                <a:cubicBezTo>
                  <a:pt x="154610" y="271659"/>
                  <a:pt x="149002" y="277251"/>
                  <a:pt x="142084" y="277251"/>
                </a:cubicBezTo>
                <a:cubicBezTo>
                  <a:pt x="135166" y="277251"/>
                  <a:pt x="129558" y="271659"/>
                  <a:pt x="129558" y="264761"/>
                </a:cubicBezTo>
                <a:cubicBezTo>
                  <a:pt x="129558" y="257863"/>
                  <a:pt x="135166" y="252271"/>
                  <a:pt x="142084" y="252271"/>
                </a:cubicBezTo>
                <a:close/>
                <a:moveTo>
                  <a:pt x="97945" y="252271"/>
                </a:moveTo>
                <a:cubicBezTo>
                  <a:pt x="104843" y="252271"/>
                  <a:pt x="110435" y="257863"/>
                  <a:pt x="110435" y="264761"/>
                </a:cubicBezTo>
                <a:cubicBezTo>
                  <a:pt x="110435" y="271659"/>
                  <a:pt x="104843" y="277251"/>
                  <a:pt x="97945" y="277251"/>
                </a:cubicBezTo>
                <a:cubicBezTo>
                  <a:pt x="91047" y="277251"/>
                  <a:pt x="85455" y="271659"/>
                  <a:pt x="85455" y="264761"/>
                </a:cubicBezTo>
                <a:cubicBezTo>
                  <a:pt x="85455" y="257863"/>
                  <a:pt x="91047" y="252271"/>
                  <a:pt x="97945" y="252271"/>
                </a:cubicBezTo>
                <a:close/>
                <a:moveTo>
                  <a:pt x="53736" y="252271"/>
                </a:moveTo>
                <a:cubicBezTo>
                  <a:pt x="60615" y="252271"/>
                  <a:pt x="66191" y="257863"/>
                  <a:pt x="66191" y="264761"/>
                </a:cubicBezTo>
                <a:cubicBezTo>
                  <a:pt x="66191" y="271659"/>
                  <a:pt x="60615" y="277251"/>
                  <a:pt x="53736" y="277251"/>
                </a:cubicBezTo>
                <a:cubicBezTo>
                  <a:pt x="46857" y="277251"/>
                  <a:pt x="41281" y="271659"/>
                  <a:pt x="41281" y="264761"/>
                </a:cubicBezTo>
                <a:cubicBezTo>
                  <a:pt x="41281" y="257863"/>
                  <a:pt x="46857" y="252271"/>
                  <a:pt x="53736" y="252271"/>
                </a:cubicBezTo>
                <a:close/>
                <a:moveTo>
                  <a:pt x="553833" y="208168"/>
                </a:moveTo>
                <a:cubicBezTo>
                  <a:pt x="560751" y="208168"/>
                  <a:pt x="566359" y="213760"/>
                  <a:pt x="566359" y="220658"/>
                </a:cubicBezTo>
                <a:cubicBezTo>
                  <a:pt x="566359" y="227556"/>
                  <a:pt x="560751" y="233148"/>
                  <a:pt x="553833" y="233148"/>
                </a:cubicBezTo>
                <a:cubicBezTo>
                  <a:pt x="546915" y="233148"/>
                  <a:pt x="541307" y="227556"/>
                  <a:pt x="541307" y="220658"/>
                </a:cubicBezTo>
                <a:cubicBezTo>
                  <a:pt x="541307" y="213760"/>
                  <a:pt x="546915" y="208168"/>
                  <a:pt x="553833" y="208168"/>
                </a:cubicBezTo>
                <a:close/>
                <a:moveTo>
                  <a:pt x="512976" y="208168"/>
                </a:moveTo>
                <a:cubicBezTo>
                  <a:pt x="519894" y="208168"/>
                  <a:pt x="525502" y="213760"/>
                  <a:pt x="525502" y="220658"/>
                </a:cubicBezTo>
                <a:cubicBezTo>
                  <a:pt x="525502" y="227556"/>
                  <a:pt x="519894" y="233148"/>
                  <a:pt x="512976" y="233148"/>
                </a:cubicBezTo>
                <a:cubicBezTo>
                  <a:pt x="506058" y="233148"/>
                  <a:pt x="500450" y="227556"/>
                  <a:pt x="500450" y="220658"/>
                </a:cubicBezTo>
                <a:cubicBezTo>
                  <a:pt x="500450" y="213760"/>
                  <a:pt x="506058" y="208168"/>
                  <a:pt x="512976" y="208168"/>
                </a:cubicBezTo>
                <a:close/>
                <a:moveTo>
                  <a:pt x="468837" y="208168"/>
                </a:moveTo>
                <a:cubicBezTo>
                  <a:pt x="475735" y="208168"/>
                  <a:pt x="481327" y="213760"/>
                  <a:pt x="481327" y="220658"/>
                </a:cubicBezTo>
                <a:cubicBezTo>
                  <a:pt x="481327" y="227556"/>
                  <a:pt x="475735" y="233148"/>
                  <a:pt x="468837" y="233148"/>
                </a:cubicBezTo>
                <a:cubicBezTo>
                  <a:pt x="461939" y="233148"/>
                  <a:pt x="456347" y="227556"/>
                  <a:pt x="456347" y="220658"/>
                </a:cubicBezTo>
                <a:cubicBezTo>
                  <a:pt x="456347" y="213760"/>
                  <a:pt x="461939" y="208168"/>
                  <a:pt x="468837" y="208168"/>
                </a:cubicBezTo>
                <a:close/>
                <a:moveTo>
                  <a:pt x="415878" y="208168"/>
                </a:moveTo>
                <a:cubicBezTo>
                  <a:pt x="422796" y="208168"/>
                  <a:pt x="428404" y="213760"/>
                  <a:pt x="428404" y="220658"/>
                </a:cubicBezTo>
                <a:cubicBezTo>
                  <a:pt x="428404" y="227556"/>
                  <a:pt x="422796" y="233148"/>
                  <a:pt x="415878" y="233148"/>
                </a:cubicBezTo>
                <a:cubicBezTo>
                  <a:pt x="408960" y="233148"/>
                  <a:pt x="403352" y="227556"/>
                  <a:pt x="403352" y="220658"/>
                </a:cubicBezTo>
                <a:cubicBezTo>
                  <a:pt x="403352" y="213760"/>
                  <a:pt x="408960" y="208168"/>
                  <a:pt x="415878" y="208168"/>
                </a:cubicBezTo>
                <a:close/>
                <a:moveTo>
                  <a:pt x="371739" y="208168"/>
                </a:moveTo>
                <a:cubicBezTo>
                  <a:pt x="378637" y="208168"/>
                  <a:pt x="384229" y="213760"/>
                  <a:pt x="384229" y="220658"/>
                </a:cubicBezTo>
                <a:cubicBezTo>
                  <a:pt x="384229" y="227556"/>
                  <a:pt x="378637" y="233148"/>
                  <a:pt x="371739" y="233148"/>
                </a:cubicBezTo>
                <a:cubicBezTo>
                  <a:pt x="364841" y="233148"/>
                  <a:pt x="359249" y="227556"/>
                  <a:pt x="359249" y="220658"/>
                </a:cubicBezTo>
                <a:cubicBezTo>
                  <a:pt x="359249" y="213760"/>
                  <a:pt x="364841" y="208168"/>
                  <a:pt x="371739" y="208168"/>
                </a:cubicBezTo>
                <a:close/>
                <a:moveTo>
                  <a:pt x="327565" y="208168"/>
                </a:moveTo>
                <a:cubicBezTo>
                  <a:pt x="334463" y="208168"/>
                  <a:pt x="340055" y="213760"/>
                  <a:pt x="340055" y="220658"/>
                </a:cubicBezTo>
                <a:cubicBezTo>
                  <a:pt x="340055" y="227556"/>
                  <a:pt x="334463" y="233148"/>
                  <a:pt x="327565" y="233148"/>
                </a:cubicBezTo>
                <a:cubicBezTo>
                  <a:pt x="320667" y="233148"/>
                  <a:pt x="315075" y="227556"/>
                  <a:pt x="315075" y="220658"/>
                </a:cubicBezTo>
                <a:cubicBezTo>
                  <a:pt x="315075" y="213760"/>
                  <a:pt x="320667" y="208168"/>
                  <a:pt x="327565" y="208168"/>
                </a:cubicBezTo>
                <a:close/>
                <a:moveTo>
                  <a:pt x="274641" y="208168"/>
                </a:moveTo>
                <a:cubicBezTo>
                  <a:pt x="281539" y="208168"/>
                  <a:pt x="287131" y="213760"/>
                  <a:pt x="287131" y="220658"/>
                </a:cubicBezTo>
                <a:cubicBezTo>
                  <a:pt x="287131" y="227556"/>
                  <a:pt x="281539" y="233148"/>
                  <a:pt x="274641" y="233148"/>
                </a:cubicBezTo>
                <a:cubicBezTo>
                  <a:pt x="267743" y="233148"/>
                  <a:pt x="262151" y="227556"/>
                  <a:pt x="262151" y="220658"/>
                </a:cubicBezTo>
                <a:cubicBezTo>
                  <a:pt x="262151" y="213760"/>
                  <a:pt x="267743" y="208168"/>
                  <a:pt x="274641" y="208168"/>
                </a:cubicBezTo>
                <a:close/>
                <a:moveTo>
                  <a:pt x="230467" y="208168"/>
                </a:moveTo>
                <a:cubicBezTo>
                  <a:pt x="237365" y="208168"/>
                  <a:pt x="242957" y="213760"/>
                  <a:pt x="242957" y="220658"/>
                </a:cubicBezTo>
                <a:cubicBezTo>
                  <a:pt x="242957" y="227556"/>
                  <a:pt x="237365" y="233148"/>
                  <a:pt x="230467" y="233148"/>
                </a:cubicBezTo>
                <a:cubicBezTo>
                  <a:pt x="223569" y="233148"/>
                  <a:pt x="217977" y="227556"/>
                  <a:pt x="217977" y="220658"/>
                </a:cubicBezTo>
                <a:cubicBezTo>
                  <a:pt x="217977" y="213760"/>
                  <a:pt x="223569" y="208168"/>
                  <a:pt x="230467" y="208168"/>
                </a:cubicBezTo>
                <a:close/>
                <a:moveTo>
                  <a:pt x="186222" y="208168"/>
                </a:moveTo>
                <a:cubicBezTo>
                  <a:pt x="193120" y="208168"/>
                  <a:pt x="198712" y="213760"/>
                  <a:pt x="198712" y="220658"/>
                </a:cubicBezTo>
                <a:cubicBezTo>
                  <a:pt x="198712" y="227556"/>
                  <a:pt x="193120" y="233148"/>
                  <a:pt x="186222" y="233148"/>
                </a:cubicBezTo>
                <a:cubicBezTo>
                  <a:pt x="179324" y="233148"/>
                  <a:pt x="173732" y="227556"/>
                  <a:pt x="173732" y="220658"/>
                </a:cubicBezTo>
                <a:cubicBezTo>
                  <a:pt x="173732" y="213760"/>
                  <a:pt x="179324" y="208168"/>
                  <a:pt x="186222" y="208168"/>
                </a:cubicBezTo>
                <a:close/>
                <a:moveTo>
                  <a:pt x="142084" y="208168"/>
                </a:moveTo>
                <a:cubicBezTo>
                  <a:pt x="149002" y="208168"/>
                  <a:pt x="154610" y="213760"/>
                  <a:pt x="154610" y="220658"/>
                </a:cubicBezTo>
                <a:cubicBezTo>
                  <a:pt x="154610" y="227556"/>
                  <a:pt x="149002" y="233148"/>
                  <a:pt x="142084" y="233148"/>
                </a:cubicBezTo>
                <a:cubicBezTo>
                  <a:pt x="135166" y="233148"/>
                  <a:pt x="129558" y="227556"/>
                  <a:pt x="129558" y="220658"/>
                </a:cubicBezTo>
                <a:cubicBezTo>
                  <a:pt x="129558" y="213760"/>
                  <a:pt x="135166" y="208168"/>
                  <a:pt x="142084" y="208168"/>
                </a:cubicBezTo>
                <a:close/>
                <a:moveTo>
                  <a:pt x="97945" y="208168"/>
                </a:moveTo>
                <a:cubicBezTo>
                  <a:pt x="104843" y="208168"/>
                  <a:pt x="110435" y="213760"/>
                  <a:pt x="110435" y="220658"/>
                </a:cubicBezTo>
                <a:cubicBezTo>
                  <a:pt x="110435" y="227556"/>
                  <a:pt x="104843" y="233148"/>
                  <a:pt x="97945" y="233148"/>
                </a:cubicBezTo>
                <a:cubicBezTo>
                  <a:pt x="91047" y="233148"/>
                  <a:pt x="85455" y="227556"/>
                  <a:pt x="85455" y="220658"/>
                </a:cubicBezTo>
                <a:cubicBezTo>
                  <a:pt x="85455" y="213760"/>
                  <a:pt x="91047" y="208168"/>
                  <a:pt x="97945" y="208168"/>
                </a:cubicBezTo>
                <a:close/>
                <a:moveTo>
                  <a:pt x="53736" y="208168"/>
                </a:moveTo>
                <a:cubicBezTo>
                  <a:pt x="60615" y="208168"/>
                  <a:pt x="66191" y="213760"/>
                  <a:pt x="66191" y="220658"/>
                </a:cubicBezTo>
                <a:cubicBezTo>
                  <a:pt x="66191" y="227556"/>
                  <a:pt x="60615" y="233148"/>
                  <a:pt x="53736" y="233148"/>
                </a:cubicBezTo>
                <a:cubicBezTo>
                  <a:pt x="46857" y="233148"/>
                  <a:pt x="41281" y="227556"/>
                  <a:pt x="41281" y="220658"/>
                </a:cubicBezTo>
                <a:cubicBezTo>
                  <a:pt x="41281" y="213760"/>
                  <a:pt x="46857" y="208168"/>
                  <a:pt x="53736" y="208168"/>
                </a:cubicBezTo>
                <a:close/>
                <a:moveTo>
                  <a:pt x="553833" y="164135"/>
                </a:moveTo>
                <a:cubicBezTo>
                  <a:pt x="560751" y="164135"/>
                  <a:pt x="566359" y="169727"/>
                  <a:pt x="566359" y="176625"/>
                </a:cubicBezTo>
                <a:cubicBezTo>
                  <a:pt x="566359" y="183523"/>
                  <a:pt x="560751" y="189115"/>
                  <a:pt x="553833" y="189115"/>
                </a:cubicBezTo>
                <a:cubicBezTo>
                  <a:pt x="546915" y="189115"/>
                  <a:pt x="541307" y="183523"/>
                  <a:pt x="541307" y="176625"/>
                </a:cubicBezTo>
                <a:cubicBezTo>
                  <a:pt x="541307" y="169727"/>
                  <a:pt x="546915" y="164135"/>
                  <a:pt x="553833" y="164135"/>
                </a:cubicBezTo>
                <a:close/>
                <a:moveTo>
                  <a:pt x="512976" y="164135"/>
                </a:moveTo>
                <a:cubicBezTo>
                  <a:pt x="519894" y="164135"/>
                  <a:pt x="525502" y="169727"/>
                  <a:pt x="525502" y="176625"/>
                </a:cubicBezTo>
                <a:cubicBezTo>
                  <a:pt x="525502" y="183523"/>
                  <a:pt x="519894" y="189115"/>
                  <a:pt x="512976" y="189115"/>
                </a:cubicBezTo>
                <a:cubicBezTo>
                  <a:pt x="506058" y="189115"/>
                  <a:pt x="500450" y="183523"/>
                  <a:pt x="500450" y="176625"/>
                </a:cubicBezTo>
                <a:cubicBezTo>
                  <a:pt x="500450" y="169727"/>
                  <a:pt x="506058" y="164135"/>
                  <a:pt x="512976" y="164135"/>
                </a:cubicBezTo>
                <a:close/>
                <a:moveTo>
                  <a:pt x="468837" y="164135"/>
                </a:moveTo>
                <a:cubicBezTo>
                  <a:pt x="475735" y="164135"/>
                  <a:pt x="481327" y="169727"/>
                  <a:pt x="481327" y="176625"/>
                </a:cubicBezTo>
                <a:cubicBezTo>
                  <a:pt x="481327" y="183523"/>
                  <a:pt x="475735" y="189115"/>
                  <a:pt x="468837" y="189115"/>
                </a:cubicBezTo>
                <a:cubicBezTo>
                  <a:pt x="461939" y="189115"/>
                  <a:pt x="456347" y="183523"/>
                  <a:pt x="456347" y="176625"/>
                </a:cubicBezTo>
                <a:cubicBezTo>
                  <a:pt x="456347" y="169727"/>
                  <a:pt x="461939" y="164135"/>
                  <a:pt x="468837" y="164135"/>
                </a:cubicBezTo>
                <a:close/>
                <a:moveTo>
                  <a:pt x="415878" y="164135"/>
                </a:moveTo>
                <a:cubicBezTo>
                  <a:pt x="422796" y="164135"/>
                  <a:pt x="428404" y="169727"/>
                  <a:pt x="428404" y="176625"/>
                </a:cubicBezTo>
                <a:cubicBezTo>
                  <a:pt x="428404" y="183523"/>
                  <a:pt x="422796" y="189115"/>
                  <a:pt x="415878" y="189115"/>
                </a:cubicBezTo>
                <a:cubicBezTo>
                  <a:pt x="408960" y="189115"/>
                  <a:pt x="403352" y="183523"/>
                  <a:pt x="403352" y="176625"/>
                </a:cubicBezTo>
                <a:cubicBezTo>
                  <a:pt x="403352" y="169727"/>
                  <a:pt x="408960" y="164135"/>
                  <a:pt x="415878" y="164135"/>
                </a:cubicBezTo>
                <a:close/>
                <a:moveTo>
                  <a:pt x="371739" y="164135"/>
                </a:moveTo>
                <a:cubicBezTo>
                  <a:pt x="378637" y="164135"/>
                  <a:pt x="384229" y="169727"/>
                  <a:pt x="384229" y="176625"/>
                </a:cubicBezTo>
                <a:cubicBezTo>
                  <a:pt x="384229" y="183523"/>
                  <a:pt x="378637" y="189115"/>
                  <a:pt x="371739" y="189115"/>
                </a:cubicBezTo>
                <a:cubicBezTo>
                  <a:pt x="364841" y="189115"/>
                  <a:pt x="359249" y="183523"/>
                  <a:pt x="359249" y="176625"/>
                </a:cubicBezTo>
                <a:cubicBezTo>
                  <a:pt x="359249" y="169727"/>
                  <a:pt x="364841" y="164135"/>
                  <a:pt x="371739" y="164135"/>
                </a:cubicBezTo>
                <a:close/>
                <a:moveTo>
                  <a:pt x="327565" y="164135"/>
                </a:moveTo>
                <a:cubicBezTo>
                  <a:pt x="334463" y="164135"/>
                  <a:pt x="340055" y="169727"/>
                  <a:pt x="340055" y="176625"/>
                </a:cubicBezTo>
                <a:cubicBezTo>
                  <a:pt x="340055" y="183523"/>
                  <a:pt x="334463" y="189115"/>
                  <a:pt x="327565" y="189115"/>
                </a:cubicBezTo>
                <a:cubicBezTo>
                  <a:pt x="320667" y="189115"/>
                  <a:pt x="315075" y="183523"/>
                  <a:pt x="315075" y="176625"/>
                </a:cubicBezTo>
                <a:cubicBezTo>
                  <a:pt x="315075" y="169727"/>
                  <a:pt x="320667" y="164135"/>
                  <a:pt x="327565" y="164135"/>
                </a:cubicBezTo>
                <a:close/>
                <a:moveTo>
                  <a:pt x="274641" y="164135"/>
                </a:moveTo>
                <a:cubicBezTo>
                  <a:pt x="281539" y="164135"/>
                  <a:pt x="287131" y="169727"/>
                  <a:pt x="287131" y="176625"/>
                </a:cubicBezTo>
                <a:cubicBezTo>
                  <a:pt x="287131" y="183523"/>
                  <a:pt x="281539" y="189115"/>
                  <a:pt x="274641" y="189115"/>
                </a:cubicBezTo>
                <a:cubicBezTo>
                  <a:pt x="267743" y="189115"/>
                  <a:pt x="262151" y="183523"/>
                  <a:pt x="262151" y="176625"/>
                </a:cubicBezTo>
                <a:cubicBezTo>
                  <a:pt x="262151" y="169727"/>
                  <a:pt x="267743" y="164135"/>
                  <a:pt x="274641" y="164135"/>
                </a:cubicBezTo>
                <a:close/>
                <a:moveTo>
                  <a:pt x="230467" y="164135"/>
                </a:moveTo>
                <a:cubicBezTo>
                  <a:pt x="237365" y="164135"/>
                  <a:pt x="242957" y="169727"/>
                  <a:pt x="242957" y="176625"/>
                </a:cubicBezTo>
                <a:cubicBezTo>
                  <a:pt x="242957" y="183523"/>
                  <a:pt x="237365" y="189115"/>
                  <a:pt x="230467" y="189115"/>
                </a:cubicBezTo>
                <a:cubicBezTo>
                  <a:pt x="223569" y="189115"/>
                  <a:pt x="217977" y="183523"/>
                  <a:pt x="217977" y="176625"/>
                </a:cubicBezTo>
                <a:cubicBezTo>
                  <a:pt x="217977" y="169727"/>
                  <a:pt x="223569" y="164135"/>
                  <a:pt x="230467" y="164135"/>
                </a:cubicBezTo>
                <a:close/>
                <a:moveTo>
                  <a:pt x="186222" y="164135"/>
                </a:moveTo>
                <a:cubicBezTo>
                  <a:pt x="193120" y="164135"/>
                  <a:pt x="198712" y="169727"/>
                  <a:pt x="198712" y="176625"/>
                </a:cubicBezTo>
                <a:cubicBezTo>
                  <a:pt x="198712" y="183523"/>
                  <a:pt x="193120" y="189115"/>
                  <a:pt x="186222" y="189115"/>
                </a:cubicBezTo>
                <a:cubicBezTo>
                  <a:pt x="179324" y="189115"/>
                  <a:pt x="173732" y="183523"/>
                  <a:pt x="173732" y="176625"/>
                </a:cubicBezTo>
                <a:cubicBezTo>
                  <a:pt x="173732" y="169727"/>
                  <a:pt x="179324" y="164135"/>
                  <a:pt x="186222" y="164135"/>
                </a:cubicBezTo>
                <a:close/>
                <a:moveTo>
                  <a:pt x="142084" y="164135"/>
                </a:moveTo>
                <a:cubicBezTo>
                  <a:pt x="149002" y="164135"/>
                  <a:pt x="154610" y="169727"/>
                  <a:pt x="154610" y="176625"/>
                </a:cubicBezTo>
                <a:cubicBezTo>
                  <a:pt x="154610" y="183523"/>
                  <a:pt x="149002" y="189115"/>
                  <a:pt x="142084" y="189115"/>
                </a:cubicBezTo>
                <a:cubicBezTo>
                  <a:pt x="135166" y="189115"/>
                  <a:pt x="129558" y="183523"/>
                  <a:pt x="129558" y="176625"/>
                </a:cubicBezTo>
                <a:cubicBezTo>
                  <a:pt x="129558" y="169727"/>
                  <a:pt x="135166" y="164135"/>
                  <a:pt x="142084" y="164135"/>
                </a:cubicBezTo>
                <a:close/>
                <a:moveTo>
                  <a:pt x="97945" y="164135"/>
                </a:moveTo>
                <a:cubicBezTo>
                  <a:pt x="104843" y="164135"/>
                  <a:pt x="110435" y="169727"/>
                  <a:pt x="110435" y="176625"/>
                </a:cubicBezTo>
                <a:cubicBezTo>
                  <a:pt x="110435" y="183523"/>
                  <a:pt x="104843" y="189115"/>
                  <a:pt x="97945" y="189115"/>
                </a:cubicBezTo>
                <a:cubicBezTo>
                  <a:pt x="91047" y="189115"/>
                  <a:pt x="85455" y="183523"/>
                  <a:pt x="85455" y="176625"/>
                </a:cubicBezTo>
                <a:cubicBezTo>
                  <a:pt x="85455" y="169727"/>
                  <a:pt x="91047" y="164135"/>
                  <a:pt x="97945" y="164135"/>
                </a:cubicBezTo>
                <a:close/>
                <a:moveTo>
                  <a:pt x="53736" y="164135"/>
                </a:moveTo>
                <a:cubicBezTo>
                  <a:pt x="60615" y="164135"/>
                  <a:pt x="66191" y="169727"/>
                  <a:pt x="66191" y="176625"/>
                </a:cubicBezTo>
                <a:cubicBezTo>
                  <a:pt x="66191" y="183523"/>
                  <a:pt x="60615" y="189115"/>
                  <a:pt x="53736" y="189115"/>
                </a:cubicBezTo>
                <a:cubicBezTo>
                  <a:pt x="46857" y="189115"/>
                  <a:pt x="41281" y="183523"/>
                  <a:pt x="41281" y="176625"/>
                </a:cubicBezTo>
                <a:cubicBezTo>
                  <a:pt x="41281" y="169727"/>
                  <a:pt x="46857" y="164135"/>
                  <a:pt x="53736" y="164135"/>
                </a:cubicBezTo>
                <a:close/>
                <a:moveTo>
                  <a:pt x="468808" y="118691"/>
                </a:moveTo>
                <a:lnTo>
                  <a:pt x="553898" y="118691"/>
                </a:lnTo>
                <a:cubicBezTo>
                  <a:pt x="560752" y="118691"/>
                  <a:pt x="566359" y="124291"/>
                  <a:pt x="566359" y="131225"/>
                </a:cubicBezTo>
                <a:cubicBezTo>
                  <a:pt x="566359" y="138070"/>
                  <a:pt x="560752" y="143671"/>
                  <a:pt x="553898" y="143671"/>
                </a:cubicBezTo>
                <a:lnTo>
                  <a:pt x="468808" y="143671"/>
                </a:lnTo>
                <a:cubicBezTo>
                  <a:pt x="461954" y="143671"/>
                  <a:pt x="456347" y="138070"/>
                  <a:pt x="456347" y="131225"/>
                </a:cubicBezTo>
                <a:cubicBezTo>
                  <a:pt x="456347" y="124291"/>
                  <a:pt x="461954" y="118691"/>
                  <a:pt x="468808" y="118691"/>
                </a:cubicBezTo>
                <a:close/>
                <a:moveTo>
                  <a:pt x="404609" y="118691"/>
                </a:moveTo>
                <a:lnTo>
                  <a:pt x="415927" y="118691"/>
                </a:lnTo>
                <a:cubicBezTo>
                  <a:pt x="422789" y="118691"/>
                  <a:pt x="428403" y="124291"/>
                  <a:pt x="428403" y="131225"/>
                </a:cubicBezTo>
                <a:cubicBezTo>
                  <a:pt x="428403" y="138070"/>
                  <a:pt x="422789" y="143671"/>
                  <a:pt x="415927" y="143671"/>
                </a:cubicBezTo>
                <a:lnTo>
                  <a:pt x="404609" y="143671"/>
                </a:lnTo>
                <a:cubicBezTo>
                  <a:pt x="397746" y="143671"/>
                  <a:pt x="392132" y="138070"/>
                  <a:pt x="392132" y="131225"/>
                </a:cubicBezTo>
                <a:cubicBezTo>
                  <a:pt x="392132" y="124291"/>
                  <a:pt x="397746" y="118691"/>
                  <a:pt x="404609" y="118691"/>
                </a:cubicBezTo>
                <a:close/>
                <a:moveTo>
                  <a:pt x="327527" y="118691"/>
                </a:moveTo>
                <a:lnTo>
                  <a:pt x="338823" y="118691"/>
                </a:lnTo>
                <a:cubicBezTo>
                  <a:pt x="345672" y="118691"/>
                  <a:pt x="351275" y="124291"/>
                  <a:pt x="351275" y="131225"/>
                </a:cubicBezTo>
                <a:cubicBezTo>
                  <a:pt x="351275" y="138070"/>
                  <a:pt x="345672" y="143671"/>
                  <a:pt x="338823" y="143671"/>
                </a:cubicBezTo>
                <a:lnTo>
                  <a:pt x="327527" y="143671"/>
                </a:lnTo>
                <a:cubicBezTo>
                  <a:pt x="320679" y="143671"/>
                  <a:pt x="315075" y="138070"/>
                  <a:pt x="315075" y="131225"/>
                </a:cubicBezTo>
                <a:cubicBezTo>
                  <a:pt x="315075" y="124291"/>
                  <a:pt x="320679" y="118691"/>
                  <a:pt x="327527" y="118691"/>
                </a:cubicBezTo>
                <a:close/>
                <a:moveTo>
                  <a:pt x="263383" y="118691"/>
                </a:moveTo>
                <a:lnTo>
                  <a:pt x="274679" y="118691"/>
                </a:lnTo>
                <a:cubicBezTo>
                  <a:pt x="281528" y="118691"/>
                  <a:pt x="287131" y="124291"/>
                  <a:pt x="287131" y="131225"/>
                </a:cubicBezTo>
                <a:cubicBezTo>
                  <a:pt x="287131" y="138070"/>
                  <a:pt x="281528" y="143671"/>
                  <a:pt x="274679" y="143671"/>
                </a:cubicBezTo>
                <a:lnTo>
                  <a:pt x="263383" y="143671"/>
                </a:lnTo>
                <a:cubicBezTo>
                  <a:pt x="256535" y="143671"/>
                  <a:pt x="250931" y="138070"/>
                  <a:pt x="250931" y="131225"/>
                </a:cubicBezTo>
                <a:cubicBezTo>
                  <a:pt x="250931" y="124291"/>
                  <a:pt x="256535" y="118691"/>
                  <a:pt x="263383" y="118691"/>
                </a:cubicBezTo>
                <a:close/>
                <a:moveTo>
                  <a:pt x="187525" y="118691"/>
                </a:moveTo>
                <a:lnTo>
                  <a:pt x="198732" y="118691"/>
                </a:lnTo>
                <a:cubicBezTo>
                  <a:pt x="205670" y="118691"/>
                  <a:pt x="211273" y="124291"/>
                  <a:pt x="211273" y="131225"/>
                </a:cubicBezTo>
                <a:cubicBezTo>
                  <a:pt x="211273" y="138070"/>
                  <a:pt x="205670" y="143671"/>
                  <a:pt x="198732" y="143671"/>
                </a:cubicBezTo>
                <a:lnTo>
                  <a:pt x="187525" y="143671"/>
                </a:lnTo>
                <a:cubicBezTo>
                  <a:pt x="180588" y="143671"/>
                  <a:pt x="175073" y="138070"/>
                  <a:pt x="175073" y="131225"/>
                </a:cubicBezTo>
                <a:cubicBezTo>
                  <a:pt x="175073" y="124291"/>
                  <a:pt x="180588" y="118691"/>
                  <a:pt x="187525" y="118691"/>
                </a:cubicBezTo>
                <a:close/>
                <a:moveTo>
                  <a:pt x="129591" y="118691"/>
                </a:moveTo>
                <a:lnTo>
                  <a:pt x="140887" y="118691"/>
                </a:lnTo>
                <a:cubicBezTo>
                  <a:pt x="147735" y="118691"/>
                  <a:pt x="153339" y="124291"/>
                  <a:pt x="153339" y="131225"/>
                </a:cubicBezTo>
                <a:cubicBezTo>
                  <a:pt x="153339" y="138070"/>
                  <a:pt x="147735" y="143671"/>
                  <a:pt x="140887" y="143671"/>
                </a:cubicBezTo>
                <a:lnTo>
                  <a:pt x="129591" y="143671"/>
                </a:lnTo>
                <a:cubicBezTo>
                  <a:pt x="122742" y="143671"/>
                  <a:pt x="117139" y="138070"/>
                  <a:pt x="117139" y="131225"/>
                </a:cubicBezTo>
                <a:cubicBezTo>
                  <a:pt x="117139" y="124291"/>
                  <a:pt x="122742" y="118691"/>
                  <a:pt x="129591" y="118691"/>
                </a:cubicBezTo>
                <a:close/>
                <a:moveTo>
                  <a:pt x="53757" y="118691"/>
                </a:moveTo>
                <a:lnTo>
                  <a:pt x="64986" y="118691"/>
                </a:lnTo>
                <a:cubicBezTo>
                  <a:pt x="71938" y="118691"/>
                  <a:pt x="77552" y="124291"/>
                  <a:pt x="77552" y="131225"/>
                </a:cubicBezTo>
                <a:cubicBezTo>
                  <a:pt x="77552" y="138070"/>
                  <a:pt x="71938" y="143671"/>
                  <a:pt x="64986" y="143671"/>
                </a:cubicBezTo>
                <a:lnTo>
                  <a:pt x="53757" y="143671"/>
                </a:lnTo>
                <a:cubicBezTo>
                  <a:pt x="46806" y="143671"/>
                  <a:pt x="41281" y="138070"/>
                  <a:pt x="41281" y="131225"/>
                </a:cubicBezTo>
                <a:cubicBezTo>
                  <a:pt x="41281" y="124291"/>
                  <a:pt x="46806" y="118691"/>
                  <a:pt x="53757" y="118691"/>
                </a:cubicBezTo>
                <a:close/>
                <a:moveTo>
                  <a:pt x="512941" y="70706"/>
                </a:moveTo>
                <a:lnTo>
                  <a:pt x="516327" y="70706"/>
                </a:lnTo>
                <a:cubicBezTo>
                  <a:pt x="523276" y="70706"/>
                  <a:pt x="528888" y="76222"/>
                  <a:pt x="528888" y="83161"/>
                </a:cubicBezTo>
                <a:cubicBezTo>
                  <a:pt x="528888" y="90100"/>
                  <a:pt x="523276" y="95616"/>
                  <a:pt x="516327" y="95616"/>
                </a:cubicBezTo>
                <a:lnTo>
                  <a:pt x="512941" y="95616"/>
                </a:lnTo>
                <a:cubicBezTo>
                  <a:pt x="505993" y="95616"/>
                  <a:pt x="500380" y="90100"/>
                  <a:pt x="500380" y="83161"/>
                </a:cubicBezTo>
                <a:cubicBezTo>
                  <a:pt x="500380" y="76222"/>
                  <a:pt x="505993" y="70706"/>
                  <a:pt x="512941" y="70706"/>
                </a:cubicBezTo>
                <a:close/>
                <a:moveTo>
                  <a:pt x="327183" y="0"/>
                </a:moveTo>
                <a:lnTo>
                  <a:pt x="359670" y="0"/>
                </a:lnTo>
                <a:cubicBezTo>
                  <a:pt x="366524" y="0"/>
                  <a:pt x="372131" y="5510"/>
                  <a:pt x="372131" y="12442"/>
                </a:cubicBezTo>
                <a:cubicBezTo>
                  <a:pt x="372131" y="19374"/>
                  <a:pt x="366524" y="24884"/>
                  <a:pt x="359670" y="24884"/>
                </a:cubicBezTo>
                <a:lnTo>
                  <a:pt x="327183" y="24884"/>
                </a:lnTo>
                <a:cubicBezTo>
                  <a:pt x="319974" y="24884"/>
                  <a:pt x="314189" y="30750"/>
                  <a:pt x="314189" y="37860"/>
                </a:cubicBezTo>
                <a:lnTo>
                  <a:pt x="314189" y="70743"/>
                </a:lnTo>
                <a:lnTo>
                  <a:pt x="479649" y="70743"/>
                </a:lnTo>
                <a:cubicBezTo>
                  <a:pt x="486592" y="70743"/>
                  <a:pt x="492199" y="76253"/>
                  <a:pt x="492199" y="83185"/>
                </a:cubicBezTo>
                <a:cubicBezTo>
                  <a:pt x="492199" y="90117"/>
                  <a:pt x="486592" y="95628"/>
                  <a:pt x="479649" y="95628"/>
                </a:cubicBezTo>
                <a:lnTo>
                  <a:pt x="45571" y="95628"/>
                </a:lnTo>
                <a:cubicBezTo>
                  <a:pt x="34178" y="95628"/>
                  <a:pt x="25010" y="104870"/>
                  <a:pt x="25010" y="116157"/>
                </a:cubicBezTo>
                <a:lnTo>
                  <a:pt x="25010" y="335764"/>
                </a:lnTo>
                <a:cubicBezTo>
                  <a:pt x="25010" y="337808"/>
                  <a:pt x="26702" y="339497"/>
                  <a:pt x="28749" y="339497"/>
                </a:cubicBezTo>
                <a:lnTo>
                  <a:pt x="578890" y="339497"/>
                </a:lnTo>
                <a:cubicBezTo>
                  <a:pt x="580938" y="339497"/>
                  <a:pt x="582629" y="337808"/>
                  <a:pt x="582629" y="335764"/>
                </a:cubicBezTo>
                <a:lnTo>
                  <a:pt x="582629" y="116157"/>
                </a:lnTo>
                <a:cubicBezTo>
                  <a:pt x="582629" y="104870"/>
                  <a:pt x="573372" y="95628"/>
                  <a:pt x="562068" y="95628"/>
                </a:cubicBezTo>
                <a:lnTo>
                  <a:pt x="549519" y="95628"/>
                </a:lnTo>
                <a:cubicBezTo>
                  <a:pt x="542576" y="95628"/>
                  <a:pt x="536969" y="90117"/>
                  <a:pt x="536969" y="83185"/>
                </a:cubicBezTo>
                <a:cubicBezTo>
                  <a:pt x="536969" y="76253"/>
                  <a:pt x="542576" y="70743"/>
                  <a:pt x="549519" y="70743"/>
                </a:cubicBezTo>
                <a:lnTo>
                  <a:pt x="562068" y="70743"/>
                </a:lnTo>
                <a:cubicBezTo>
                  <a:pt x="587168" y="70743"/>
                  <a:pt x="607639" y="91095"/>
                  <a:pt x="607639" y="116157"/>
                </a:cubicBezTo>
                <a:lnTo>
                  <a:pt x="607639" y="335764"/>
                </a:lnTo>
                <a:cubicBezTo>
                  <a:pt x="607639" y="351584"/>
                  <a:pt x="594733" y="364470"/>
                  <a:pt x="578890" y="364470"/>
                </a:cubicBezTo>
                <a:lnTo>
                  <a:pt x="28749" y="364470"/>
                </a:lnTo>
                <a:cubicBezTo>
                  <a:pt x="12906" y="364470"/>
                  <a:pt x="0" y="351584"/>
                  <a:pt x="0" y="335764"/>
                </a:cubicBezTo>
                <a:lnTo>
                  <a:pt x="0" y="116157"/>
                </a:lnTo>
                <a:cubicBezTo>
                  <a:pt x="0" y="91095"/>
                  <a:pt x="20382" y="70743"/>
                  <a:pt x="45571" y="70743"/>
                </a:cubicBezTo>
                <a:lnTo>
                  <a:pt x="289178" y="70743"/>
                </a:lnTo>
                <a:lnTo>
                  <a:pt x="289178" y="37860"/>
                </a:lnTo>
                <a:cubicBezTo>
                  <a:pt x="289178" y="16975"/>
                  <a:pt x="306267" y="0"/>
                  <a:pt x="327183" y="0"/>
                </a:cubicBezTo>
                <a:close/>
              </a:path>
            </a:pathLst>
          </a:custGeom>
          <a:solidFill>
            <a:schemeClr val="tx1"/>
          </a:solidFill>
          <a:ln>
            <a:solidFill>
              <a:schemeClr val="bg2"/>
            </a:solid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
        <p:nvSpPr>
          <p:cNvPr id="10" name="networking_283273"/>
          <p:cNvSpPr>
            <a:spLocks noChangeAspect="1"/>
          </p:cNvSpPr>
          <p:nvPr/>
        </p:nvSpPr>
        <p:spPr bwMode="auto">
          <a:xfrm>
            <a:off x="5063010" y="3148811"/>
            <a:ext cx="609685" cy="57831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576378">
                <a:moveTo>
                  <a:pt x="425368" y="386769"/>
                </a:moveTo>
                <a:lnTo>
                  <a:pt x="607639" y="386769"/>
                </a:lnTo>
                <a:lnTo>
                  <a:pt x="607639" y="508108"/>
                </a:lnTo>
                <a:lnTo>
                  <a:pt x="539287" y="508108"/>
                </a:lnTo>
                <a:lnTo>
                  <a:pt x="539287" y="530865"/>
                </a:lnTo>
                <a:lnTo>
                  <a:pt x="577201" y="530865"/>
                </a:lnTo>
                <a:lnTo>
                  <a:pt x="577201" y="576378"/>
                </a:lnTo>
                <a:lnTo>
                  <a:pt x="455717" y="576378"/>
                </a:lnTo>
                <a:lnTo>
                  <a:pt x="455717" y="530865"/>
                </a:lnTo>
                <a:lnTo>
                  <a:pt x="493720" y="530865"/>
                </a:lnTo>
                <a:lnTo>
                  <a:pt x="493720" y="508108"/>
                </a:lnTo>
                <a:lnTo>
                  <a:pt x="425368" y="508108"/>
                </a:lnTo>
                <a:close/>
                <a:moveTo>
                  <a:pt x="0" y="386769"/>
                </a:moveTo>
                <a:lnTo>
                  <a:pt x="182271" y="386769"/>
                </a:lnTo>
                <a:lnTo>
                  <a:pt x="182271" y="508108"/>
                </a:lnTo>
                <a:lnTo>
                  <a:pt x="113919" y="508108"/>
                </a:lnTo>
                <a:lnTo>
                  <a:pt x="113919" y="530865"/>
                </a:lnTo>
                <a:lnTo>
                  <a:pt x="151922" y="530865"/>
                </a:lnTo>
                <a:lnTo>
                  <a:pt x="151922" y="576378"/>
                </a:lnTo>
                <a:lnTo>
                  <a:pt x="30349" y="576378"/>
                </a:lnTo>
                <a:lnTo>
                  <a:pt x="30349" y="530865"/>
                </a:lnTo>
                <a:lnTo>
                  <a:pt x="68352" y="530865"/>
                </a:lnTo>
                <a:lnTo>
                  <a:pt x="68352" y="508108"/>
                </a:lnTo>
                <a:lnTo>
                  <a:pt x="0" y="508108"/>
                </a:lnTo>
                <a:close/>
                <a:moveTo>
                  <a:pt x="280992" y="235124"/>
                </a:moveTo>
                <a:lnTo>
                  <a:pt x="326558" y="235124"/>
                </a:lnTo>
                <a:lnTo>
                  <a:pt x="326558" y="265429"/>
                </a:lnTo>
                <a:lnTo>
                  <a:pt x="539261" y="265429"/>
                </a:lnTo>
                <a:lnTo>
                  <a:pt x="539261" y="341325"/>
                </a:lnTo>
                <a:lnTo>
                  <a:pt x="493695" y="341325"/>
                </a:lnTo>
                <a:lnTo>
                  <a:pt x="493695" y="310931"/>
                </a:lnTo>
                <a:lnTo>
                  <a:pt x="113944" y="310931"/>
                </a:lnTo>
                <a:lnTo>
                  <a:pt x="113944" y="341325"/>
                </a:lnTo>
                <a:lnTo>
                  <a:pt x="68378" y="341325"/>
                </a:lnTo>
                <a:lnTo>
                  <a:pt x="68378" y="265429"/>
                </a:lnTo>
                <a:lnTo>
                  <a:pt x="280992" y="265429"/>
                </a:lnTo>
                <a:close/>
                <a:moveTo>
                  <a:pt x="212614" y="0"/>
                </a:moveTo>
                <a:lnTo>
                  <a:pt x="394885" y="0"/>
                </a:lnTo>
                <a:lnTo>
                  <a:pt x="394885" y="121339"/>
                </a:lnTo>
                <a:lnTo>
                  <a:pt x="326533" y="121339"/>
                </a:lnTo>
                <a:lnTo>
                  <a:pt x="326533" y="144095"/>
                </a:lnTo>
                <a:lnTo>
                  <a:pt x="364536" y="144095"/>
                </a:lnTo>
                <a:lnTo>
                  <a:pt x="364536" y="189609"/>
                </a:lnTo>
                <a:lnTo>
                  <a:pt x="243052" y="189609"/>
                </a:lnTo>
                <a:lnTo>
                  <a:pt x="243052" y="144095"/>
                </a:lnTo>
                <a:lnTo>
                  <a:pt x="280966" y="144095"/>
                </a:lnTo>
                <a:lnTo>
                  <a:pt x="280966" y="121339"/>
                </a:lnTo>
                <a:lnTo>
                  <a:pt x="212614" y="121339"/>
                </a:lnTo>
                <a:close/>
              </a:path>
            </a:pathLst>
          </a:custGeom>
          <a:solidFill>
            <a:schemeClr val="tx1"/>
          </a:solidFill>
          <a:ln>
            <a:noFill/>
          </a:ln>
        </p:spPr>
      </p:sp>
      <p:sp>
        <p:nvSpPr>
          <p:cNvPr id="11" name="右箭头 5"/>
          <p:cNvSpPr/>
          <p:nvPr/>
        </p:nvSpPr>
        <p:spPr bwMode="auto">
          <a:xfrm>
            <a:off x="7117480" y="2916459"/>
            <a:ext cx="420460" cy="256727"/>
          </a:xfrm>
          <a:prstGeom prst="rightArrow">
            <a:avLst/>
          </a:prstGeom>
          <a:no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pic>
        <p:nvPicPr>
          <p:cNvPr id="12" name="Picture 2" descr="https://ss2.bdstatic.com/70cFvnSh_Q1YnxGkpoWK1HF6hhy/it/u=4047324954,3252938448&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5151" y="3148811"/>
            <a:ext cx="578318" cy="57831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timgsa.baidu.com/timg?image&amp;quality=80&amp;size=b9999_10000&amp;sec=1556388228706&amp;di=ff7e119430f4e7883db0dffda9f9c97f&amp;imgtype=0&amp;src=http%3A%2F%2Fpic.58pic.com%2F58pic%2F15%2F53%2F08%2F49M58PICc9T_102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1951" y="2557200"/>
            <a:ext cx="1458448" cy="1093836"/>
          </a:xfrm>
          <a:prstGeom prst="rect">
            <a:avLst/>
          </a:prstGeom>
          <a:noFill/>
          <a:extLst>
            <a:ext uri="{909E8E84-426E-40DD-AFC4-6F175D3DCCD1}">
              <a14:hiddenFill xmlns:a14="http://schemas.microsoft.com/office/drawing/2010/main">
                <a:solidFill>
                  <a:srgbClr val="FFFFFF"/>
                </a:solidFill>
              </a14:hiddenFill>
            </a:ext>
          </a:extLst>
        </p:spPr>
      </p:pic>
      <p:sp>
        <p:nvSpPr>
          <p:cNvPr id="14" name="右箭头 39"/>
          <p:cNvSpPr/>
          <p:nvPr/>
        </p:nvSpPr>
        <p:spPr bwMode="auto">
          <a:xfrm rot="10800000">
            <a:off x="7117480" y="3210394"/>
            <a:ext cx="420460" cy="256727"/>
          </a:xfrm>
          <a:prstGeom prst="rightArrow">
            <a:avLst/>
          </a:prstGeom>
          <a:no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pic>
        <p:nvPicPr>
          <p:cNvPr id="15" name="图片 14"/>
          <p:cNvPicPr>
            <a:picLocks noChangeAspect="1"/>
          </p:cNvPicPr>
          <p:nvPr/>
        </p:nvPicPr>
        <p:blipFill>
          <a:blip r:embed="rId5" cstate="print"/>
          <a:stretch>
            <a:fillRect/>
          </a:stretch>
        </p:blipFill>
        <p:spPr>
          <a:xfrm>
            <a:off x="6329188" y="534718"/>
            <a:ext cx="1904170" cy="1428676"/>
          </a:xfrm>
          <a:prstGeom prst="rect">
            <a:avLst/>
          </a:prstGeom>
        </p:spPr>
      </p:pic>
      <p:sp>
        <p:nvSpPr>
          <p:cNvPr id="16" name="文本框 15"/>
          <p:cNvSpPr txBox="1"/>
          <p:nvPr/>
        </p:nvSpPr>
        <p:spPr>
          <a:xfrm>
            <a:off x="6697172" y="2408610"/>
            <a:ext cx="124332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文件流</a:t>
            </a:r>
          </a:p>
        </p:txBody>
      </p:sp>
      <p:sp>
        <p:nvSpPr>
          <p:cNvPr id="17" name="文本框 16"/>
          <p:cNvSpPr txBox="1"/>
          <p:nvPr/>
        </p:nvSpPr>
        <p:spPr>
          <a:xfrm>
            <a:off x="8042949" y="1573303"/>
            <a:ext cx="162752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内存操作</a:t>
            </a:r>
          </a:p>
        </p:txBody>
      </p:sp>
      <p:pic>
        <p:nvPicPr>
          <p:cNvPr id="18" name="图片 17"/>
          <p:cNvPicPr>
            <a:picLocks noChangeAspect="1"/>
          </p:cNvPicPr>
          <p:nvPr/>
        </p:nvPicPr>
        <p:blipFill>
          <a:blip r:embed="rId6" cstate="print"/>
          <a:stretch>
            <a:fillRect/>
          </a:stretch>
        </p:blipFill>
        <p:spPr>
          <a:xfrm>
            <a:off x="4719835" y="4599160"/>
            <a:ext cx="2694725" cy="1697128"/>
          </a:xfrm>
          <a:prstGeom prst="rect">
            <a:avLst/>
          </a:prstGeom>
        </p:spPr>
      </p:pic>
      <p:sp>
        <p:nvSpPr>
          <p:cNvPr id="19" name="文本框 18"/>
          <p:cNvSpPr txBox="1"/>
          <p:nvPr/>
        </p:nvSpPr>
        <p:spPr>
          <a:xfrm>
            <a:off x="4524105" y="6280270"/>
            <a:ext cx="320479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文件读写速度与</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地址相关</a:t>
            </a:r>
          </a:p>
        </p:txBody>
      </p:sp>
      <p:sp>
        <p:nvSpPr>
          <p:cNvPr id="20" name="文本框 19"/>
          <p:cNvSpPr txBox="1"/>
          <p:nvPr/>
        </p:nvSpPr>
        <p:spPr>
          <a:xfrm>
            <a:off x="7468668" y="6294116"/>
            <a:ext cx="320479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4546A"/>
                </a:solidFill>
                <a:effectLst/>
                <a:uLnTx/>
                <a:uFillTx/>
                <a:latin typeface="华文新魏" panose="02010800040101010101" pitchFamily="2" charset="-122"/>
                <a:ea typeface="华文新魏" panose="02010800040101010101" pitchFamily="2" charset="-122"/>
                <a:cs typeface="+mn-cs"/>
              </a:rPr>
              <a:t>内存读写速度与</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地址无关</a:t>
            </a:r>
          </a:p>
        </p:txBody>
      </p:sp>
      <p:sp>
        <p:nvSpPr>
          <p:cNvPr id="21" name="文本框 20"/>
          <p:cNvSpPr txBox="1"/>
          <p:nvPr/>
        </p:nvSpPr>
        <p:spPr>
          <a:xfrm>
            <a:off x="5958401" y="4021155"/>
            <a:ext cx="3591999"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不只是慢的问题！</a:t>
            </a:r>
          </a:p>
        </p:txBody>
      </p:sp>
      <p:cxnSp>
        <p:nvCxnSpPr>
          <p:cNvPr id="22" name="曲线连接符 65"/>
          <p:cNvCxnSpPr/>
          <p:nvPr/>
        </p:nvCxnSpPr>
        <p:spPr bwMode="auto">
          <a:xfrm rot="10800000" flipV="1">
            <a:off x="6274310" y="1729859"/>
            <a:ext cx="736090" cy="505067"/>
          </a:xfrm>
          <a:prstGeom prst="curvedConnector3">
            <a:avLst>
              <a:gd name="adj1" fmla="val 46056"/>
            </a:avLst>
          </a:prstGeom>
          <a:noFill/>
          <a:ln w="38100" cap="flat" cmpd="sng" algn="ctr">
            <a:solidFill>
              <a:schemeClr val="tx1"/>
            </a:solidFill>
            <a:prstDash val="solid"/>
            <a:round/>
            <a:headEnd type="none" w="med" len="med"/>
            <a:tailEnd type="triangle"/>
          </a:ln>
          <a:effectLst/>
        </p:spPr>
      </p:cxnSp>
      <p:cxnSp>
        <p:nvCxnSpPr>
          <p:cNvPr id="23" name="曲线连接符 68"/>
          <p:cNvCxnSpPr/>
          <p:nvPr/>
        </p:nvCxnSpPr>
        <p:spPr bwMode="auto">
          <a:xfrm>
            <a:off x="7662435" y="1729858"/>
            <a:ext cx="866175" cy="575592"/>
          </a:xfrm>
          <a:prstGeom prst="curvedConnector3">
            <a:avLst>
              <a:gd name="adj1" fmla="val 50000"/>
            </a:avLst>
          </a:prstGeom>
          <a:noFill/>
          <a:ln w="38100" cap="flat" cmpd="sng" algn="ctr">
            <a:solidFill>
              <a:schemeClr val="tx1"/>
            </a:solidFill>
            <a:prstDash val="solid"/>
            <a:round/>
            <a:headEnd type="none" w="med" len="med"/>
            <a:tailEnd type="triangle"/>
          </a:ln>
          <a:effectLst/>
        </p:spPr>
      </p:cxnSp>
      <p:sp>
        <p:nvSpPr>
          <p:cNvPr id="24" name="文本框 23"/>
          <p:cNvSpPr txBox="1"/>
          <p:nvPr/>
        </p:nvSpPr>
        <p:spPr>
          <a:xfrm>
            <a:off x="5132446" y="1573303"/>
            <a:ext cx="156472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文件操作</a:t>
            </a:r>
          </a:p>
        </p:txBody>
      </p:sp>
      <p:pic>
        <p:nvPicPr>
          <p:cNvPr id="25" name="Picture 2" descr="https://timgsa.baidu.com/timg?image&amp;quality=80&amp;size=b9999_10000&amp;sec=1556388228706&amp;di=ff7e119430f4e7883db0dffda9f9c97f&amp;imgtype=0&amp;src=http%3A%2F%2Fpic.58pic.com%2F58pic%2F15%2F53%2F08%2F49M58PICc9T_102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1951" y="4904476"/>
            <a:ext cx="1458448" cy="1093836"/>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p:cNvSpPr/>
          <p:nvPr/>
        </p:nvSpPr>
        <p:spPr bwMode="auto">
          <a:xfrm>
            <a:off x="7373417" y="143042"/>
            <a:ext cx="3119958" cy="529855"/>
          </a:xfrm>
          <a:prstGeom prst="rect">
            <a:avLst/>
          </a:prstGeom>
          <a:solidFill>
            <a:schemeClr val="accent2">
              <a:lumMod val="40000"/>
              <a:lumOff val="60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所以文件操作很复杂！</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600891" y="904645"/>
            <a:ext cx="11120846" cy="408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Times New Roman" panose="02020603050405020304" pitchFamily="18" charset="0"/>
                <a:ea typeface="宋体" panose="02010600030101010101" pitchFamily="2" charset="-122"/>
              </a:defRPr>
            </a:lvl1pPr>
            <a:lvl2pPr marL="742950" indent="-285750">
              <a:defRPr sz="2000">
                <a:solidFill>
                  <a:schemeClr val="tx1"/>
                </a:solidFill>
                <a:latin typeface="Times New Roman" panose="02020603050405020304" pitchFamily="18" charset="0"/>
                <a:ea typeface="宋体" panose="02010600030101010101" pitchFamily="2" charset="-122"/>
              </a:defRPr>
            </a:lvl2pPr>
            <a:lvl3pPr marL="1143000" indent="-228600">
              <a:defRPr sz="2000">
                <a:solidFill>
                  <a:schemeClr val="tx1"/>
                </a:solidFill>
                <a:latin typeface="Times New Roman" panose="02020603050405020304" pitchFamily="18" charset="0"/>
                <a:ea typeface="宋体" panose="02010600030101010101" pitchFamily="2" charset="-122"/>
              </a:defRPr>
            </a:lvl3pPr>
            <a:lvl4pPr marL="1600200" indent="-228600">
              <a:defRPr sz="2000">
                <a:solidFill>
                  <a:schemeClr val="tx1"/>
                </a:solidFill>
                <a:latin typeface="Times New Roman" panose="02020603050405020304" pitchFamily="18" charset="0"/>
                <a:ea typeface="宋体" panose="02010600030101010101" pitchFamily="2" charset="-122"/>
              </a:defRPr>
            </a:lvl4pPr>
            <a:lvl5pPr marL="2057400" indent="-228600">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pPr marL="342900" marR="0" lvl="0" indent="-342900" algn="l" defTabSz="457200" rtl="0" eaLnBrk="1" fontAlgn="auto" latinLnBrk="0" hangingPunct="1">
              <a:lnSpc>
                <a:spcPct val="120000"/>
              </a:lnSpc>
              <a:spcBef>
                <a:spcPct val="20000"/>
              </a:spcBef>
              <a:spcAft>
                <a:spcPts val="0"/>
              </a:spcAft>
              <a:buClrTx/>
              <a:buSzPct val="60000"/>
              <a:buFont typeface="Wingdings" panose="05000000000000000000" pitchFamily="2" charset="2"/>
              <a:buChar char="u"/>
              <a:tabLst/>
              <a:defRPr/>
            </a:pPr>
            <a:r>
              <a:rPr kumimoji="0" lang="zh-CN" altLang="zh-CN" sz="24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按存储介质</a:t>
            </a:r>
          </a:p>
          <a:p>
            <a:pPr marL="800100" marR="0" lvl="1" indent="-342900" algn="l" defTabSz="457200" rtl="0" eaLnBrk="1" fontAlgn="auto" latinLnBrk="0" hangingPunct="1">
              <a:lnSpc>
                <a:spcPct val="120000"/>
              </a:lnSpc>
              <a:spcBef>
                <a:spcPct val="20000"/>
              </a:spcBef>
              <a:spcAft>
                <a:spcPts val="0"/>
              </a:spcAft>
              <a:buClrTx/>
              <a:buSzPct val="45000"/>
              <a:buFont typeface="Wingdings" panose="05000000000000000000" pitchFamily="2" charset="2"/>
              <a:buChar char="p"/>
              <a:tabLst/>
              <a:defRPr/>
            </a:pPr>
            <a:r>
              <a:rPr kumimoji="0" lang="zh-CN"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普通文件：存储介质文件（磁盘、磁带、光盘、闪存等）</a:t>
            </a:r>
          </a:p>
          <a:p>
            <a:pPr marL="800100" marR="0" lvl="1" indent="-342900" algn="l" defTabSz="457200" rtl="0" eaLnBrk="1" fontAlgn="auto" latinLnBrk="0" hangingPunct="1">
              <a:lnSpc>
                <a:spcPct val="120000"/>
              </a:lnSpc>
              <a:spcBef>
                <a:spcPct val="20000"/>
              </a:spcBef>
              <a:spcAft>
                <a:spcPts val="0"/>
              </a:spcAft>
              <a:buClrTx/>
              <a:buSzPct val="45000"/>
              <a:buFont typeface="Wingdings" panose="05000000000000000000" pitchFamily="2" charset="2"/>
              <a:buChar char="p"/>
              <a:tabLst/>
              <a:defRPr/>
            </a:pPr>
            <a:r>
              <a:rPr kumimoji="0" lang="zh-CN" altLang="zh-CN" sz="2000" b="0" i="0" u="none" strike="noStrike" kern="1200" cap="none" spc="0" normalizeH="0" baseline="0" noProof="0" dirty="0">
                <a:ln>
                  <a:noFill/>
                </a:ln>
                <a:solidFill>
                  <a:srgbClr val="D32D17"/>
                </a:solidFill>
                <a:effectLst/>
                <a:uLnTx/>
                <a:uFillTx/>
                <a:latin typeface="微软雅黑" panose="020B0503020204020204" pitchFamily="34" charset="-122"/>
                <a:ea typeface="微软雅黑" panose="020B0503020204020204" pitchFamily="34" charset="-122"/>
                <a:cs typeface="+mn-cs"/>
              </a:rPr>
              <a:t>设备文件</a:t>
            </a:r>
            <a:r>
              <a:rPr kumimoji="0" lang="zh-CN"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：非存储介质（键盘、显示器、打印机等）</a:t>
            </a:r>
            <a:endParaRPr kumimoji="0" lang="en-US"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457200" rtl="0" eaLnBrk="1" fontAlgn="auto" latinLnBrk="0" hangingPunct="1">
              <a:lnSpc>
                <a:spcPct val="120000"/>
              </a:lnSpc>
              <a:spcBef>
                <a:spcPct val="20000"/>
              </a:spcBef>
              <a:spcAft>
                <a:spcPts val="0"/>
              </a:spcAft>
              <a:buClrTx/>
              <a:buSzPct val="45000"/>
              <a:buFont typeface="Wingdings" panose="05000000000000000000" pitchFamily="2" charset="2"/>
              <a:buChar char="u"/>
              <a:tabLst/>
              <a:defRPr/>
            </a:pPr>
            <a:endParaRPr kumimoji="0" lang="en-US"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457200" rtl="0" eaLnBrk="1" fontAlgn="auto" latinLnBrk="0" hangingPunct="1">
              <a:lnSpc>
                <a:spcPct val="120000"/>
              </a:lnSpc>
              <a:spcBef>
                <a:spcPct val="20000"/>
              </a:spcBef>
              <a:spcAft>
                <a:spcPts val="0"/>
              </a:spcAft>
              <a:buClrTx/>
              <a:buSzPct val="45000"/>
              <a:buFont typeface="Wingdings" panose="05000000000000000000" pitchFamily="2" charset="2"/>
              <a:buChar char="u"/>
              <a:tabLst/>
              <a:defRPr/>
            </a:pPr>
            <a:endParaRPr kumimoji="0" lang="zh-CN"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20000"/>
              </a:lnSpc>
              <a:spcBef>
                <a:spcPct val="20000"/>
              </a:spcBef>
              <a:spcAft>
                <a:spcPts val="0"/>
              </a:spcAft>
              <a:buClrTx/>
              <a:buSzPct val="60000"/>
              <a:buFont typeface="Wingdings" panose="05000000000000000000" pitchFamily="2" charset="2"/>
              <a:buChar char="u"/>
              <a:tabLst/>
              <a:defRPr/>
            </a:pPr>
            <a:r>
              <a:rPr kumimoji="0" lang="zh-CN" altLang="zh-CN" sz="24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按数据的组织形式</a:t>
            </a:r>
          </a:p>
          <a:p>
            <a:pPr marL="800100" marR="0" lvl="1" indent="-342900" algn="l" defTabSz="457200" rtl="0" eaLnBrk="1" fontAlgn="auto" latinLnBrk="0" hangingPunct="1">
              <a:lnSpc>
                <a:spcPct val="120000"/>
              </a:lnSpc>
              <a:spcBef>
                <a:spcPct val="20000"/>
              </a:spcBef>
              <a:spcAft>
                <a:spcPts val="0"/>
              </a:spcAft>
              <a:buClrTx/>
              <a:buSzPct val="45000"/>
              <a:buFont typeface="Wingdings" panose="05000000000000000000" pitchFamily="2" charset="2"/>
              <a:buChar char="u"/>
              <a:tabLst/>
              <a:defRPr/>
            </a:pPr>
            <a:r>
              <a:rPr kumimoji="0" lang="zh-CN" altLang="en-US" sz="2000" b="0" i="0" u="none" strike="noStrike" kern="1200" cap="none" spc="0" normalizeH="0" baseline="0" noProof="0" dirty="0">
                <a:ln>
                  <a:noFill/>
                </a:ln>
                <a:solidFill>
                  <a:srgbClr val="D32D17"/>
                </a:solidFill>
                <a:effectLst/>
                <a:uLnTx/>
                <a:uFillTx/>
                <a:latin typeface="微软雅黑" panose="020B0503020204020204" pitchFamily="34" charset="-122"/>
                <a:ea typeface="微软雅黑" panose="020B0503020204020204" pitchFamily="34" charset="-122"/>
                <a:cs typeface="+mn-cs"/>
              </a:rPr>
              <a:t>正文（文本）</a:t>
            </a:r>
            <a:r>
              <a:rPr kumimoji="0" lang="zh-CN" altLang="zh-CN" sz="2000" b="0" i="0" u="none" strike="noStrike" kern="1200" cap="none" spc="0" normalizeH="0" baseline="0" noProof="0" dirty="0">
                <a:ln>
                  <a:noFill/>
                </a:ln>
                <a:solidFill>
                  <a:srgbClr val="D32D17"/>
                </a:solidFill>
                <a:effectLst/>
                <a:uLnTx/>
                <a:uFillTx/>
                <a:latin typeface="微软雅黑" panose="020B0503020204020204" pitchFamily="34" charset="-122"/>
                <a:ea typeface="微软雅黑" panose="020B0503020204020204" pitchFamily="34" charset="-122"/>
                <a:cs typeface="+mn-cs"/>
              </a:rPr>
              <a:t>文件</a:t>
            </a:r>
            <a:r>
              <a:rPr kumimoji="0" lang="zh-CN"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例如：</a:t>
            </a:r>
            <a:r>
              <a:rPr kumimoji="0" lang="en-US"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ASCII</a:t>
            </a:r>
            <a:r>
              <a:rPr kumimoji="0" lang="zh-CN"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文件，每个字节存放一个字符的</a:t>
            </a:r>
            <a:r>
              <a:rPr kumimoji="0" lang="en-US"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ASCII</a:t>
            </a:r>
            <a:r>
              <a:rPr kumimoji="0" lang="zh-CN"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码</a:t>
            </a:r>
          </a:p>
          <a:p>
            <a:pPr marL="800100" marR="0" lvl="1" indent="-342900" algn="l" defTabSz="457200" rtl="0" eaLnBrk="1" fontAlgn="auto" latinLnBrk="0" hangingPunct="1">
              <a:lnSpc>
                <a:spcPct val="120000"/>
              </a:lnSpc>
              <a:spcBef>
                <a:spcPct val="20000"/>
              </a:spcBef>
              <a:spcAft>
                <a:spcPts val="0"/>
              </a:spcAft>
              <a:buClrTx/>
              <a:buSzPct val="45000"/>
              <a:buFont typeface="Wingdings" panose="05000000000000000000" pitchFamily="2" charset="2"/>
              <a:buChar char="u"/>
              <a:tabLst/>
              <a:defRPr/>
            </a:pPr>
            <a:r>
              <a:rPr kumimoji="0" lang="zh-CN" altLang="zh-CN" sz="2000" b="0" i="0" u="none" strike="noStrike" kern="1200" cap="none" spc="0" normalizeH="0" baseline="0" noProof="0" dirty="0">
                <a:ln>
                  <a:noFill/>
                </a:ln>
                <a:solidFill>
                  <a:srgbClr val="D32D17"/>
                </a:solidFill>
                <a:effectLst/>
                <a:uLnTx/>
                <a:uFillTx/>
                <a:latin typeface="微软雅黑" panose="020B0503020204020204" pitchFamily="34" charset="-122"/>
                <a:ea typeface="微软雅黑" panose="020B0503020204020204" pitchFamily="34" charset="-122"/>
                <a:cs typeface="+mn-cs"/>
              </a:rPr>
              <a:t>二进制文件</a:t>
            </a:r>
            <a:r>
              <a:rPr kumimoji="0" lang="zh-CN" altLang="zh-CN" sz="2000" b="0" i="0" u="none" strike="noStrike" kern="1200" cap="none" spc="0" normalizeH="0" baseline="0" noProof="0" dirty="0">
                <a:ln>
                  <a:noFill/>
                </a:ln>
                <a:solidFill>
                  <a:srgbClr val="41418C"/>
                </a:solidFill>
                <a:effectLst/>
                <a:uLnTx/>
                <a:uFillTx/>
                <a:latin typeface="微软雅黑" panose="020B0503020204020204" pitchFamily="34" charset="-122"/>
                <a:ea typeface="微软雅黑" panose="020B0503020204020204" pitchFamily="34" charset="-122"/>
                <a:cs typeface="+mn-cs"/>
              </a:rPr>
              <a:t>：数据按其在内存中的存储形式原样存放</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3205" y="2056417"/>
            <a:ext cx="2434392" cy="1372583"/>
          </a:xfrm>
          <a:prstGeom prst="rect">
            <a:avLst/>
          </a:prstGeom>
        </p:spPr>
      </p:pic>
      <p:sp>
        <p:nvSpPr>
          <p:cNvPr id="10" name="Rectangle 2"/>
          <p:cNvSpPr>
            <a:spLocks noChangeArrowheads="1"/>
          </p:cNvSpPr>
          <p:nvPr/>
        </p:nvSpPr>
        <p:spPr bwMode="auto">
          <a:xfrm>
            <a:off x="600891" y="268465"/>
            <a:ext cx="989248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600" b="1" i="0" u="none" strike="noStrike" kern="1200" cap="none" spc="0" normalizeH="0" baseline="0" noProof="0" dirty="0">
                <a:ln>
                  <a:noFill/>
                </a:ln>
                <a:solidFill>
                  <a:srgbClr val="D32D17"/>
                </a:solidFill>
                <a:effectLst/>
                <a:uLnTx/>
                <a:uFillTx/>
                <a:latin typeface="Tahoma" panose="020B0604030504040204" pitchFamily="34" charset="0"/>
                <a:ea typeface="华文新魏" panose="02010800040101010101" pitchFamily="2" charset="-122"/>
                <a:cs typeface="+mn-cs"/>
              </a:rPr>
              <a:t>文件分类</a:t>
            </a:r>
            <a:endParaRPr kumimoji="1" lang="en-US" altLang="zh-CN" sz="3600" b="1" i="0" u="none" strike="noStrike" kern="1200" cap="none" spc="0" normalizeH="0" baseline="0" noProof="0" dirty="0">
              <a:ln>
                <a:noFill/>
              </a:ln>
              <a:solidFill>
                <a:srgbClr val="D32D17"/>
              </a:solidFill>
              <a:effectLst/>
              <a:uLnTx/>
              <a:uFillTx/>
              <a:latin typeface="Tahoma" panose="020B0604030504040204" pitchFamily="34" charset="0"/>
              <a:ea typeface="华文新魏" panose="02010800040101010101" pitchFamily="2" charset="-122"/>
              <a:cs typeface="+mn-cs"/>
            </a:endParaRPr>
          </a:p>
        </p:txBody>
      </p:sp>
    </p:spTree>
    <p:extLst>
      <p:ext uri="{BB962C8B-B14F-4D97-AF65-F5344CB8AC3E}">
        <p14:creationId xmlns:p14="http://schemas.microsoft.com/office/powerpoint/2010/main" val="1208514659"/>
      </p:ext>
    </p:extLst>
  </p:cSld>
  <p:clrMapOvr>
    <a:masterClrMapping/>
  </p:clrMapOvr>
</p:sld>
</file>

<file path=ppt/theme/theme1.xml><?xml version="1.0" encoding="utf-8"?>
<a:theme xmlns:a="http://schemas.openxmlformats.org/drawingml/2006/main" name="csppt02">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650</TotalTime>
  <Words>13568</Words>
  <Application>Microsoft Office PowerPoint</Application>
  <PresentationFormat>宽屏</PresentationFormat>
  <Paragraphs>1212</Paragraphs>
  <Slides>60</Slides>
  <Notes>42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60</vt:i4>
      </vt:variant>
    </vt:vector>
  </HeadingPairs>
  <TitlesOfParts>
    <vt:vector size="75" baseType="lpstr">
      <vt:lpstr>等线</vt:lpstr>
      <vt:lpstr>黑体</vt:lpstr>
      <vt:lpstr>华文新魏</vt:lpstr>
      <vt:lpstr>宋体</vt:lpstr>
      <vt:lpstr>微软雅黑</vt:lpstr>
      <vt:lpstr>Arial</vt:lpstr>
      <vt:lpstr>Calibri</vt:lpstr>
      <vt:lpstr>Calibri Light</vt:lpstr>
      <vt:lpstr>Consolas</vt:lpstr>
      <vt:lpstr>Courier New</vt:lpstr>
      <vt:lpstr>Segoe Print</vt:lpstr>
      <vt:lpstr>Tahoma</vt:lpstr>
      <vt:lpstr>Times New Roman</vt:lpstr>
      <vt:lpstr>Wingdings</vt:lpstr>
      <vt:lpstr>csppt02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program</dc:title>
  <dc:creator>song</dc:creator>
  <cp:lastModifiedBy>樊 江</cp:lastModifiedBy>
  <cp:revision>2438</cp:revision>
  <dcterms:created xsi:type="dcterms:W3CDTF">2004-04-21T14:58:00Z</dcterms:created>
  <dcterms:modified xsi:type="dcterms:W3CDTF">2020-05-14T03:14:16Z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2052-11.3.0.8858</vt:lpwstr>
  </property>
</Properties>
</file>